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media/image86.jpg" ContentType="image/jpg"/>
  <Override PartName="/ppt/media/image87.jpg" ContentType="image/jpg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56"/>
  </p:notesMasterIdLst>
  <p:handoutMasterIdLst>
    <p:handoutMasterId r:id="rId57"/>
  </p:handoutMasterIdLst>
  <p:sldIdLst>
    <p:sldId id="293" r:id="rId2"/>
    <p:sldId id="306" r:id="rId3"/>
    <p:sldId id="308" r:id="rId4"/>
    <p:sldId id="309" r:id="rId5"/>
    <p:sldId id="307" r:id="rId6"/>
    <p:sldId id="336" r:id="rId7"/>
    <p:sldId id="337" r:id="rId8"/>
    <p:sldId id="259" r:id="rId9"/>
    <p:sldId id="314" r:id="rId10"/>
    <p:sldId id="338" r:id="rId11"/>
    <p:sldId id="339" r:id="rId12"/>
    <p:sldId id="323" r:id="rId13"/>
    <p:sldId id="324" r:id="rId14"/>
    <p:sldId id="325" r:id="rId15"/>
    <p:sldId id="318" r:id="rId16"/>
    <p:sldId id="317" r:id="rId17"/>
    <p:sldId id="340" r:id="rId18"/>
    <p:sldId id="329" r:id="rId19"/>
    <p:sldId id="330" r:id="rId20"/>
    <p:sldId id="331" r:id="rId21"/>
    <p:sldId id="362" r:id="rId22"/>
    <p:sldId id="342" r:id="rId23"/>
    <p:sldId id="343" r:id="rId24"/>
    <p:sldId id="344" r:id="rId25"/>
    <p:sldId id="345" r:id="rId26"/>
    <p:sldId id="310" r:id="rId27"/>
    <p:sldId id="311" r:id="rId28"/>
    <p:sldId id="313" r:id="rId29"/>
    <p:sldId id="346" r:id="rId30"/>
    <p:sldId id="316" r:id="rId31"/>
    <p:sldId id="347" r:id="rId32"/>
    <p:sldId id="348" r:id="rId33"/>
    <p:sldId id="319" r:id="rId34"/>
    <p:sldId id="349" r:id="rId35"/>
    <p:sldId id="350" r:id="rId36"/>
    <p:sldId id="351" r:id="rId37"/>
    <p:sldId id="352" r:id="rId38"/>
    <p:sldId id="353" r:id="rId39"/>
    <p:sldId id="326" r:id="rId40"/>
    <p:sldId id="354" r:id="rId41"/>
    <p:sldId id="327" r:id="rId42"/>
    <p:sldId id="328" r:id="rId43"/>
    <p:sldId id="355" r:id="rId44"/>
    <p:sldId id="356" r:id="rId45"/>
    <p:sldId id="357" r:id="rId46"/>
    <p:sldId id="332" r:id="rId47"/>
    <p:sldId id="333" r:id="rId48"/>
    <p:sldId id="334" r:id="rId49"/>
    <p:sldId id="335" r:id="rId50"/>
    <p:sldId id="358" r:id="rId51"/>
    <p:sldId id="359" r:id="rId52"/>
    <p:sldId id="360" r:id="rId53"/>
    <p:sldId id="361" r:id="rId54"/>
    <p:sldId id="341" r:id="rId55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211" userDrawn="1">
          <p15:clr>
            <a:srgbClr val="A4A3A4"/>
          </p15:clr>
        </p15:guide>
        <p15:guide id="2" pos="2638" userDrawn="1">
          <p15:clr>
            <a:srgbClr val="A4A3A4"/>
          </p15:clr>
        </p15:guide>
        <p15:guide id="3" pos="5110" userDrawn="1">
          <p15:clr>
            <a:srgbClr val="A4A3A4"/>
          </p15:clr>
        </p15:guide>
        <p15:guide id="4" pos="7401" userDrawn="1">
          <p15:clr>
            <a:srgbClr val="A4A3A4"/>
          </p15:clr>
        </p15:guide>
        <p15:guide id="5" orient="horz" pos="216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F45967"/>
    <a:srgbClr val="FCFCFD"/>
    <a:srgbClr val="33829B"/>
    <a:srgbClr val="F56351"/>
    <a:srgbClr val="F5F6F7"/>
    <a:srgbClr val="CF1B2C"/>
    <a:srgbClr val="4E63A0"/>
    <a:srgbClr val="4E76CE"/>
    <a:srgbClr val="3059C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381" autoAdjust="0"/>
    <p:restoredTop sz="96357" autoAdjust="0"/>
  </p:normalViewPr>
  <p:slideViewPr>
    <p:cSldViewPr snapToGrid="0">
      <p:cViewPr varScale="1">
        <p:scale>
          <a:sx n="112" d="100"/>
          <a:sy n="112" d="100"/>
        </p:scale>
        <p:origin x="930" y="102"/>
      </p:cViewPr>
      <p:guideLst>
        <p:guide pos="211"/>
        <p:guide pos="2638"/>
        <p:guide pos="5110"/>
        <p:guide pos="7401"/>
        <p:guide orient="horz" pos="216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7" d="100"/>
          <a:sy n="87" d="100"/>
        </p:scale>
        <p:origin x="2778" y="6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presProps" Target="presProps.xml"/><Relationship Id="rId5" Type="http://schemas.openxmlformats.org/officeDocument/2006/relationships/slide" Target="slides/slide4.xml"/><Relationship Id="rId61" Type="http://schemas.openxmlformats.org/officeDocument/2006/relationships/tableStyles" Target="tableStyles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>
            <a:extLst>
              <a:ext uri="{FF2B5EF4-FFF2-40B4-BE49-F238E27FC236}">
                <a16:creationId xmlns:a16="http://schemas.microsoft.com/office/drawing/2014/main" xmlns="" id="{D87DDA5E-C069-43C7-8399-AC3ADAAD3221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4877F37-65F9-487E-943A-EC4744CEE6A4}" type="datetimeFigureOut">
              <a:rPr lang="ru-RU" smtClean="0"/>
              <a:t>20.05.2022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xmlns="" id="{8C0286D9-E05C-43F5-9848-A5B9CCF16E4E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xmlns="" id="{03158BF7-B4FC-4670-943E-8E8157ED544F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34E2C65-CDB5-49E6-A81E-4453AAB1256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1971928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A12F77B-EA5F-4879-AAC1-9663C607F526}" type="datetimeFigureOut">
              <a:rPr lang="ru-RU" smtClean="0"/>
              <a:t>20.05.2022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389A851-C557-4CBE-AC74-28F3CCEDE44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663803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389A851-C557-4CBE-AC74-28F3CCEDE449}" type="slidenum">
              <a:rPr lang="ru-RU" smtClean="0"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482068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389A851-C557-4CBE-AC74-28F3CCEDE449}" type="slidenum">
              <a:rPr lang="ru-RU" smtClean="0"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4402925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389A851-C557-4CBE-AC74-28F3CCEDE449}" type="slidenum">
              <a:rPr lang="ru-RU" smtClean="0"/>
              <a:t>17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8986273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389A851-C557-4CBE-AC74-28F3CCEDE449}" type="slidenum">
              <a:rPr lang="ru-RU" smtClean="0"/>
              <a:t>18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9591316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389A851-C557-4CBE-AC74-28F3CCEDE449}" type="slidenum">
              <a:rPr lang="ru-RU" smtClean="0"/>
              <a:t>20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975278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6">
            <a:extLst>
              <a:ext uri="{FF2B5EF4-FFF2-40B4-BE49-F238E27FC236}">
                <a16:creationId xmlns:a16="http://schemas.microsoft.com/office/drawing/2014/main" xmlns="" id="{24299D31-4508-4BC2-AEE4-190C6730EC7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49939" y="198872"/>
            <a:ext cx="10466445" cy="657340"/>
          </a:xfrm>
        </p:spPr>
        <p:txBody>
          <a:bodyPr lIns="0" anchor="t">
            <a:normAutofit/>
          </a:bodyPr>
          <a:lstStyle>
            <a:lvl1pPr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BBC7BE73-05CF-4A7E-81C8-2BE3B865EEA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57822" y="6270665"/>
            <a:ext cx="912299" cy="3845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75190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6">
            <a:extLst>
              <a:ext uri="{FF2B5EF4-FFF2-40B4-BE49-F238E27FC236}">
                <a16:creationId xmlns:a16="http://schemas.microsoft.com/office/drawing/2014/main" xmlns="" id="{7859A674-1F0B-478E-AE93-D9478A3398C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49939" y="198872"/>
            <a:ext cx="10466445" cy="657340"/>
          </a:xfrm>
        </p:spPr>
        <p:txBody>
          <a:bodyPr lIns="0" anchor="t">
            <a:normAutofit/>
          </a:bodyPr>
          <a:lstStyle>
            <a:lvl1pPr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29FAAB78-336A-498E-8E01-989AF5081AF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939" y="6274561"/>
            <a:ext cx="912299" cy="3845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43049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6">
            <a:extLst>
              <a:ext uri="{FF2B5EF4-FFF2-40B4-BE49-F238E27FC236}">
                <a16:creationId xmlns:a16="http://schemas.microsoft.com/office/drawing/2014/main" xmlns="" id="{8813FE31-D67C-4D7A-8339-E8EC5D955BD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49939" y="198872"/>
            <a:ext cx="10466445" cy="657340"/>
          </a:xfrm>
        </p:spPr>
        <p:txBody>
          <a:bodyPr lIns="0" anchor="t">
            <a:normAutofit/>
          </a:bodyPr>
          <a:lstStyle>
            <a:lvl1pPr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CB96DDC1-77F8-4C20-A1F0-6920142BDD3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57822" y="278939"/>
            <a:ext cx="912299" cy="3845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0811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ОБЛОЖКА ГЛАВНА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A54FF810-6527-4177-8C5D-EA392354956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1"/>
          <a:stretch/>
        </p:blipFill>
        <p:spPr>
          <a:xfrm>
            <a:off x="-28174" y="-23674"/>
            <a:ext cx="12220174" cy="6881674"/>
          </a:xfrm>
          <a:prstGeom prst="rect">
            <a:avLst/>
          </a:prstGeom>
        </p:spPr>
      </p:pic>
      <p:sp>
        <p:nvSpPr>
          <p:cNvPr id="5" name="Текст 4">
            <a:extLst>
              <a:ext uri="{FF2B5EF4-FFF2-40B4-BE49-F238E27FC236}">
                <a16:creationId xmlns:a16="http://schemas.microsoft.com/office/drawing/2014/main" xmlns="" id="{D3E5B787-BCB5-4F24-9852-237B8C27A04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36414" y="2306601"/>
            <a:ext cx="6113242" cy="1733550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>
              <a:buNone/>
              <a:defRPr sz="3200" spc="120" baseline="0">
                <a:solidFill>
                  <a:schemeClr val="bg1"/>
                </a:solidFill>
              </a:defRPr>
            </a:lvl1pPr>
            <a:lvl2pPr marL="457200" indent="0">
              <a:buNone/>
              <a:defRPr>
                <a:solidFill>
                  <a:schemeClr val="bg1"/>
                </a:solidFill>
              </a:defRPr>
            </a:lvl2pPr>
            <a:lvl3pPr marL="914400" indent="0">
              <a:buNone/>
              <a:defRPr>
                <a:solidFill>
                  <a:schemeClr val="bg1"/>
                </a:solidFill>
              </a:defRPr>
            </a:lvl3pPr>
            <a:lvl4pPr marL="1371600" indent="0">
              <a:buNone/>
              <a:defRPr>
                <a:solidFill>
                  <a:schemeClr val="bg1"/>
                </a:solidFill>
              </a:defRPr>
            </a:lvl4pPr>
            <a:lvl5pPr marL="18288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ru-RU" dirty="0"/>
              <a:t>НАЗВАНИЕ ПРЕЗЕНТАЦИИ</a:t>
            </a:r>
          </a:p>
        </p:txBody>
      </p:sp>
    </p:spTree>
    <p:extLst>
      <p:ext uri="{BB962C8B-B14F-4D97-AF65-F5344CB8AC3E}">
        <p14:creationId xmlns:p14="http://schemas.microsoft.com/office/powerpoint/2010/main" val="36916457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НОВЫЙ РАЗДЕЛ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8B8F8C3B-1C75-4215-9A0C-1B03700B635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69" r="369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Текст 4">
            <a:extLst>
              <a:ext uri="{FF2B5EF4-FFF2-40B4-BE49-F238E27FC236}">
                <a16:creationId xmlns:a16="http://schemas.microsoft.com/office/drawing/2014/main" xmlns="" id="{D3E5B787-BCB5-4F24-9852-237B8C27A04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36414" y="2306601"/>
            <a:ext cx="6113242" cy="1733550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>
              <a:buNone/>
              <a:defRPr sz="3200" spc="120" baseline="0">
                <a:solidFill>
                  <a:schemeClr val="bg1"/>
                </a:solidFill>
              </a:defRPr>
            </a:lvl1pPr>
            <a:lvl2pPr marL="457200" indent="0">
              <a:buNone/>
              <a:defRPr>
                <a:solidFill>
                  <a:schemeClr val="bg1"/>
                </a:solidFill>
              </a:defRPr>
            </a:lvl2pPr>
            <a:lvl3pPr marL="914400" indent="0">
              <a:buNone/>
              <a:defRPr>
                <a:solidFill>
                  <a:schemeClr val="bg1"/>
                </a:solidFill>
              </a:defRPr>
            </a:lvl3pPr>
            <a:lvl4pPr marL="1371600" indent="0">
              <a:buNone/>
              <a:defRPr>
                <a:solidFill>
                  <a:schemeClr val="bg1"/>
                </a:solidFill>
              </a:defRPr>
            </a:lvl4pPr>
            <a:lvl5pPr marL="18288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ru-RU" dirty="0"/>
              <a:t>НАЗВАНИЕ РАЗДЕЛА</a:t>
            </a:r>
          </a:p>
        </p:txBody>
      </p:sp>
      <p:sp>
        <p:nvSpPr>
          <p:cNvPr id="2" name="Прямоугольник: скругленные верхние углы 1">
            <a:extLst>
              <a:ext uri="{FF2B5EF4-FFF2-40B4-BE49-F238E27FC236}">
                <a16:creationId xmlns:a16="http://schemas.microsoft.com/office/drawing/2014/main" xmlns="" id="{A919A11A-B060-478C-98D5-0227B8C8D043}"/>
              </a:ext>
            </a:extLst>
          </p:cNvPr>
          <p:cNvSpPr/>
          <p:nvPr userDrawn="1"/>
        </p:nvSpPr>
        <p:spPr>
          <a:xfrm>
            <a:off x="278148" y="355910"/>
            <a:ext cx="2392864" cy="926432"/>
          </a:xfrm>
          <a:prstGeom prst="round2Same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634552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КОНТАКТЫ ФО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8B8F8C3B-1C75-4215-9A0C-1B03700B635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69" r="369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Прямоугольник: скругленные верхние углы 1">
            <a:extLst>
              <a:ext uri="{FF2B5EF4-FFF2-40B4-BE49-F238E27FC236}">
                <a16:creationId xmlns:a16="http://schemas.microsoft.com/office/drawing/2014/main" xmlns="" id="{A919A11A-B060-478C-98D5-0227B8C8D043}"/>
              </a:ext>
            </a:extLst>
          </p:cNvPr>
          <p:cNvSpPr/>
          <p:nvPr userDrawn="1"/>
        </p:nvSpPr>
        <p:spPr>
          <a:xfrm>
            <a:off x="278148" y="355910"/>
            <a:ext cx="2392864" cy="926432"/>
          </a:xfrm>
          <a:prstGeom prst="round2Same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450723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2D321E0E-1407-4A27-9675-B90D2D21F16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1"/>
          <a:stretch/>
        </p:blipFill>
        <p:spPr>
          <a:xfrm>
            <a:off x="0" y="-7808"/>
            <a:ext cx="12192000" cy="68658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76030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КОНТАКТЫ ФО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8B8F8C3B-1C75-4215-9A0C-1B03700B635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69" r="369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Прямоугольник: скругленные верхние углы 1">
            <a:extLst>
              <a:ext uri="{FF2B5EF4-FFF2-40B4-BE49-F238E27FC236}">
                <a16:creationId xmlns:a16="http://schemas.microsoft.com/office/drawing/2014/main" xmlns="" id="{A919A11A-B060-478C-98D5-0227B8C8D043}"/>
              </a:ext>
            </a:extLst>
          </p:cNvPr>
          <p:cNvSpPr/>
          <p:nvPr userDrawn="1"/>
        </p:nvSpPr>
        <p:spPr>
          <a:xfrm>
            <a:off x="278148" y="355910"/>
            <a:ext cx="2392864" cy="926432"/>
          </a:xfrm>
          <a:prstGeom prst="round2Same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C9C5B986-673D-41D2-870D-B9FCBAF52126}"/>
              </a:ext>
            </a:extLst>
          </p:cNvPr>
          <p:cNvSpPr txBox="1"/>
          <p:nvPr userDrawn="1"/>
        </p:nvSpPr>
        <p:spPr>
          <a:xfrm>
            <a:off x="453239" y="815094"/>
            <a:ext cx="246862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spc="120" baseline="0" dirty="0">
                <a:solidFill>
                  <a:schemeClr val="bg1"/>
                </a:solidFill>
              </a:rPr>
              <a:t>КОНТАКТЫ</a:t>
            </a:r>
          </a:p>
        </p:txBody>
      </p:sp>
    </p:spTree>
    <p:extLst>
      <p:ext uri="{BB962C8B-B14F-4D97-AF65-F5344CB8AC3E}">
        <p14:creationId xmlns:p14="http://schemas.microsoft.com/office/powerpoint/2010/main" val="32494840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КОНТАКТЫ МЕНЕДЖЕР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8B8F8C3B-1C75-4215-9A0C-1B03700B635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69" r="369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Прямоугольник: скругленные верхние углы 1">
            <a:extLst>
              <a:ext uri="{FF2B5EF4-FFF2-40B4-BE49-F238E27FC236}">
                <a16:creationId xmlns:a16="http://schemas.microsoft.com/office/drawing/2014/main" xmlns="" id="{A919A11A-B060-478C-98D5-0227B8C8D043}"/>
              </a:ext>
            </a:extLst>
          </p:cNvPr>
          <p:cNvSpPr/>
          <p:nvPr userDrawn="1"/>
        </p:nvSpPr>
        <p:spPr>
          <a:xfrm>
            <a:off x="278148" y="355910"/>
            <a:ext cx="2392864" cy="926432"/>
          </a:xfrm>
          <a:prstGeom prst="round2Same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C9C5B986-673D-41D2-870D-B9FCBAF52126}"/>
              </a:ext>
            </a:extLst>
          </p:cNvPr>
          <p:cNvSpPr txBox="1"/>
          <p:nvPr userDrawn="1"/>
        </p:nvSpPr>
        <p:spPr>
          <a:xfrm>
            <a:off x="453239" y="815094"/>
            <a:ext cx="246862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spc="120" baseline="0" dirty="0">
                <a:solidFill>
                  <a:schemeClr val="bg1"/>
                </a:solidFill>
              </a:rPr>
              <a:t>КОНТАКТЫ</a:t>
            </a:r>
          </a:p>
        </p:txBody>
      </p:sp>
      <p:sp>
        <p:nvSpPr>
          <p:cNvPr id="14" name="Текст 13">
            <a:extLst>
              <a:ext uri="{FF2B5EF4-FFF2-40B4-BE49-F238E27FC236}">
                <a16:creationId xmlns:a16="http://schemas.microsoft.com/office/drawing/2014/main" xmlns="" id="{2E76AF6B-DF82-457F-821F-3B99D2FE806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46100" y="1931323"/>
            <a:ext cx="5181600" cy="533400"/>
          </a:xfrm>
        </p:spPr>
        <p:txBody>
          <a:bodyPr lIns="0" anchor="ctr">
            <a:noAutofit/>
          </a:bodyPr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/>
              <a:t>ФИ МЕНЕДЖЕРА</a:t>
            </a:r>
          </a:p>
        </p:txBody>
      </p:sp>
      <p:sp>
        <p:nvSpPr>
          <p:cNvPr id="15" name="Текст 13">
            <a:extLst>
              <a:ext uri="{FF2B5EF4-FFF2-40B4-BE49-F238E27FC236}">
                <a16:creationId xmlns:a16="http://schemas.microsoft.com/office/drawing/2014/main" xmlns="" id="{3433A2B6-E3E0-4816-847D-CF2E4DD4471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45595" y="2480759"/>
            <a:ext cx="5181600" cy="2333843"/>
          </a:xfrm>
        </p:spPr>
        <p:txBody>
          <a:bodyPr lIns="0" tIns="180000" anchor="t">
            <a:noAutofit/>
          </a:bodyPr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/>
              <a:t>Контактная информация</a:t>
            </a:r>
          </a:p>
        </p:txBody>
      </p:sp>
      <p:cxnSp>
        <p:nvCxnSpPr>
          <p:cNvPr id="22" name="Прямая соединительная линия 21">
            <a:extLst>
              <a:ext uri="{FF2B5EF4-FFF2-40B4-BE49-F238E27FC236}">
                <a16:creationId xmlns:a16="http://schemas.microsoft.com/office/drawing/2014/main" xmlns="" id="{F1F90136-DE0E-4457-9635-2A4CEDBF81F1}"/>
              </a:ext>
            </a:extLst>
          </p:cNvPr>
          <p:cNvCxnSpPr/>
          <p:nvPr userDrawn="1"/>
        </p:nvCxnSpPr>
        <p:spPr>
          <a:xfrm>
            <a:off x="545595" y="2416595"/>
            <a:ext cx="3043989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6BFF33E5-FCCD-41C7-B3B9-415B93066223}"/>
              </a:ext>
            </a:extLst>
          </p:cNvPr>
          <p:cNvSpPr txBox="1"/>
          <p:nvPr userDrawn="1"/>
        </p:nvSpPr>
        <p:spPr>
          <a:xfrm>
            <a:off x="545595" y="5718524"/>
            <a:ext cx="3168226" cy="646331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r>
              <a:rPr lang="ru-RU" sz="1200" dirty="0">
                <a:solidFill>
                  <a:schemeClr val="bg1"/>
                </a:solidFill>
              </a:rPr>
              <a:t>Услуги предоставляет ООО "РТС-тендер" </a:t>
            </a:r>
          </a:p>
          <a:p>
            <a:r>
              <a:rPr lang="ru-RU" sz="1200" dirty="0">
                <a:solidFill>
                  <a:schemeClr val="bg1"/>
                </a:solidFill>
              </a:rPr>
              <a:t>121151, г. Москва, Набережная Тараса Шевченко, д. 23А</a:t>
            </a:r>
          </a:p>
        </p:txBody>
      </p:sp>
    </p:spTree>
    <p:extLst>
      <p:ext uri="{BB962C8B-B14F-4D97-AF65-F5344CB8AC3E}">
        <p14:creationId xmlns:p14="http://schemas.microsoft.com/office/powerpoint/2010/main" val="30654361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E35EDDDC-38EA-46F2-845E-54863CDFA3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24EAD357-026D-4CDB-905A-6A916600491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C43A4B82-9609-43C5-A0A9-36D0DF94484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595AB8-4484-4066-AE73-BA3C51E442F0}" type="datetimeFigureOut">
              <a:rPr lang="ru-RU" smtClean="0"/>
              <a:t>20.05.2022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0FAE7235-23AD-4CE5-AE1D-A47EC383C7A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5398B3A5-1B95-48C4-8EDD-BBF8D0B524D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889C3D-80D3-4965-A330-AE3C4F8FC02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49403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1" r:id="rId2"/>
    <p:sldLayoutId id="2147483660" r:id="rId3"/>
    <p:sldLayoutId id="2147483662" r:id="rId4"/>
    <p:sldLayoutId id="2147483663" r:id="rId5"/>
    <p:sldLayoutId id="2147483664" r:id="rId6"/>
    <p:sldLayoutId id="2147483667" r:id="rId7"/>
    <p:sldLayoutId id="2147483668" r:id="rId8"/>
    <p:sldLayoutId id="2147483665" r:id="rId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8.png"/><Relationship Id="rId11" Type="http://schemas.openxmlformats.org/officeDocument/2006/relationships/image" Target="../media/image13.png"/><Relationship Id="rId5" Type="http://schemas.openxmlformats.org/officeDocument/2006/relationships/image" Target="../media/image7.png"/><Relationship Id="rId10" Type="http://schemas.openxmlformats.org/officeDocument/2006/relationships/image" Target="../media/image12.png"/><Relationship Id="rId4" Type="http://schemas.openxmlformats.org/officeDocument/2006/relationships/image" Target="../media/image6.png"/><Relationship Id="rId9" Type="http://schemas.openxmlformats.org/officeDocument/2006/relationships/image" Target="../media/image11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41.png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png"/><Relationship Id="rId3" Type="http://schemas.openxmlformats.org/officeDocument/2006/relationships/image" Target="../media/image42.png"/><Relationship Id="rId7" Type="http://schemas.openxmlformats.org/officeDocument/2006/relationships/image" Target="../media/image46.png"/><Relationship Id="rId12" Type="http://schemas.openxmlformats.org/officeDocument/2006/relationships/image" Target="../media/image5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45.png"/><Relationship Id="rId11" Type="http://schemas.openxmlformats.org/officeDocument/2006/relationships/image" Target="../media/image50.png"/><Relationship Id="rId5" Type="http://schemas.openxmlformats.org/officeDocument/2006/relationships/image" Target="../media/image44.png"/><Relationship Id="rId10" Type="http://schemas.openxmlformats.org/officeDocument/2006/relationships/image" Target="../media/image49.png"/><Relationship Id="rId4" Type="http://schemas.openxmlformats.org/officeDocument/2006/relationships/image" Target="../media/image43.png"/><Relationship Id="rId9" Type="http://schemas.openxmlformats.org/officeDocument/2006/relationships/image" Target="../media/image4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8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63.png"/><Relationship Id="rId5" Type="http://schemas.openxmlformats.org/officeDocument/2006/relationships/image" Target="../media/image62.png"/><Relationship Id="rId4" Type="http://schemas.openxmlformats.org/officeDocument/2006/relationships/image" Target="../media/image61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7" Type="http://schemas.openxmlformats.org/officeDocument/2006/relationships/image" Target="../media/image69.png"/><Relationship Id="rId2" Type="http://schemas.openxmlformats.org/officeDocument/2006/relationships/image" Target="../media/image6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8.png"/><Relationship Id="rId5" Type="http://schemas.openxmlformats.org/officeDocument/2006/relationships/image" Target="../media/image67.png"/><Relationship Id="rId4" Type="http://schemas.openxmlformats.org/officeDocument/2006/relationships/image" Target="../media/image6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72.png"/><Relationship Id="rId4" Type="http://schemas.openxmlformats.org/officeDocument/2006/relationships/image" Target="../media/image71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png"/><Relationship Id="rId7" Type="http://schemas.openxmlformats.org/officeDocument/2006/relationships/image" Target="../media/image80.png"/><Relationship Id="rId2" Type="http://schemas.openxmlformats.org/officeDocument/2006/relationships/image" Target="../media/image75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79.png"/><Relationship Id="rId5" Type="http://schemas.openxmlformats.org/officeDocument/2006/relationships/image" Target="../media/image78.png"/><Relationship Id="rId4" Type="http://schemas.openxmlformats.org/officeDocument/2006/relationships/image" Target="../media/image77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.png"/><Relationship Id="rId2" Type="http://schemas.openxmlformats.org/officeDocument/2006/relationships/image" Target="../media/image81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75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png"/><Relationship Id="rId2" Type="http://schemas.openxmlformats.org/officeDocument/2006/relationships/image" Target="../media/image83.png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4.png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6.jpg"/><Relationship Id="rId2" Type="http://schemas.openxmlformats.org/officeDocument/2006/relationships/image" Target="../media/image85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87.jp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8.png"/><Relationship Id="rId2" Type="http://schemas.openxmlformats.org/officeDocument/2006/relationships/image" Target="../media/image85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0.png"/><Relationship Id="rId2" Type="http://schemas.openxmlformats.org/officeDocument/2006/relationships/image" Target="../media/image89.png"/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0.svg"/><Relationship Id="rId2" Type="http://schemas.openxmlformats.org/officeDocument/2006/relationships/image" Target="../media/image91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92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0.svg"/><Relationship Id="rId2" Type="http://schemas.openxmlformats.org/officeDocument/2006/relationships/image" Target="../media/image91.png"/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3.png"/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5.png"/><Relationship Id="rId2" Type="http://schemas.openxmlformats.org/officeDocument/2006/relationships/image" Target="../media/image94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97.png"/><Relationship Id="rId4" Type="http://schemas.openxmlformats.org/officeDocument/2006/relationships/image" Target="../media/image96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8.png"/><Relationship Id="rId2" Type="http://schemas.openxmlformats.org/officeDocument/2006/relationships/image" Target="../media/image94.png"/><Relationship Id="rId1" Type="http://schemas.openxmlformats.org/officeDocument/2006/relationships/slideLayout" Target="../slideLayouts/slideLayout3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9.png"/><Relationship Id="rId1" Type="http://schemas.openxmlformats.org/officeDocument/2006/relationships/slideLayout" Target="../slideLayouts/slideLayout3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1.png"/><Relationship Id="rId2" Type="http://schemas.openxmlformats.org/officeDocument/2006/relationships/image" Target="../media/image100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03.png"/><Relationship Id="rId4" Type="http://schemas.openxmlformats.org/officeDocument/2006/relationships/image" Target="../media/image102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4.png"/><Relationship Id="rId2" Type="http://schemas.openxmlformats.org/officeDocument/2006/relationships/image" Target="../media/image100.png"/><Relationship Id="rId1" Type="http://schemas.openxmlformats.org/officeDocument/2006/relationships/slideLayout" Target="../slideLayouts/slideLayout3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5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13" Type="http://schemas.openxmlformats.org/officeDocument/2006/relationships/image" Target="../media/image31.jpg"/><Relationship Id="rId3" Type="http://schemas.openxmlformats.org/officeDocument/2006/relationships/image" Target="../media/image21.png"/><Relationship Id="rId7" Type="http://schemas.openxmlformats.org/officeDocument/2006/relationships/image" Target="../media/image25.png"/><Relationship Id="rId12" Type="http://schemas.openxmlformats.org/officeDocument/2006/relationships/image" Target="../media/image30.png"/><Relationship Id="rId17" Type="http://schemas.openxmlformats.org/officeDocument/2006/relationships/image" Target="../media/image35.png"/><Relationship Id="rId2" Type="http://schemas.openxmlformats.org/officeDocument/2006/relationships/image" Target="../media/image20.jpeg"/><Relationship Id="rId16" Type="http://schemas.openxmlformats.org/officeDocument/2006/relationships/image" Target="../media/image34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4.png"/><Relationship Id="rId11" Type="http://schemas.openxmlformats.org/officeDocument/2006/relationships/image" Target="../media/image29.png"/><Relationship Id="rId5" Type="http://schemas.openxmlformats.org/officeDocument/2006/relationships/image" Target="../media/image23.png"/><Relationship Id="rId15" Type="http://schemas.openxmlformats.org/officeDocument/2006/relationships/image" Target="../media/image33.png"/><Relationship Id="rId10" Type="http://schemas.openxmlformats.org/officeDocument/2006/relationships/image" Target="../media/image28.png"/><Relationship Id="rId4" Type="http://schemas.openxmlformats.org/officeDocument/2006/relationships/image" Target="../media/image22.png"/><Relationship Id="rId9" Type="http://schemas.openxmlformats.org/officeDocument/2006/relationships/image" Target="../media/image27.png"/><Relationship Id="rId14" Type="http://schemas.openxmlformats.org/officeDocument/2006/relationships/image" Target="../media/image32.jpe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7.png"/><Relationship Id="rId2" Type="http://schemas.openxmlformats.org/officeDocument/2006/relationships/image" Target="../media/image106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10.png"/><Relationship Id="rId5" Type="http://schemas.openxmlformats.org/officeDocument/2006/relationships/image" Target="../media/image109.png"/><Relationship Id="rId4" Type="http://schemas.openxmlformats.org/officeDocument/2006/relationships/image" Target="../media/image108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1.png"/><Relationship Id="rId2" Type="http://schemas.openxmlformats.org/officeDocument/2006/relationships/image" Target="../media/image107.png"/><Relationship Id="rId1" Type="http://schemas.openxmlformats.org/officeDocument/2006/relationships/slideLayout" Target="../slideLayouts/slideLayout3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2.png"/><Relationship Id="rId2" Type="http://schemas.openxmlformats.org/officeDocument/2006/relationships/image" Target="../media/image107.png"/><Relationship Id="rId1" Type="http://schemas.openxmlformats.org/officeDocument/2006/relationships/slideLayout" Target="../slideLayouts/slideLayout3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3.png"/><Relationship Id="rId1" Type="http://schemas.openxmlformats.org/officeDocument/2006/relationships/slideLayout" Target="../slideLayouts/slideLayout3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5.png"/><Relationship Id="rId2" Type="http://schemas.openxmlformats.org/officeDocument/2006/relationships/image" Target="../media/image114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16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7.png"/><Relationship Id="rId2" Type="http://schemas.openxmlformats.org/officeDocument/2006/relationships/image" Target="../media/image114.png"/><Relationship Id="rId1" Type="http://schemas.openxmlformats.org/officeDocument/2006/relationships/slideLayout" Target="../slideLayouts/slideLayout3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4.png"/><Relationship Id="rId1" Type="http://schemas.openxmlformats.org/officeDocument/2006/relationships/slideLayout" Target="../slideLayouts/slideLayout3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8.png"/><Relationship Id="rId1" Type="http://schemas.openxmlformats.org/officeDocument/2006/relationships/slideLayout" Target="../slideLayouts/slideLayout3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0.png"/><Relationship Id="rId2" Type="http://schemas.openxmlformats.org/officeDocument/2006/relationships/image" Target="../media/image119.png"/><Relationship Id="rId1" Type="http://schemas.openxmlformats.org/officeDocument/2006/relationships/slideLayout" Target="../slideLayouts/slideLayout3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1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3.png"/><Relationship Id="rId2" Type="http://schemas.openxmlformats.org/officeDocument/2006/relationships/image" Target="../media/image12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6.png"/><Relationship Id="rId5" Type="http://schemas.openxmlformats.org/officeDocument/2006/relationships/image" Target="../media/image125.png"/><Relationship Id="rId4" Type="http://schemas.openxmlformats.org/officeDocument/2006/relationships/image" Target="../media/image124.pn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7.png"/><Relationship Id="rId2" Type="http://schemas.openxmlformats.org/officeDocument/2006/relationships/image" Target="../media/image122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28.pn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9.png"/><Relationship Id="rId2" Type="http://schemas.openxmlformats.org/officeDocument/2006/relationships/image" Target="../media/image122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30.png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1.png"/><Relationship Id="rId7" Type="http://schemas.openxmlformats.org/officeDocument/2006/relationships/image" Target="../media/image135.png"/><Relationship Id="rId2" Type="http://schemas.openxmlformats.org/officeDocument/2006/relationships/image" Target="../media/image122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34.png"/><Relationship Id="rId5" Type="http://schemas.openxmlformats.org/officeDocument/2006/relationships/image" Target="../media/image133.png"/><Relationship Id="rId4" Type="http://schemas.openxmlformats.org/officeDocument/2006/relationships/image" Target="../media/image132.png"/></Relationships>
</file>

<file path=ppt/slides/_rels/slide5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7.png"/><Relationship Id="rId3" Type="http://schemas.openxmlformats.org/officeDocument/2006/relationships/hyperlink" Target="mailto:info@rts-tender.ru" TargetMode="External"/><Relationship Id="rId7" Type="http://schemas.openxmlformats.org/officeDocument/2006/relationships/hyperlink" Target="https://vk.com/rtstender" TargetMode="External"/><Relationship Id="rId2" Type="http://schemas.openxmlformats.org/officeDocument/2006/relationships/hyperlink" Target="mailto:otvet@rts-tender.ru" TargetMode="Externa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36.png"/><Relationship Id="rId5" Type="http://schemas.openxmlformats.org/officeDocument/2006/relationships/hyperlink" Target="https://t.me/rtstenderinfo" TargetMode="External"/><Relationship Id="rId4" Type="http://schemas.openxmlformats.org/officeDocument/2006/relationships/hyperlink" Target="http://www.rts-tender.ru/" TargetMode="Externa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3E504C69-E22B-4A93-B8AB-7A25D30598A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5526" y="4325114"/>
            <a:ext cx="1744760" cy="1744760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66F07E39-7C09-4266-B75A-B547CFCFBBD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44572" y="4331426"/>
            <a:ext cx="1732137" cy="1732137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D17800E2-973A-46D4-B45F-1A2A97690D2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5668" y="6222774"/>
            <a:ext cx="2524618" cy="635226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xmlns="" id="{6C8A655F-FFB2-49C9-9EFB-2E70D8362AB9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44572" y="6222774"/>
            <a:ext cx="2524617" cy="635226"/>
          </a:xfrm>
          <a:prstGeom prst="rect">
            <a:avLst/>
          </a:prstGeom>
        </p:spPr>
      </p:pic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1E38D32E-A0E8-46AD-B50E-0904E0D1AE79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ru-RU" dirty="0"/>
              <a:t>ВМЕСТЕ С ГОСУДАРСТВОМ</a:t>
            </a:r>
          </a:p>
          <a:p>
            <a:r>
              <a:rPr lang="ru-RU" dirty="0"/>
              <a:t>ПОМОГАЕМ БИЗНЕСУ</a:t>
            </a:r>
          </a:p>
        </p:txBody>
      </p:sp>
      <p:pic>
        <p:nvPicPr>
          <p:cNvPr id="13" name="Рисунок 12">
            <a:extLst>
              <a:ext uri="{FF2B5EF4-FFF2-40B4-BE49-F238E27FC236}">
                <a16:creationId xmlns:a16="http://schemas.microsoft.com/office/drawing/2014/main" xmlns="" id="{C143FF5A-38C5-4054-8F87-43D7ED3E6A0E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2856" y="2441062"/>
            <a:ext cx="1759197" cy="1759197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xmlns="" id="{9744CADB-57C0-4314-8AA9-FC4530F86B9A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1944" y="3357734"/>
            <a:ext cx="910110" cy="3500266"/>
          </a:xfrm>
          <a:prstGeom prst="rect">
            <a:avLst/>
          </a:prstGeom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xmlns="" id="{FA6318A1-B8A7-4E79-9C5A-3F806A1CAC7E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1920" y="0"/>
            <a:ext cx="770056" cy="2612112"/>
          </a:xfrm>
          <a:prstGeom prst="rect">
            <a:avLst/>
          </a:prstGeom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xmlns="" id="{1603BE41-09C6-4D24-BB7F-E3DB26427220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35886" y="2241496"/>
            <a:ext cx="2656114" cy="754083"/>
          </a:xfrm>
          <a:prstGeom prst="rect">
            <a:avLst/>
          </a:prstGeom>
        </p:spPr>
      </p:pic>
      <p:pic>
        <p:nvPicPr>
          <p:cNvPr id="21" name="Рисунок 20">
            <a:extLst>
              <a:ext uri="{FF2B5EF4-FFF2-40B4-BE49-F238E27FC236}">
                <a16:creationId xmlns:a16="http://schemas.microsoft.com/office/drawing/2014/main" xmlns="" id="{B1E144D7-AE9C-4D30-9358-45410E8A0D26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38518" y="2684827"/>
            <a:ext cx="1347871" cy="1345813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xmlns="" id="{24F7B37A-352C-41B1-8993-2CD3D08573BE}"/>
              </a:ext>
            </a:extLst>
          </p:cNvPr>
          <p:cNvSpPr txBox="1"/>
          <p:nvPr/>
        </p:nvSpPr>
        <p:spPr>
          <a:xfrm>
            <a:off x="8605412" y="241149"/>
            <a:ext cx="13676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>
                <a:solidFill>
                  <a:schemeClr val="bg1"/>
                </a:solidFill>
                <a:latin typeface="Proxima Nova Lt" panose="02000506030000020004" pitchFamily="2" charset="0"/>
              </a:rPr>
              <a:t>поддержка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xmlns="" id="{9803EDC0-4F73-48A5-9342-8CE9502A184A}"/>
              </a:ext>
            </a:extLst>
          </p:cNvPr>
          <p:cNvSpPr txBox="1"/>
          <p:nvPr/>
        </p:nvSpPr>
        <p:spPr>
          <a:xfrm>
            <a:off x="10331733" y="2573974"/>
            <a:ext cx="11528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>
                <a:solidFill>
                  <a:schemeClr val="bg1"/>
                </a:solidFill>
                <a:latin typeface="Proxima Nova Lt" panose="02000506030000020004" pitchFamily="2" charset="0"/>
              </a:rPr>
              <a:t>развитие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xmlns="" id="{79AFE6B3-C8AD-44F6-AE51-692395482B59}"/>
              </a:ext>
            </a:extLst>
          </p:cNvPr>
          <p:cNvSpPr txBox="1"/>
          <p:nvPr/>
        </p:nvSpPr>
        <p:spPr>
          <a:xfrm>
            <a:off x="9070546" y="6338848"/>
            <a:ext cx="15856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>
                <a:solidFill>
                  <a:schemeClr val="bg1"/>
                </a:solidFill>
                <a:latin typeface="Proxima Nova Lt" panose="02000506030000020004" pitchFamily="2" charset="0"/>
              </a:rPr>
              <a:t>стабильность</a:t>
            </a:r>
          </a:p>
        </p:txBody>
      </p:sp>
      <p:pic>
        <p:nvPicPr>
          <p:cNvPr id="26" name="Рисунок 25">
            <a:extLst>
              <a:ext uri="{FF2B5EF4-FFF2-40B4-BE49-F238E27FC236}">
                <a16:creationId xmlns:a16="http://schemas.microsoft.com/office/drawing/2014/main" xmlns="" id="{8405E068-BA59-4017-B185-1BC6998BC0B1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386" y="471261"/>
            <a:ext cx="1617988" cy="682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46928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Click="0" advTm="6000">
        <p:fade/>
      </p:transition>
    </mc:Choice>
    <mc:Fallback xmlns="">
      <p:transition advClick="0" advTm="6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750"/>
                            </p:stCondLst>
                            <p:childTnLst>
                              <p:par>
                                <p:cTn id="22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12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7" dur="12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12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53" presetClass="entr" presetSubtype="16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53" presetClass="entr" presetSubtype="16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75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75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75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2250"/>
                            </p:stCondLst>
                            <p:childTnLst>
                              <p:par>
                                <p:cTn id="5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75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75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75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3000"/>
                            </p:stCondLst>
                            <p:childTnLst>
                              <p:par>
                                <p:cTn id="6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22" grpId="0"/>
      <p:bldP spid="23" grpId="0"/>
      <p:bldP spid="2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3" name="Прямая соединительная линия 52">
            <a:extLst>
              <a:ext uri="{FF2B5EF4-FFF2-40B4-BE49-F238E27FC236}">
                <a16:creationId xmlns:a16="http://schemas.microsoft.com/office/drawing/2014/main" xmlns="" id="{0A760121-CAC7-4EED-AB86-2DB6F0252171}"/>
              </a:ext>
            </a:extLst>
          </p:cNvPr>
          <p:cNvCxnSpPr>
            <a:cxnSpLocks/>
          </p:cNvCxnSpPr>
          <p:nvPr/>
        </p:nvCxnSpPr>
        <p:spPr>
          <a:xfrm>
            <a:off x="1520456" y="2010870"/>
            <a:ext cx="0" cy="292339"/>
          </a:xfrm>
          <a:prstGeom prst="line">
            <a:avLst/>
          </a:prstGeom>
          <a:ln w="203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Прямая соединительная линия 53">
            <a:extLst>
              <a:ext uri="{FF2B5EF4-FFF2-40B4-BE49-F238E27FC236}">
                <a16:creationId xmlns:a16="http://schemas.microsoft.com/office/drawing/2014/main" xmlns="" id="{2B636167-E111-4A5F-8419-64EDF26402E4}"/>
              </a:ext>
            </a:extLst>
          </p:cNvPr>
          <p:cNvCxnSpPr>
            <a:cxnSpLocks/>
          </p:cNvCxnSpPr>
          <p:nvPr/>
        </p:nvCxnSpPr>
        <p:spPr>
          <a:xfrm>
            <a:off x="1520456" y="3483717"/>
            <a:ext cx="0" cy="292339"/>
          </a:xfrm>
          <a:prstGeom prst="line">
            <a:avLst/>
          </a:prstGeom>
          <a:ln w="203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Прямая соединительная линия 72">
            <a:extLst>
              <a:ext uri="{FF2B5EF4-FFF2-40B4-BE49-F238E27FC236}">
                <a16:creationId xmlns:a16="http://schemas.microsoft.com/office/drawing/2014/main" xmlns="" id="{3AB9B444-40DF-4421-8D54-796A74A75C4F}"/>
              </a:ext>
            </a:extLst>
          </p:cNvPr>
          <p:cNvCxnSpPr>
            <a:cxnSpLocks/>
          </p:cNvCxnSpPr>
          <p:nvPr/>
        </p:nvCxnSpPr>
        <p:spPr>
          <a:xfrm>
            <a:off x="1520456" y="4998643"/>
            <a:ext cx="0" cy="292339"/>
          </a:xfrm>
          <a:prstGeom prst="line">
            <a:avLst/>
          </a:prstGeom>
          <a:ln w="203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Прямоугольник: скругленные углы 26">
            <a:extLst>
              <a:ext uri="{FF2B5EF4-FFF2-40B4-BE49-F238E27FC236}">
                <a16:creationId xmlns:a16="http://schemas.microsoft.com/office/drawing/2014/main" xmlns="" id="{583BD6E5-5BAD-48A3-A743-ACFE2F657017}"/>
              </a:ext>
            </a:extLst>
          </p:cNvPr>
          <p:cNvSpPr/>
          <p:nvPr/>
        </p:nvSpPr>
        <p:spPr>
          <a:xfrm>
            <a:off x="349939" y="1081339"/>
            <a:ext cx="11624347" cy="938029"/>
          </a:xfrm>
          <a:prstGeom prst="roundRect">
            <a:avLst>
              <a:gd name="adj" fmla="val 10073"/>
            </a:avLst>
          </a:prstGeom>
          <a:solidFill>
            <a:srgbClr val="FCFCFD"/>
          </a:solidFill>
          <a:ln w="19050">
            <a:noFill/>
          </a:ln>
          <a:effectLst>
            <a:outerShdw blurRad="190500" dist="38100" dir="5400000" algn="t" rotWithShape="0">
              <a:prstClr val="black">
                <a:alpha val="26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Заголовок 5">
            <a:extLst>
              <a:ext uri="{FF2B5EF4-FFF2-40B4-BE49-F238E27FC236}">
                <a16:creationId xmlns:a16="http://schemas.microsoft.com/office/drawing/2014/main" xmlns="" id="{701C7BA3-0139-45B2-B123-03AB043135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ctr">
            <a:noAutofit/>
          </a:bodyPr>
          <a:lstStyle/>
          <a:p>
            <a:pPr>
              <a:lnSpc>
                <a:spcPct val="100000"/>
              </a:lnSpc>
            </a:pPr>
            <a:r>
              <a:rPr lang="ru-RU" dirty="0"/>
              <a:t>РЕШЕНИЯ ДЛЯ ЗАКАЗЧИКОВ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1C2F7AF1-4E46-4057-93D3-7A6E991A612A}"/>
              </a:ext>
            </a:extLst>
          </p:cNvPr>
          <p:cNvSpPr txBox="1"/>
          <p:nvPr/>
        </p:nvSpPr>
        <p:spPr>
          <a:xfrm>
            <a:off x="549710" y="1127833"/>
            <a:ext cx="560410" cy="584775"/>
          </a:xfrm>
          <a:prstGeom prst="rect">
            <a:avLst/>
          </a:prstGeom>
          <a:noFill/>
        </p:spPr>
        <p:txBody>
          <a:bodyPr wrap="none" lIns="0" rtlCol="0">
            <a:spAutoFit/>
          </a:bodyPr>
          <a:lstStyle/>
          <a:p>
            <a:r>
              <a:rPr lang="ru-RU" sz="3200" spc="300" dirty="0">
                <a:solidFill>
                  <a:schemeClr val="tx2"/>
                </a:solidFill>
              </a:rPr>
              <a:t>01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8BA190B2-3E6A-48FF-9134-F39636C37437}"/>
              </a:ext>
            </a:extLst>
          </p:cNvPr>
          <p:cNvSpPr txBox="1"/>
          <p:nvPr/>
        </p:nvSpPr>
        <p:spPr>
          <a:xfrm>
            <a:off x="2895456" y="1381076"/>
            <a:ext cx="2539270" cy="338554"/>
          </a:xfrm>
          <a:prstGeom prst="rect">
            <a:avLst/>
          </a:prstGeom>
          <a:noFill/>
        </p:spPr>
        <p:txBody>
          <a:bodyPr wrap="square" lIns="0">
            <a:spAutoFit/>
          </a:bodyPr>
          <a:lstStyle/>
          <a:p>
            <a:pPr marL="180000" indent="-180000">
              <a:spcBef>
                <a:spcPts val="600"/>
              </a:spcBef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ru-RU" sz="1600" dirty="0">
                <a:cs typeface="Segoe UI" panose="020B0502040204020203" pitchFamily="34" charset="0"/>
              </a:rPr>
              <a:t>Обучение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37C2DFD0-1B62-4173-A540-754E70E02BE6}"/>
              </a:ext>
            </a:extLst>
          </p:cNvPr>
          <p:cNvSpPr txBox="1"/>
          <p:nvPr/>
        </p:nvSpPr>
        <p:spPr>
          <a:xfrm>
            <a:off x="491050" y="1596593"/>
            <a:ext cx="221373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>
                <a:cs typeface="Segoe UI Semibold" panose="020B0702040204020203" pitchFamily="34" charset="0"/>
              </a:rPr>
              <a:t>НАЧАЛО РАБОТЫ</a:t>
            </a:r>
          </a:p>
        </p:txBody>
      </p:sp>
      <p:cxnSp>
        <p:nvCxnSpPr>
          <p:cNvPr id="19" name="Прямая соединительная линия 18">
            <a:extLst>
              <a:ext uri="{FF2B5EF4-FFF2-40B4-BE49-F238E27FC236}">
                <a16:creationId xmlns:a16="http://schemas.microsoft.com/office/drawing/2014/main" xmlns="" id="{95B7122A-0E2E-423C-A965-0C18D7998011}"/>
              </a:ext>
            </a:extLst>
          </p:cNvPr>
          <p:cNvCxnSpPr>
            <a:cxnSpLocks/>
          </p:cNvCxnSpPr>
          <p:nvPr/>
        </p:nvCxnSpPr>
        <p:spPr>
          <a:xfrm flipV="1">
            <a:off x="2647531" y="1182796"/>
            <a:ext cx="0" cy="713849"/>
          </a:xfrm>
          <a:prstGeom prst="line">
            <a:avLst/>
          </a:prstGeom>
          <a:ln w="19050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Box 35">
            <a:extLst>
              <a:ext uri="{FF2B5EF4-FFF2-40B4-BE49-F238E27FC236}">
                <a16:creationId xmlns:a16="http://schemas.microsoft.com/office/drawing/2014/main" xmlns="" id="{784FC964-D6FA-4346-868D-BBC79EFD700C}"/>
              </a:ext>
            </a:extLst>
          </p:cNvPr>
          <p:cNvSpPr txBox="1"/>
          <p:nvPr/>
        </p:nvSpPr>
        <p:spPr>
          <a:xfrm>
            <a:off x="5640118" y="1381076"/>
            <a:ext cx="2089236" cy="338554"/>
          </a:xfrm>
          <a:prstGeom prst="rect">
            <a:avLst/>
          </a:prstGeom>
          <a:noFill/>
        </p:spPr>
        <p:txBody>
          <a:bodyPr wrap="square" lIns="0">
            <a:spAutoFit/>
          </a:bodyPr>
          <a:lstStyle/>
          <a:p>
            <a:pPr marL="180000" indent="-180000">
              <a:spcBef>
                <a:spcPts val="600"/>
              </a:spcBef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ru-RU" sz="1600" dirty="0">
                <a:cs typeface="Segoe UI" panose="020B0502040204020203" pitchFamily="34" charset="0"/>
              </a:rPr>
              <a:t>Поиск ТЗ</a:t>
            </a:r>
          </a:p>
        </p:txBody>
      </p:sp>
      <p:sp>
        <p:nvSpPr>
          <p:cNvPr id="37" name="Прямоугольник: скругленные углы 36">
            <a:extLst>
              <a:ext uri="{FF2B5EF4-FFF2-40B4-BE49-F238E27FC236}">
                <a16:creationId xmlns:a16="http://schemas.microsoft.com/office/drawing/2014/main" xmlns="" id="{006AF885-1063-442A-969F-9659DC628545}"/>
              </a:ext>
            </a:extLst>
          </p:cNvPr>
          <p:cNvSpPr/>
          <p:nvPr/>
        </p:nvSpPr>
        <p:spPr>
          <a:xfrm>
            <a:off x="349939" y="2182031"/>
            <a:ext cx="11624347" cy="1304410"/>
          </a:xfrm>
          <a:prstGeom prst="roundRect">
            <a:avLst>
              <a:gd name="adj" fmla="val 6674"/>
            </a:avLst>
          </a:prstGeom>
          <a:solidFill>
            <a:srgbClr val="FCFCFD"/>
          </a:solidFill>
          <a:ln w="19050">
            <a:noFill/>
          </a:ln>
          <a:effectLst>
            <a:outerShdw blurRad="190500" dist="38100" dir="5400000" algn="t" rotWithShape="0">
              <a:prstClr val="black">
                <a:alpha val="26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xmlns="" id="{8D064E54-6372-411E-B7BC-6BC3414BE372}"/>
              </a:ext>
            </a:extLst>
          </p:cNvPr>
          <p:cNvSpPr txBox="1"/>
          <p:nvPr/>
        </p:nvSpPr>
        <p:spPr>
          <a:xfrm>
            <a:off x="549710" y="2386555"/>
            <a:ext cx="547586" cy="584775"/>
          </a:xfrm>
          <a:prstGeom prst="rect">
            <a:avLst/>
          </a:prstGeom>
          <a:noFill/>
        </p:spPr>
        <p:txBody>
          <a:bodyPr wrap="none" lIns="0" rtlCol="0">
            <a:spAutoFit/>
          </a:bodyPr>
          <a:lstStyle/>
          <a:p>
            <a:r>
              <a:rPr lang="ru-RU" sz="3200" spc="-150" dirty="0">
                <a:solidFill>
                  <a:schemeClr val="tx2"/>
                </a:solidFill>
              </a:rPr>
              <a:t>02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xmlns="" id="{C76B2287-D282-4E9B-880B-1ECB90462A8B}"/>
              </a:ext>
            </a:extLst>
          </p:cNvPr>
          <p:cNvSpPr txBox="1"/>
          <p:nvPr/>
        </p:nvSpPr>
        <p:spPr>
          <a:xfrm>
            <a:off x="2895456" y="2341794"/>
            <a:ext cx="2539270" cy="984885"/>
          </a:xfrm>
          <a:prstGeom prst="rect">
            <a:avLst/>
          </a:prstGeom>
          <a:noFill/>
        </p:spPr>
        <p:txBody>
          <a:bodyPr wrap="square" lIns="0">
            <a:spAutoFit/>
          </a:bodyPr>
          <a:lstStyle/>
          <a:p>
            <a:pPr marL="180000" indent="-180000">
              <a:spcBef>
                <a:spcPts val="600"/>
              </a:spcBef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ru-RU" sz="1600" dirty="0">
                <a:cs typeface="Segoe UI" panose="020B0502040204020203" pitchFamily="34" charset="0"/>
              </a:rPr>
              <a:t>Обоснование НМЦК</a:t>
            </a:r>
          </a:p>
          <a:p>
            <a:pPr marL="180000" indent="-180000">
              <a:spcBef>
                <a:spcPts val="600"/>
              </a:spcBef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ru-RU" sz="1600" dirty="0">
                <a:cs typeface="Segoe UI" panose="020B0502040204020203" pitchFamily="34" charset="0"/>
              </a:rPr>
              <a:t>Стандарты и нормы</a:t>
            </a:r>
          </a:p>
          <a:p>
            <a:pPr marL="180000" indent="-180000">
              <a:spcBef>
                <a:spcPts val="600"/>
              </a:spcBef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ru-RU" sz="1600" dirty="0">
                <a:cs typeface="Segoe UI" panose="020B0502040204020203" pitchFamily="34" charset="0"/>
              </a:rPr>
              <a:t>Анализ цен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xmlns="" id="{8D854ADA-168A-4930-9F73-D2507990DA25}"/>
              </a:ext>
            </a:extLst>
          </p:cNvPr>
          <p:cNvSpPr txBox="1"/>
          <p:nvPr/>
        </p:nvSpPr>
        <p:spPr>
          <a:xfrm>
            <a:off x="491050" y="2878562"/>
            <a:ext cx="232709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>
                <a:cs typeface="Segoe UI Semibold" panose="020B0702040204020203" pitchFamily="34" charset="0"/>
              </a:rPr>
              <a:t>ПЛАНИРОВАНИЕ </a:t>
            </a:r>
          </a:p>
        </p:txBody>
      </p:sp>
      <p:cxnSp>
        <p:nvCxnSpPr>
          <p:cNvPr id="41" name="Прямая соединительная линия 40">
            <a:extLst>
              <a:ext uri="{FF2B5EF4-FFF2-40B4-BE49-F238E27FC236}">
                <a16:creationId xmlns:a16="http://schemas.microsoft.com/office/drawing/2014/main" xmlns="" id="{2ADD3A3A-52B1-4345-B4C5-9454D29C7D2D}"/>
              </a:ext>
            </a:extLst>
          </p:cNvPr>
          <p:cNvCxnSpPr>
            <a:cxnSpLocks/>
          </p:cNvCxnSpPr>
          <p:nvPr/>
        </p:nvCxnSpPr>
        <p:spPr>
          <a:xfrm flipV="1">
            <a:off x="2647531" y="2327426"/>
            <a:ext cx="0" cy="1013620"/>
          </a:xfrm>
          <a:prstGeom prst="line">
            <a:avLst/>
          </a:prstGeom>
          <a:ln w="19050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TextBox 41">
            <a:extLst>
              <a:ext uri="{FF2B5EF4-FFF2-40B4-BE49-F238E27FC236}">
                <a16:creationId xmlns:a16="http://schemas.microsoft.com/office/drawing/2014/main" xmlns="" id="{1D5C49B0-C1B0-48EB-84D0-3710918BDFC0}"/>
              </a:ext>
            </a:extLst>
          </p:cNvPr>
          <p:cNvSpPr txBox="1"/>
          <p:nvPr/>
        </p:nvSpPr>
        <p:spPr>
          <a:xfrm>
            <a:off x="5640118" y="2341794"/>
            <a:ext cx="3379949" cy="661720"/>
          </a:xfrm>
          <a:prstGeom prst="rect">
            <a:avLst/>
          </a:prstGeom>
          <a:noFill/>
        </p:spPr>
        <p:txBody>
          <a:bodyPr wrap="square" lIns="0">
            <a:spAutoFit/>
          </a:bodyPr>
          <a:lstStyle/>
          <a:p>
            <a:pPr marL="180000" indent="-180000">
              <a:spcBef>
                <a:spcPts val="600"/>
              </a:spcBef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ru-RU" sz="1600" dirty="0">
                <a:cs typeface="Segoe UI" panose="020B0502040204020203" pitchFamily="34" charset="0"/>
              </a:rPr>
              <a:t>Квотирование</a:t>
            </a:r>
          </a:p>
          <a:p>
            <a:pPr marL="180000" indent="-180000">
              <a:spcBef>
                <a:spcPts val="600"/>
              </a:spcBef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ru-RU" sz="1600" dirty="0">
                <a:cs typeface="Segoe UI" panose="020B0502040204020203" pitchFamily="34" charset="0"/>
              </a:rPr>
              <a:t>Особенности закупок</a:t>
            </a:r>
          </a:p>
        </p:txBody>
      </p:sp>
      <p:sp>
        <p:nvSpPr>
          <p:cNvPr id="45" name="Прямоугольник: скругленные углы 44">
            <a:extLst>
              <a:ext uri="{FF2B5EF4-FFF2-40B4-BE49-F238E27FC236}">
                <a16:creationId xmlns:a16="http://schemas.microsoft.com/office/drawing/2014/main" xmlns="" id="{F4B5137F-C6CE-4572-8ACE-CFCD3F9E7D46}"/>
              </a:ext>
            </a:extLst>
          </p:cNvPr>
          <p:cNvSpPr/>
          <p:nvPr/>
        </p:nvSpPr>
        <p:spPr>
          <a:xfrm>
            <a:off x="349939" y="3648024"/>
            <a:ext cx="11624347" cy="1358194"/>
          </a:xfrm>
          <a:prstGeom prst="roundRect">
            <a:avLst>
              <a:gd name="adj" fmla="val 6674"/>
            </a:avLst>
          </a:prstGeom>
          <a:solidFill>
            <a:srgbClr val="FCFCFD"/>
          </a:solidFill>
          <a:ln w="19050">
            <a:noFill/>
          </a:ln>
          <a:effectLst>
            <a:outerShdw blurRad="190500" dist="38100" dir="5400000" algn="t" rotWithShape="0">
              <a:prstClr val="black">
                <a:alpha val="26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xmlns="" id="{D8F7341A-F0BC-45DF-8E50-CCE176FA3665}"/>
              </a:ext>
            </a:extLst>
          </p:cNvPr>
          <p:cNvSpPr txBox="1"/>
          <p:nvPr/>
        </p:nvSpPr>
        <p:spPr>
          <a:xfrm>
            <a:off x="549710" y="3666407"/>
            <a:ext cx="534762" cy="584775"/>
          </a:xfrm>
          <a:prstGeom prst="rect">
            <a:avLst/>
          </a:prstGeom>
          <a:noFill/>
        </p:spPr>
        <p:txBody>
          <a:bodyPr wrap="none" lIns="0" rtlCol="0" anchor="b">
            <a:spAutoFit/>
          </a:bodyPr>
          <a:lstStyle/>
          <a:p>
            <a:r>
              <a:rPr lang="ru-RU" sz="3200" spc="-150" dirty="0">
                <a:solidFill>
                  <a:schemeClr val="tx2"/>
                </a:solidFill>
              </a:rPr>
              <a:t>03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xmlns="" id="{971CA36D-A3BD-4940-9063-4726FED67971}"/>
              </a:ext>
            </a:extLst>
          </p:cNvPr>
          <p:cNvSpPr txBox="1"/>
          <p:nvPr/>
        </p:nvSpPr>
        <p:spPr>
          <a:xfrm>
            <a:off x="2895456" y="3873151"/>
            <a:ext cx="2539270" cy="907941"/>
          </a:xfrm>
          <a:prstGeom prst="rect">
            <a:avLst/>
          </a:prstGeom>
          <a:noFill/>
        </p:spPr>
        <p:txBody>
          <a:bodyPr wrap="square" lIns="0">
            <a:spAutoFit/>
          </a:bodyPr>
          <a:lstStyle/>
          <a:p>
            <a:pPr marL="180000" indent="-180000">
              <a:spcBef>
                <a:spcPts val="600"/>
              </a:spcBef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ru-RU" sz="1600" dirty="0">
                <a:cs typeface="Segoe UI" panose="020B0502040204020203" pitchFamily="34" charset="0"/>
              </a:rPr>
              <a:t>Модуль исполнения контрактов</a:t>
            </a:r>
          </a:p>
          <a:p>
            <a:pPr marL="180000" indent="-180000">
              <a:spcBef>
                <a:spcPts val="600"/>
              </a:spcBef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ru-RU" sz="1600" dirty="0">
                <a:cs typeface="Segoe UI" panose="020B0502040204020203" pitchFamily="34" charset="0"/>
              </a:rPr>
              <a:t>О Контрагенте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xmlns="" id="{13CC23D1-7DDC-497A-A0A3-34F4DB04A3BF}"/>
              </a:ext>
            </a:extLst>
          </p:cNvPr>
          <p:cNvSpPr txBox="1"/>
          <p:nvPr/>
        </p:nvSpPr>
        <p:spPr>
          <a:xfrm>
            <a:off x="491051" y="4132689"/>
            <a:ext cx="21564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>
                <a:cs typeface="Segoe UI Semibold" panose="020B0702040204020203" pitchFamily="34" charset="0"/>
              </a:rPr>
              <a:t>ИСПОЛНЕНИЕ КОНТРАКТА/</a:t>
            </a:r>
          </a:p>
          <a:p>
            <a:r>
              <a:rPr lang="ru-RU" sz="1600" dirty="0">
                <a:cs typeface="Segoe UI Semibold" panose="020B0702040204020203" pitchFamily="34" charset="0"/>
              </a:rPr>
              <a:t>ДОГОВОРА</a:t>
            </a:r>
          </a:p>
        </p:txBody>
      </p:sp>
      <p:cxnSp>
        <p:nvCxnSpPr>
          <p:cNvPr id="49" name="Прямая соединительная линия 48">
            <a:extLst>
              <a:ext uri="{FF2B5EF4-FFF2-40B4-BE49-F238E27FC236}">
                <a16:creationId xmlns:a16="http://schemas.microsoft.com/office/drawing/2014/main" xmlns="" id="{5E671EC2-CAAD-4BB5-80FF-952570F2C199}"/>
              </a:ext>
            </a:extLst>
          </p:cNvPr>
          <p:cNvCxnSpPr>
            <a:cxnSpLocks/>
          </p:cNvCxnSpPr>
          <p:nvPr/>
        </p:nvCxnSpPr>
        <p:spPr>
          <a:xfrm flipV="1">
            <a:off x="2647531" y="3798722"/>
            <a:ext cx="0" cy="1046273"/>
          </a:xfrm>
          <a:prstGeom prst="line">
            <a:avLst/>
          </a:prstGeom>
          <a:ln w="19050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TextBox 49">
            <a:extLst>
              <a:ext uri="{FF2B5EF4-FFF2-40B4-BE49-F238E27FC236}">
                <a16:creationId xmlns:a16="http://schemas.microsoft.com/office/drawing/2014/main" xmlns="" id="{FA79F546-E1D7-4F73-AE46-189806903F00}"/>
              </a:ext>
            </a:extLst>
          </p:cNvPr>
          <p:cNvSpPr txBox="1"/>
          <p:nvPr/>
        </p:nvSpPr>
        <p:spPr>
          <a:xfrm>
            <a:off x="5640118" y="3873151"/>
            <a:ext cx="3656426" cy="907941"/>
          </a:xfrm>
          <a:prstGeom prst="rect">
            <a:avLst/>
          </a:prstGeom>
          <a:noFill/>
        </p:spPr>
        <p:txBody>
          <a:bodyPr wrap="square" lIns="0">
            <a:spAutoFit/>
          </a:bodyPr>
          <a:lstStyle/>
          <a:p>
            <a:pPr marL="180000" indent="-180000">
              <a:spcBef>
                <a:spcPts val="600"/>
              </a:spcBef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ru-RU" sz="1600" dirty="0">
                <a:cs typeface="Segoe UI" panose="020B0502040204020203" pitchFamily="34" charset="0"/>
              </a:rPr>
              <a:t>Аналитика</a:t>
            </a:r>
          </a:p>
          <a:p>
            <a:pPr marL="180000" indent="-180000">
              <a:spcBef>
                <a:spcPts val="600"/>
              </a:spcBef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ru-RU" sz="1600" dirty="0">
                <a:cs typeface="Segoe UI" panose="020B0502040204020203" pitchFamily="34" charset="0"/>
              </a:rPr>
              <a:t>Расчет доли закупок товара из государств – членов ЕАЭС</a:t>
            </a:r>
          </a:p>
        </p:txBody>
      </p:sp>
      <p:sp>
        <p:nvSpPr>
          <p:cNvPr id="66" name="Прямоугольник: скругленные углы 65">
            <a:extLst>
              <a:ext uri="{FF2B5EF4-FFF2-40B4-BE49-F238E27FC236}">
                <a16:creationId xmlns:a16="http://schemas.microsoft.com/office/drawing/2014/main" xmlns="" id="{64F043F0-C5B9-45F9-B474-51E98533B829}"/>
              </a:ext>
            </a:extLst>
          </p:cNvPr>
          <p:cNvSpPr/>
          <p:nvPr/>
        </p:nvSpPr>
        <p:spPr>
          <a:xfrm>
            <a:off x="349939" y="5163587"/>
            <a:ext cx="11624347" cy="1237213"/>
          </a:xfrm>
          <a:prstGeom prst="roundRect">
            <a:avLst>
              <a:gd name="adj" fmla="val 12578"/>
            </a:avLst>
          </a:prstGeom>
          <a:solidFill>
            <a:srgbClr val="FCFCFD"/>
          </a:solidFill>
          <a:ln w="19050">
            <a:noFill/>
          </a:ln>
          <a:effectLst>
            <a:outerShdw blurRad="190500" dist="38100" dir="5400000" algn="t" rotWithShape="0">
              <a:prstClr val="black">
                <a:alpha val="26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xmlns="" id="{AA6EBD6E-72BC-4BB4-A940-40E5AC4F0E40}"/>
              </a:ext>
            </a:extLst>
          </p:cNvPr>
          <p:cNvSpPr txBox="1"/>
          <p:nvPr/>
        </p:nvSpPr>
        <p:spPr>
          <a:xfrm>
            <a:off x="549710" y="5251827"/>
            <a:ext cx="534762" cy="584775"/>
          </a:xfrm>
          <a:prstGeom prst="rect">
            <a:avLst/>
          </a:prstGeom>
          <a:noFill/>
        </p:spPr>
        <p:txBody>
          <a:bodyPr wrap="none" lIns="0" rtlCol="0">
            <a:spAutoFit/>
          </a:bodyPr>
          <a:lstStyle/>
          <a:p>
            <a:r>
              <a:rPr lang="ru-RU" sz="3200" spc="-150" dirty="0">
                <a:solidFill>
                  <a:schemeClr val="tx2"/>
                </a:solidFill>
              </a:rPr>
              <a:t>04</a:t>
            </a:r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xmlns="" id="{35DBEF6F-6D71-48C6-8499-21F58DF07EAA}"/>
              </a:ext>
            </a:extLst>
          </p:cNvPr>
          <p:cNvSpPr txBox="1"/>
          <p:nvPr/>
        </p:nvSpPr>
        <p:spPr>
          <a:xfrm>
            <a:off x="2895456" y="5484273"/>
            <a:ext cx="2539270" cy="338554"/>
          </a:xfrm>
          <a:prstGeom prst="rect">
            <a:avLst/>
          </a:prstGeom>
          <a:noFill/>
        </p:spPr>
        <p:txBody>
          <a:bodyPr wrap="square" lIns="0">
            <a:spAutoFit/>
          </a:bodyPr>
          <a:lstStyle/>
          <a:p>
            <a:pPr marL="180000" indent="-180000">
              <a:spcBef>
                <a:spcPts val="600"/>
              </a:spcBef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ru-RU" sz="1600" dirty="0">
                <a:cs typeface="Segoe UI" panose="020B0502040204020203" pitchFamily="34" charset="0"/>
              </a:rPr>
              <a:t>Магазины ЗМО</a:t>
            </a:r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xmlns="" id="{5D835BEE-4439-4913-BFC5-94A24ACDFD93}"/>
              </a:ext>
            </a:extLst>
          </p:cNvPr>
          <p:cNvSpPr txBox="1"/>
          <p:nvPr/>
        </p:nvSpPr>
        <p:spPr>
          <a:xfrm>
            <a:off x="491050" y="5720587"/>
            <a:ext cx="221373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>
                <a:cs typeface="Segoe UI Semibold" panose="020B0702040204020203" pitchFamily="34" charset="0"/>
              </a:rPr>
              <a:t>ЗАКУПКИ МАЛОГО ОБЪЁМА</a:t>
            </a:r>
          </a:p>
        </p:txBody>
      </p:sp>
      <p:cxnSp>
        <p:nvCxnSpPr>
          <p:cNvPr id="70" name="Прямая соединительная линия 69">
            <a:extLst>
              <a:ext uri="{FF2B5EF4-FFF2-40B4-BE49-F238E27FC236}">
                <a16:creationId xmlns:a16="http://schemas.microsoft.com/office/drawing/2014/main" xmlns="" id="{E9C33CDC-4734-4237-922C-27F7B451C01A}"/>
              </a:ext>
            </a:extLst>
          </p:cNvPr>
          <p:cNvCxnSpPr>
            <a:cxnSpLocks/>
          </p:cNvCxnSpPr>
          <p:nvPr/>
        </p:nvCxnSpPr>
        <p:spPr>
          <a:xfrm flipV="1">
            <a:off x="2647531" y="5296944"/>
            <a:ext cx="0" cy="945406"/>
          </a:xfrm>
          <a:prstGeom prst="line">
            <a:avLst/>
          </a:prstGeom>
          <a:ln w="19050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" name="TextBox 70">
            <a:extLst>
              <a:ext uri="{FF2B5EF4-FFF2-40B4-BE49-F238E27FC236}">
                <a16:creationId xmlns:a16="http://schemas.microsoft.com/office/drawing/2014/main" xmlns="" id="{29AAD293-83E2-4B59-82E6-2B888500274A}"/>
              </a:ext>
            </a:extLst>
          </p:cNvPr>
          <p:cNvSpPr txBox="1"/>
          <p:nvPr/>
        </p:nvSpPr>
        <p:spPr>
          <a:xfrm>
            <a:off x="5640118" y="5484273"/>
            <a:ext cx="3379949" cy="584775"/>
          </a:xfrm>
          <a:prstGeom prst="rect">
            <a:avLst/>
          </a:prstGeom>
          <a:noFill/>
        </p:spPr>
        <p:txBody>
          <a:bodyPr wrap="square" lIns="0">
            <a:spAutoFit/>
          </a:bodyPr>
          <a:lstStyle/>
          <a:p>
            <a:pPr marL="180000" indent="-180000">
              <a:spcBef>
                <a:spcPts val="600"/>
              </a:spcBef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ru-RU" sz="1600" dirty="0">
                <a:cs typeface="Segoe UI" panose="020B0502040204020203" pitchFamily="34" charset="0"/>
              </a:rPr>
              <a:t>Витрина товаров местных поставщиков</a:t>
            </a:r>
          </a:p>
        </p:txBody>
      </p:sp>
    </p:spTree>
    <p:extLst>
      <p:ext uri="{BB962C8B-B14F-4D97-AF65-F5344CB8AC3E}">
        <p14:creationId xmlns:p14="http://schemas.microsoft.com/office/powerpoint/2010/main" val="9299296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21000">
        <p:fade/>
      </p:transition>
    </mc:Choice>
    <mc:Fallback xmlns="">
      <p:transition spd="slow" advClick="0" advTm="21000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4" name="Прямая соединительная линия 53">
            <a:extLst>
              <a:ext uri="{FF2B5EF4-FFF2-40B4-BE49-F238E27FC236}">
                <a16:creationId xmlns:a16="http://schemas.microsoft.com/office/drawing/2014/main" xmlns="" id="{2B636167-E111-4A5F-8419-64EDF26402E4}"/>
              </a:ext>
            </a:extLst>
          </p:cNvPr>
          <p:cNvCxnSpPr>
            <a:cxnSpLocks/>
          </p:cNvCxnSpPr>
          <p:nvPr/>
        </p:nvCxnSpPr>
        <p:spPr>
          <a:xfrm>
            <a:off x="1520456" y="4738052"/>
            <a:ext cx="0" cy="292339"/>
          </a:xfrm>
          <a:prstGeom prst="line">
            <a:avLst/>
          </a:prstGeom>
          <a:ln w="203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Прямоугольник: скругленные углы 26">
            <a:extLst>
              <a:ext uri="{FF2B5EF4-FFF2-40B4-BE49-F238E27FC236}">
                <a16:creationId xmlns:a16="http://schemas.microsoft.com/office/drawing/2014/main" xmlns="" id="{583BD6E5-5BAD-48A3-A743-ACFE2F657017}"/>
              </a:ext>
            </a:extLst>
          </p:cNvPr>
          <p:cNvSpPr/>
          <p:nvPr/>
        </p:nvSpPr>
        <p:spPr>
          <a:xfrm>
            <a:off x="349939" y="1081339"/>
            <a:ext cx="11624347" cy="1358194"/>
          </a:xfrm>
          <a:prstGeom prst="roundRect">
            <a:avLst>
              <a:gd name="adj" fmla="val 6674"/>
            </a:avLst>
          </a:prstGeom>
          <a:solidFill>
            <a:srgbClr val="FCFCFD"/>
          </a:solidFill>
          <a:ln w="19050">
            <a:noFill/>
          </a:ln>
          <a:effectLst>
            <a:outerShdw blurRad="190500" dist="38100" dir="5400000" algn="t" rotWithShape="0">
              <a:prstClr val="black">
                <a:alpha val="26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Заголовок 5">
            <a:extLst>
              <a:ext uri="{FF2B5EF4-FFF2-40B4-BE49-F238E27FC236}">
                <a16:creationId xmlns:a16="http://schemas.microsoft.com/office/drawing/2014/main" xmlns="" id="{701C7BA3-0139-45B2-B123-03AB043135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ctr">
            <a:noAutofit/>
          </a:bodyPr>
          <a:lstStyle/>
          <a:p>
            <a:pPr>
              <a:lnSpc>
                <a:spcPct val="100000"/>
              </a:lnSpc>
            </a:pPr>
            <a:r>
              <a:rPr lang="ru-RU" dirty="0"/>
              <a:t>РЕШЕНИЯ ДЛЯ ПОСТАВЩИКОВ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1C2F7AF1-4E46-4057-93D3-7A6E991A612A}"/>
              </a:ext>
            </a:extLst>
          </p:cNvPr>
          <p:cNvSpPr txBox="1"/>
          <p:nvPr/>
        </p:nvSpPr>
        <p:spPr>
          <a:xfrm>
            <a:off x="549710" y="1310526"/>
            <a:ext cx="560410" cy="584775"/>
          </a:xfrm>
          <a:prstGeom prst="rect">
            <a:avLst/>
          </a:prstGeom>
          <a:noFill/>
        </p:spPr>
        <p:txBody>
          <a:bodyPr wrap="none" lIns="0" rtlCol="0">
            <a:spAutoFit/>
          </a:bodyPr>
          <a:lstStyle/>
          <a:p>
            <a:r>
              <a:rPr lang="ru-RU" sz="3200" spc="300" dirty="0">
                <a:solidFill>
                  <a:schemeClr val="tx2"/>
                </a:solidFill>
              </a:rPr>
              <a:t>01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8BA190B2-3E6A-48FF-9134-F39636C37437}"/>
              </a:ext>
            </a:extLst>
          </p:cNvPr>
          <p:cNvSpPr txBox="1"/>
          <p:nvPr/>
        </p:nvSpPr>
        <p:spPr>
          <a:xfrm>
            <a:off x="2895456" y="1267994"/>
            <a:ext cx="2539270" cy="984885"/>
          </a:xfrm>
          <a:prstGeom prst="rect">
            <a:avLst/>
          </a:prstGeom>
          <a:noFill/>
        </p:spPr>
        <p:txBody>
          <a:bodyPr wrap="square" lIns="0">
            <a:spAutoFit/>
          </a:bodyPr>
          <a:lstStyle/>
          <a:p>
            <a:pPr marL="180000" indent="-180000">
              <a:spcBef>
                <a:spcPts val="600"/>
              </a:spcBef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ru-RU" sz="1600" dirty="0">
                <a:cs typeface="Segoe UI" panose="020B0502040204020203" pitchFamily="34" charset="0"/>
              </a:rPr>
              <a:t>Обучение</a:t>
            </a:r>
          </a:p>
          <a:p>
            <a:pPr marL="180000" indent="-180000">
              <a:spcBef>
                <a:spcPts val="600"/>
              </a:spcBef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ru-RU" sz="1600" dirty="0">
                <a:cs typeface="Segoe UI" panose="020B0502040204020203" pitchFamily="34" charset="0"/>
              </a:rPr>
              <a:t>Электронная подпись</a:t>
            </a:r>
          </a:p>
          <a:p>
            <a:pPr marL="180000" indent="-180000">
              <a:spcBef>
                <a:spcPts val="600"/>
              </a:spcBef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ru-RU" sz="1600" dirty="0">
                <a:cs typeface="Segoe UI" panose="020B0502040204020203" pitchFamily="34" charset="0"/>
              </a:rPr>
              <a:t>Регистрация в ЕРУЗ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37C2DFD0-1B62-4173-A540-754E70E02BE6}"/>
              </a:ext>
            </a:extLst>
          </p:cNvPr>
          <p:cNvSpPr txBox="1"/>
          <p:nvPr/>
        </p:nvSpPr>
        <p:spPr>
          <a:xfrm>
            <a:off x="491050" y="1779286"/>
            <a:ext cx="221373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>
                <a:cs typeface="Segoe UI Semibold" panose="020B0702040204020203" pitchFamily="34" charset="0"/>
              </a:rPr>
              <a:t>НАЧАЛО РАБОТЫ</a:t>
            </a:r>
          </a:p>
        </p:txBody>
      </p:sp>
      <p:cxnSp>
        <p:nvCxnSpPr>
          <p:cNvPr id="19" name="Прямая соединительная линия 18">
            <a:extLst>
              <a:ext uri="{FF2B5EF4-FFF2-40B4-BE49-F238E27FC236}">
                <a16:creationId xmlns:a16="http://schemas.microsoft.com/office/drawing/2014/main" xmlns="" id="{95B7122A-0E2E-423C-A965-0C18D7998011}"/>
              </a:ext>
            </a:extLst>
          </p:cNvPr>
          <p:cNvCxnSpPr>
            <a:cxnSpLocks/>
          </p:cNvCxnSpPr>
          <p:nvPr/>
        </p:nvCxnSpPr>
        <p:spPr>
          <a:xfrm flipV="1">
            <a:off x="2647531" y="1168133"/>
            <a:ext cx="0" cy="1184606"/>
          </a:xfrm>
          <a:prstGeom prst="line">
            <a:avLst/>
          </a:prstGeom>
          <a:ln w="19050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Box 30">
            <a:extLst>
              <a:ext uri="{FF2B5EF4-FFF2-40B4-BE49-F238E27FC236}">
                <a16:creationId xmlns:a16="http://schemas.microsoft.com/office/drawing/2014/main" xmlns="" id="{B6D28027-CAD1-47CE-959C-FBA47D401A7A}"/>
              </a:ext>
            </a:extLst>
          </p:cNvPr>
          <p:cNvSpPr txBox="1"/>
          <p:nvPr/>
        </p:nvSpPr>
        <p:spPr>
          <a:xfrm>
            <a:off x="5640118" y="1267994"/>
            <a:ext cx="3379949" cy="984885"/>
          </a:xfrm>
          <a:prstGeom prst="rect">
            <a:avLst/>
          </a:prstGeom>
          <a:noFill/>
        </p:spPr>
        <p:txBody>
          <a:bodyPr wrap="square" lIns="0">
            <a:spAutoFit/>
          </a:bodyPr>
          <a:lstStyle/>
          <a:p>
            <a:pPr marL="180000" indent="-180000">
              <a:spcBef>
                <a:spcPts val="600"/>
              </a:spcBef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ru-RU" sz="1600" dirty="0">
                <a:cs typeface="Segoe UI" panose="020B0502040204020203" pitchFamily="34" charset="0"/>
              </a:rPr>
              <a:t>Регистрация в секции</a:t>
            </a:r>
          </a:p>
          <a:p>
            <a:pPr marL="180000" indent="-180000">
              <a:spcBef>
                <a:spcPts val="600"/>
              </a:spcBef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ru-RU" sz="1600" dirty="0">
                <a:cs typeface="Segoe UI" panose="020B0502040204020203" pitchFamily="34" charset="0"/>
              </a:rPr>
              <a:t>Кросс-авторизация в B2B-Center</a:t>
            </a:r>
          </a:p>
          <a:p>
            <a:pPr marL="180000" indent="-180000">
              <a:spcBef>
                <a:spcPts val="600"/>
              </a:spcBef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ru-RU" sz="1600" dirty="0">
                <a:cs typeface="Segoe UI" panose="020B0502040204020203" pitchFamily="34" charset="0"/>
              </a:rPr>
              <a:t>Открытие </a:t>
            </a:r>
            <a:r>
              <a:rPr lang="ru-RU" sz="1600" dirty="0" err="1">
                <a:cs typeface="Segoe UI" panose="020B0502040204020203" pitchFamily="34" charset="0"/>
              </a:rPr>
              <a:t>спецсчёта</a:t>
            </a:r>
            <a:endParaRPr lang="ru-RU" sz="1600" dirty="0">
              <a:cs typeface="Segoe UI" panose="020B0502040204020203" pitchFamily="34" charset="0"/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xmlns="" id="{784FC964-D6FA-4346-868D-BBC79EFD700C}"/>
              </a:ext>
            </a:extLst>
          </p:cNvPr>
          <p:cNvSpPr txBox="1"/>
          <p:nvPr/>
        </p:nvSpPr>
        <p:spPr>
          <a:xfrm>
            <a:off x="9259150" y="1267994"/>
            <a:ext cx="2089236" cy="584775"/>
          </a:xfrm>
          <a:prstGeom prst="rect">
            <a:avLst/>
          </a:prstGeom>
          <a:noFill/>
        </p:spPr>
        <p:txBody>
          <a:bodyPr wrap="square" lIns="0">
            <a:spAutoFit/>
          </a:bodyPr>
          <a:lstStyle/>
          <a:p>
            <a:pPr marL="180000" indent="-180000">
              <a:spcBef>
                <a:spcPts val="600"/>
              </a:spcBef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ru-RU" sz="1600" dirty="0">
                <a:cs typeface="Segoe UI" panose="020B0502040204020203" pitchFamily="34" charset="0"/>
              </a:rPr>
              <a:t>Сопровождение и консультирование</a:t>
            </a:r>
          </a:p>
        </p:txBody>
      </p:sp>
      <p:sp>
        <p:nvSpPr>
          <p:cNvPr id="37" name="Прямоугольник: скругленные углы 36">
            <a:extLst>
              <a:ext uri="{FF2B5EF4-FFF2-40B4-BE49-F238E27FC236}">
                <a16:creationId xmlns:a16="http://schemas.microsoft.com/office/drawing/2014/main" xmlns="" id="{006AF885-1063-442A-969F-9659DC628545}"/>
              </a:ext>
            </a:extLst>
          </p:cNvPr>
          <p:cNvSpPr/>
          <p:nvPr/>
        </p:nvSpPr>
        <p:spPr>
          <a:xfrm>
            <a:off x="349939" y="2738287"/>
            <a:ext cx="11624347" cy="2015256"/>
          </a:xfrm>
          <a:prstGeom prst="roundRect">
            <a:avLst>
              <a:gd name="adj" fmla="val 6674"/>
            </a:avLst>
          </a:prstGeom>
          <a:solidFill>
            <a:srgbClr val="FCFCFD"/>
          </a:solidFill>
          <a:ln w="19050">
            <a:noFill/>
          </a:ln>
          <a:effectLst>
            <a:outerShdw blurRad="190500" dist="38100" dir="5400000" algn="t" rotWithShape="0">
              <a:prstClr val="black">
                <a:alpha val="26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xmlns="" id="{8D064E54-6372-411E-B7BC-6BC3414BE372}"/>
              </a:ext>
            </a:extLst>
          </p:cNvPr>
          <p:cNvSpPr txBox="1"/>
          <p:nvPr/>
        </p:nvSpPr>
        <p:spPr>
          <a:xfrm>
            <a:off x="549710" y="3231176"/>
            <a:ext cx="547586" cy="584775"/>
          </a:xfrm>
          <a:prstGeom prst="rect">
            <a:avLst/>
          </a:prstGeom>
          <a:noFill/>
        </p:spPr>
        <p:txBody>
          <a:bodyPr wrap="none" lIns="0" rtlCol="0">
            <a:spAutoFit/>
          </a:bodyPr>
          <a:lstStyle/>
          <a:p>
            <a:r>
              <a:rPr lang="ru-RU" sz="3200" spc="-150" dirty="0">
                <a:solidFill>
                  <a:schemeClr val="tx2"/>
                </a:solidFill>
              </a:rPr>
              <a:t>02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xmlns="" id="{C76B2287-D282-4E9B-880B-1ECB90462A8B}"/>
              </a:ext>
            </a:extLst>
          </p:cNvPr>
          <p:cNvSpPr txBox="1"/>
          <p:nvPr/>
        </p:nvSpPr>
        <p:spPr>
          <a:xfrm>
            <a:off x="2895456" y="2845669"/>
            <a:ext cx="2539270" cy="1800493"/>
          </a:xfrm>
          <a:prstGeom prst="rect">
            <a:avLst/>
          </a:prstGeom>
          <a:noFill/>
        </p:spPr>
        <p:txBody>
          <a:bodyPr wrap="square" lIns="0">
            <a:spAutoFit/>
          </a:bodyPr>
          <a:lstStyle/>
          <a:p>
            <a:pPr marL="180000" indent="-180000">
              <a:spcBef>
                <a:spcPts val="600"/>
              </a:spcBef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ru-RU" sz="1600" dirty="0">
                <a:cs typeface="Segoe UI" panose="020B0502040204020203" pitchFamily="34" charset="0"/>
              </a:rPr>
              <a:t>Бесплатный умный поиск </a:t>
            </a:r>
          </a:p>
          <a:p>
            <a:pPr marL="360000" indent="-180000"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ru-RU" sz="1400" dirty="0">
                <a:cs typeface="Segoe UI" panose="020B0502040204020203" pitchFamily="34" charset="0"/>
              </a:rPr>
              <a:t>80+ площадок </a:t>
            </a:r>
          </a:p>
          <a:p>
            <a:pPr marL="360000" indent="-180000"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ru-RU" sz="1400" dirty="0">
                <a:cs typeface="Segoe UI" panose="020B0502040204020203" pitchFamily="34" charset="0"/>
              </a:rPr>
              <a:t>много настроек и опций</a:t>
            </a:r>
          </a:p>
          <a:p>
            <a:pPr marL="360000" indent="-180000"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ru-RU" sz="1400" dirty="0">
                <a:cs typeface="Segoe UI" panose="020B0502040204020203" pitchFamily="34" charset="0"/>
              </a:rPr>
              <a:t>поиск по ЗМО</a:t>
            </a:r>
          </a:p>
          <a:p>
            <a:pPr marL="180000" indent="-180000">
              <a:spcBef>
                <a:spcPts val="600"/>
              </a:spcBef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ru-RU" sz="1600" dirty="0">
                <a:cs typeface="Segoe UI" panose="020B0502040204020203" pitchFamily="34" charset="0"/>
              </a:rPr>
              <a:t>Подписка на закупки по профилю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xmlns="" id="{8D854ADA-168A-4930-9F73-D2507990DA25}"/>
              </a:ext>
            </a:extLst>
          </p:cNvPr>
          <p:cNvSpPr txBox="1"/>
          <p:nvPr/>
        </p:nvSpPr>
        <p:spPr>
          <a:xfrm>
            <a:off x="491050" y="3723183"/>
            <a:ext cx="232709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>
                <a:cs typeface="Segoe UI Semibold" panose="020B0702040204020203" pitchFamily="34" charset="0"/>
              </a:rPr>
              <a:t>ПЛАНИРОВАНИЕ </a:t>
            </a:r>
          </a:p>
          <a:p>
            <a:r>
              <a:rPr lang="ru-RU" sz="1600" dirty="0">
                <a:cs typeface="Segoe UI Semibold" panose="020B0702040204020203" pitchFamily="34" charset="0"/>
              </a:rPr>
              <a:t>И ПОДАЧА ЗАЯВКИ</a:t>
            </a:r>
          </a:p>
        </p:txBody>
      </p:sp>
      <p:cxnSp>
        <p:nvCxnSpPr>
          <p:cNvPr id="41" name="Прямая соединительная линия 40">
            <a:extLst>
              <a:ext uri="{FF2B5EF4-FFF2-40B4-BE49-F238E27FC236}">
                <a16:creationId xmlns:a16="http://schemas.microsoft.com/office/drawing/2014/main" xmlns="" id="{2ADD3A3A-52B1-4345-B4C5-9454D29C7D2D}"/>
              </a:ext>
            </a:extLst>
          </p:cNvPr>
          <p:cNvCxnSpPr>
            <a:cxnSpLocks/>
          </p:cNvCxnSpPr>
          <p:nvPr/>
        </p:nvCxnSpPr>
        <p:spPr>
          <a:xfrm flipV="1">
            <a:off x="2647531" y="2904608"/>
            <a:ext cx="0" cy="1637149"/>
          </a:xfrm>
          <a:prstGeom prst="line">
            <a:avLst/>
          </a:prstGeom>
          <a:ln w="19050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TextBox 41">
            <a:extLst>
              <a:ext uri="{FF2B5EF4-FFF2-40B4-BE49-F238E27FC236}">
                <a16:creationId xmlns:a16="http://schemas.microsoft.com/office/drawing/2014/main" xmlns="" id="{1D5C49B0-C1B0-48EB-84D0-3710918BDFC0}"/>
              </a:ext>
            </a:extLst>
          </p:cNvPr>
          <p:cNvSpPr txBox="1"/>
          <p:nvPr/>
        </p:nvSpPr>
        <p:spPr>
          <a:xfrm>
            <a:off x="5640118" y="2884141"/>
            <a:ext cx="3619029" cy="1723549"/>
          </a:xfrm>
          <a:prstGeom prst="rect">
            <a:avLst/>
          </a:prstGeom>
          <a:noFill/>
        </p:spPr>
        <p:txBody>
          <a:bodyPr wrap="square" lIns="0">
            <a:spAutoFit/>
          </a:bodyPr>
          <a:lstStyle/>
          <a:p>
            <a:pPr marL="180000" indent="-180000">
              <a:spcBef>
                <a:spcPts val="600"/>
              </a:spcBef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ru-RU" sz="1600" dirty="0">
                <a:cs typeface="Segoe UI" panose="020B0502040204020203" pitchFamily="34" charset="0"/>
              </a:rPr>
              <a:t>Витрина для размещения своих товаров </a:t>
            </a:r>
          </a:p>
          <a:p>
            <a:pPr marL="180000" indent="-180000">
              <a:spcBef>
                <a:spcPts val="600"/>
              </a:spcBef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ru-RU" sz="1600" dirty="0" err="1">
                <a:cs typeface="Segoe UI" panose="020B0502040204020203" pitchFamily="34" charset="0"/>
              </a:rPr>
              <a:t>Автоподбор</a:t>
            </a:r>
            <a:r>
              <a:rPr lang="ru-RU" sz="1600" dirty="0">
                <a:cs typeface="Segoe UI" panose="020B0502040204020203" pitchFamily="34" charset="0"/>
              </a:rPr>
              <a:t> сделок под размещенные товары</a:t>
            </a:r>
          </a:p>
          <a:p>
            <a:pPr marL="180000" indent="-180000">
              <a:spcBef>
                <a:spcPts val="600"/>
              </a:spcBef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ru-RU" sz="1600" dirty="0">
                <a:cs typeface="Segoe UI" panose="020B0502040204020203" pitchFamily="34" charset="0"/>
              </a:rPr>
              <a:t>Приглашения в закупки (РТС-тендер</a:t>
            </a:r>
            <a:r>
              <a:rPr lang="en-US" sz="1600" dirty="0">
                <a:cs typeface="Segoe UI" panose="020B0502040204020203" pitchFamily="34" charset="0"/>
              </a:rPr>
              <a:t>/</a:t>
            </a:r>
            <a:r>
              <a:rPr lang="ru-RU" sz="1600" dirty="0">
                <a:cs typeface="Segoe UI" panose="020B0502040204020203" pitchFamily="34" charset="0"/>
              </a:rPr>
              <a:t>ЕАТ «Березка»</a:t>
            </a:r>
            <a:r>
              <a:rPr lang="en-US" sz="1600" dirty="0">
                <a:cs typeface="Segoe UI" panose="020B0502040204020203" pitchFamily="34" charset="0"/>
              </a:rPr>
              <a:t>/</a:t>
            </a:r>
            <a:r>
              <a:rPr lang="ru-RU" sz="1600" dirty="0">
                <a:cs typeface="Segoe UI" panose="020B0502040204020203" pitchFamily="34" charset="0"/>
              </a:rPr>
              <a:t>В2В-Center)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xmlns="" id="{272B5A37-BE23-46FE-981E-6009057BB351}"/>
              </a:ext>
            </a:extLst>
          </p:cNvPr>
          <p:cNvSpPr txBox="1"/>
          <p:nvPr/>
        </p:nvSpPr>
        <p:spPr>
          <a:xfrm>
            <a:off x="9259149" y="2884141"/>
            <a:ext cx="2582911" cy="1400383"/>
          </a:xfrm>
          <a:prstGeom prst="rect">
            <a:avLst/>
          </a:prstGeom>
          <a:noFill/>
        </p:spPr>
        <p:txBody>
          <a:bodyPr wrap="square" lIns="0">
            <a:spAutoFit/>
          </a:bodyPr>
          <a:lstStyle/>
          <a:p>
            <a:pPr marL="180000" indent="-180000">
              <a:spcBef>
                <a:spcPts val="600"/>
              </a:spcBef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ru-RU" sz="1600" dirty="0">
                <a:cs typeface="Segoe UI" panose="020B0502040204020203" pitchFamily="34" charset="0"/>
              </a:rPr>
              <a:t>О Контрагенте</a:t>
            </a:r>
          </a:p>
          <a:p>
            <a:pPr marL="180000" indent="-180000">
              <a:spcBef>
                <a:spcPts val="600"/>
              </a:spcBef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ru-RU" sz="1600" dirty="0">
                <a:cs typeface="Segoe UI" panose="020B0502040204020203" pitchFamily="34" charset="0"/>
              </a:rPr>
              <a:t>Возможность покупки необходимых для исполнения ТРУ в РТС-Маркете</a:t>
            </a:r>
          </a:p>
        </p:txBody>
      </p:sp>
      <p:sp>
        <p:nvSpPr>
          <p:cNvPr id="45" name="Прямоугольник: скругленные углы 44">
            <a:extLst>
              <a:ext uri="{FF2B5EF4-FFF2-40B4-BE49-F238E27FC236}">
                <a16:creationId xmlns:a16="http://schemas.microsoft.com/office/drawing/2014/main" xmlns="" id="{F4B5137F-C6CE-4572-8ACE-CFCD3F9E7D46}"/>
              </a:ext>
            </a:extLst>
          </p:cNvPr>
          <p:cNvSpPr/>
          <p:nvPr/>
        </p:nvSpPr>
        <p:spPr>
          <a:xfrm>
            <a:off x="349939" y="5052298"/>
            <a:ext cx="11624347" cy="1358194"/>
          </a:xfrm>
          <a:prstGeom prst="roundRect">
            <a:avLst>
              <a:gd name="adj" fmla="val 6674"/>
            </a:avLst>
          </a:prstGeom>
          <a:solidFill>
            <a:srgbClr val="FCFCFD"/>
          </a:solidFill>
          <a:ln w="19050">
            <a:noFill/>
          </a:ln>
          <a:effectLst>
            <a:outerShdw blurRad="190500" dist="38100" dir="5400000" algn="t" rotWithShape="0">
              <a:prstClr val="black">
                <a:alpha val="26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xmlns="" id="{D8F7341A-F0BC-45DF-8E50-CCE176FA3665}"/>
              </a:ext>
            </a:extLst>
          </p:cNvPr>
          <p:cNvSpPr txBox="1"/>
          <p:nvPr/>
        </p:nvSpPr>
        <p:spPr>
          <a:xfrm>
            <a:off x="549710" y="5070681"/>
            <a:ext cx="534762" cy="584775"/>
          </a:xfrm>
          <a:prstGeom prst="rect">
            <a:avLst/>
          </a:prstGeom>
          <a:noFill/>
        </p:spPr>
        <p:txBody>
          <a:bodyPr wrap="none" lIns="0" rtlCol="0" anchor="b">
            <a:spAutoFit/>
          </a:bodyPr>
          <a:lstStyle/>
          <a:p>
            <a:r>
              <a:rPr lang="ru-RU" sz="3200" spc="-150" dirty="0">
                <a:solidFill>
                  <a:schemeClr val="tx2"/>
                </a:solidFill>
              </a:rPr>
              <a:t>03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xmlns="" id="{971CA36D-A3BD-4940-9063-4726FED67971}"/>
              </a:ext>
            </a:extLst>
          </p:cNvPr>
          <p:cNvSpPr txBox="1"/>
          <p:nvPr/>
        </p:nvSpPr>
        <p:spPr>
          <a:xfrm>
            <a:off x="2895456" y="5154314"/>
            <a:ext cx="2539270" cy="1154162"/>
          </a:xfrm>
          <a:prstGeom prst="rect">
            <a:avLst/>
          </a:prstGeom>
          <a:noFill/>
        </p:spPr>
        <p:txBody>
          <a:bodyPr wrap="square" lIns="0">
            <a:spAutoFit/>
          </a:bodyPr>
          <a:lstStyle/>
          <a:p>
            <a:pPr marL="180000" indent="-180000">
              <a:spcBef>
                <a:spcPts val="600"/>
              </a:spcBef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ru-RU" sz="1600" dirty="0">
                <a:cs typeface="Segoe UI" panose="020B0502040204020203" pitchFamily="34" charset="0"/>
              </a:rPr>
              <a:t>Гарантии и финансирование</a:t>
            </a:r>
          </a:p>
          <a:p>
            <a:pPr marL="180000" indent="-180000">
              <a:spcBef>
                <a:spcPts val="600"/>
              </a:spcBef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ru-RU" sz="1600" dirty="0">
                <a:cs typeface="Segoe UI" panose="020B0502040204020203" pitchFamily="34" charset="0"/>
              </a:rPr>
              <a:t>Подтверждение добросовестности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xmlns="" id="{13CC23D1-7DDC-497A-A0A3-34F4DB04A3BF}"/>
              </a:ext>
            </a:extLst>
          </p:cNvPr>
          <p:cNvSpPr txBox="1"/>
          <p:nvPr/>
        </p:nvSpPr>
        <p:spPr>
          <a:xfrm>
            <a:off x="491051" y="5536963"/>
            <a:ext cx="21564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>
                <a:cs typeface="Segoe UI Semibold" panose="020B0702040204020203" pitchFamily="34" charset="0"/>
              </a:rPr>
              <a:t>ИСПОЛНЕНИЕ КОНТРАКТА/</a:t>
            </a:r>
          </a:p>
          <a:p>
            <a:r>
              <a:rPr lang="ru-RU" sz="1600" dirty="0">
                <a:cs typeface="Segoe UI Semibold" panose="020B0702040204020203" pitchFamily="34" charset="0"/>
              </a:rPr>
              <a:t>ДОГОВОРА</a:t>
            </a:r>
          </a:p>
        </p:txBody>
      </p:sp>
      <p:cxnSp>
        <p:nvCxnSpPr>
          <p:cNvPr id="49" name="Прямая соединительная линия 48">
            <a:extLst>
              <a:ext uri="{FF2B5EF4-FFF2-40B4-BE49-F238E27FC236}">
                <a16:creationId xmlns:a16="http://schemas.microsoft.com/office/drawing/2014/main" xmlns="" id="{5E671EC2-CAAD-4BB5-80FF-952570F2C199}"/>
              </a:ext>
            </a:extLst>
          </p:cNvPr>
          <p:cNvCxnSpPr>
            <a:cxnSpLocks/>
          </p:cNvCxnSpPr>
          <p:nvPr/>
        </p:nvCxnSpPr>
        <p:spPr>
          <a:xfrm flipV="1">
            <a:off x="2647531" y="5219671"/>
            <a:ext cx="0" cy="1046273"/>
          </a:xfrm>
          <a:prstGeom prst="line">
            <a:avLst/>
          </a:prstGeom>
          <a:ln w="19050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TextBox 49">
            <a:extLst>
              <a:ext uri="{FF2B5EF4-FFF2-40B4-BE49-F238E27FC236}">
                <a16:creationId xmlns:a16="http://schemas.microsoft.com/office/drawing/2014/main" xmlns="" id="{FA79F546-E1D7-4F73-AE46-189806903F00}"/>
              </a:ext>
            </a:extLst>
          </p:cNvPr>
          <p:cNvSpPr txBox="1"/>
          <p:nvPr/>
        </p:nvSpPr>
        <p:spPr>
          <a:xfrm>
            <a:off x="5640118" y="5154314"/>
            <a:ext cx="3656426" cy="907941"/>
          </a:xfrm>
          <a:prstGeom prst="rect">
            <a:avLst/>
          </a:prstGeom>
          <a:noFill/>
        </p:spPr>
        <p:txBody>
          <a:bodyPr wrap="square" lIns="0">
            <a:spAutoFit/>
          </a:bodyPr>
          <a:lstStyle/>
          <a:p>
            <a:pPr marL="180000" indent="-180000">
              <a:spcBef>
                <a:spcPts val="600"/>
              </a:spcBef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ru-RU" sz="1600" dirty="0">
                <a:cs typeface="Segoe UI" panose="020B0502040204020203" pitchFamily="34" charset="0"/>
              </a:rPr>
              <a:t>Поддержка</a:t>
            </a:r>
          </a:p>
          <a:p>
            <a:pPr marL="180000" indent="-180000">
              <a:spcBef>
                <a:spcPts val="600"/>
              </a:spcBef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ru-RU" sz="1600" dirty="0">
                <a:cs typeface="Segoe UI" panose="020B0502040204020203" pitchFamily="34" charset="0"/>
              </a:rPr>
              <a:t>Поиск поставщиков и субподрядчиков через РТС-Маркет</a:t>
            </a:r>
          </a:p>
        </p:txBody>
      </p:sp>
      <p:cxnSp>
        <p:nvCxnSpPr>
          <p:cNvPr id="53" name="Прямая соединительная линия 52">
            <a:extLst>
              <a:ext uri="{FF2B5EF4-FFF2-40B4-BE49-F238E27FC236}">
                <a16:creationId xmlns:a16="http://schemas.microsoft.com/office/drawing/2014/main" xmlns="" id="{0A760121-CAC7-4EED-AB86-2DB6F0252171}"/>
              </a:ext>
            </a:extLst>
          </p:cNvPr>
          <p:cNvCxnSpPr>
            <a:cxnSpLocks/>
          </p:cNvCxnSpPr>
          <p:nvPr/>
        </p:nvCxnSpPr>
        <p:spPr>
          <a:xfrm>
            <a:off x="1520456" y="2439533"/>
            <a:ext cx="0" cy="292339"/>
          </a:xfrm>
          <a:prstGeom prst="line">
            <a:avLst/>
          </a:prstGeom>
          <a:ln w="203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063811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19000">
        <p:fade/>
      </p:transition>
    </mc:Choice>
    <mc:Fallback xmlns="">
      <p:transition spd="slow" advClick="0" advTm="19000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A656F8A8-EECF-4343-8F21-3D48042707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r>
              <a:rPr lang="ru-RU" dirty="0"/>
              <a:t>МОДУЛЬ ИСПОЛНЕНИЯ КОНТРАКТОВ (МИК)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xmlns="" id="{B575421E-41C5-47D5-963F-EDC824ECA056}"/>
              </a:ext>
            </a:extLst>
          </p:cNvPr>
          <p:cNvSpPr txBox="1"/>
          <p:nvPr/>
        </p:nvSpPr>
        <p:spPr>
          <a:xfrm>
            <a:off x="349940" y="856212"/>
            <a:ext cx="10598798" cy="646331"/>
          </a:xfrm>
          <a:prstGeom prst="rect">
            <a:avLst/>
          </a:prstGeom>
          <a:noFill/>
        </p:spPr>
        <p:txBody>
          <a:bodyPr wrap="square" lIns="0">
            <a:spAutoFit/>
          </a:bodyPr>
          <a:lstStyle/>
          <a:p>
            <a:r>
              <a:rPr lang="ru-RU" sz="1800" dirty="0">
                <a:cs typeface="Segoe UI" panose="020B0502040204020203" pitchFamily="34" charset="0"/>
              </a:rPr>
              <a:t>Флагманское решение площадки для автоматизации контроля всех этапов исполнения контракта </a:t>
            </a:r>
          </a:p>
          <a:p>
            <a:r>
              <a:rPr lang="ru-RU" sz="1800" dirty="0">
                <a:cs typeface="Segoe UI" panose="020B0502040204020203" pitchFamily="34" charset="0"/>
              </a:rPr>
              <a:t>и цифровизации всего потока документов по контракту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xmlns="" id="{BB07D32A-1B55-4919-A5DE-DB3A0D46B3B6}"/>
              </a:ext>
            </a:extLst>
          </p:cNvPr>
          <p:cNvSpPr txBox="1"/>
          <p:nvPr/>
        </p:nvSpPr>
        <p:spPr>
          <a:xfrm>
            <a:off x="349939" y="1758989"/>
            <a:ext cx="1950499" cy="369332"/>
          </a:xfrm>
          <a:prstGeom prst="rect">
            <a:avLst/>
          </a:prstGeom>
          <a:noFill/>
        </p:spPr>
        <p:txBody>
          <a:bodyPr wrap="square" lIns="0" rIns="0">
            <a:spAutoFit/>
          </a:bodyPr>
          <a:lstStyle/>
          <a:p>
            <a:r>
              <a:rPr lang="ru-RU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ДЛЯ ЗАКАЗЧИКА</a:t>
            </a:r>
            <a:endParaRPr lang="ru-RU" dirty="0"/>
          </a:p>
        </p:txBody>
      </p:sp>
      <p:cxnSp>
        <p:nvCxnSpPr>
          <p:cNvPr id="27" name="Прямая соединительная линия 26">
            <a:extLst>
              <a:ext uri="{FF2B5EF4-FFF2-40B4-BE49-F238E27FC236}">
                <a16:creationId xmlns:a16="http://schemas.microsoft.com/office/drawing/2014/main" xmlns="" id="{F58A08DC-4EB8-4D85-91CB-72037BBE3376}"/>
              </a:ext>
            </a:extLst>
          </p:cNvPr>
          <p:cNvCxnSpPr>
            <a:cxnSpLocks/>
          </p:cNvCxnSpPr>
          <p:nvPr/>
        </p:nvCxnSpPr>
        <p:spPr>
          <a:xfrm>
            <a:off x="349939" y="2169618"/>
            <a:ext cx="2670499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Box 32">
            <a:extLst>
              <a:ext uri="{FF2B5EF4-FFF2-40B4-BE49-F238E27FC236}">
                <a16:creationId xmlns:a16="http://schemas.microsoft.com/office/drawing/2014/main" xmlns="" id="{5BA5BB02-65D4-41CD-AF9A-EA83DDC90D57}"/>
              </a:ext>
            </a:extLst>
          </p:cNvPr>
          <p:cNvSpPr txBox="1"/>
          <p:nvPr/>
        </p:nvSpPr>
        <p:spPr>
          <a:xfrm>
            <a:off x="374005" y="2806599"/>
            <a:ext cx="4847700" cy="1954381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pPr marL="180000" indent="-180000">
              <a:spcBef>
                <a:spcPts val="600"/>
              </a:spcBef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ru-RU" sz="1600" dirty="0">
                <a:cs typeface="Segoe UI" panose="020B0502040204020203" pitchFamily="34" charset="0"/>
              </a:rPr>
              <a:t>Электронный договор</a:t>
            </a:r>
          </a:p>
          <a:p>
            <a:pPr marL="180000" indent="-180000">
              <a:spcBef>
                <a:spcPts val="600"/>
              </a:spcBef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ru-RU" sz="1600" dirty="0">
                <a:cs typeface="Segoe UI" panose="020B0502040204020203" pitchFamily="34" charset="0"/>
              </a:rPr>
              <a:t>Электронный график исполнения обязательств</a:t>
            </a:r>
          </a:p>
          <a:p>
            <a:pPr marL="180000" indent="-180000">
              <a:spcBef>
                <a:spcPts val="600"/>
              </a:spcBef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ru-RU" sz="1600" dirty="0">
                <a:cs typeface="Segoe UI" panose="020B0502040204020203" pitchFamily="34" charset="0"/>
              </a:rPr>
              <a:t>Система уведомлений и предупреждений</a:t>
            </a:r>
          </a:p>
          <a:p>
            <a:pPr marL="180000" indent="-180000">
              <a:spcBef>
                <a:spcPts val="600"/>
              </a:spcBef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ru-RU" sz="1600" dirty="0">
                <a:cs typeface="Segoe UI" panose="020B0502040204020203" pitchFamily="34" charset="0"/>
              </a:rPr>
              <a:t>Контроль привлечения субподрядчиков</a:t>
            </a:r>
          </a:p>
          <a:p>
            <a:pPr marL="180000" indent="-180000">
              <a:spcBef>
                <a:spcPts val="600"/>
              </a:spcBef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ru-RU" sz="1600" dirty="0">
                <a:cs typeface="Segoe UI" panose="020B0502040204020203" pitchFamily="34" charset="0"/>
              </a:rPr>
              <a:t>Контроль платежей</a:t>
            </a:r>
          </a:p>
          <a:p>
            <a:pPr marL="180000" indent="-180000">
              <a:spcBef>
                <a:spcPts val="600"/>
              </a:spcBef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ru-RU" sz="1600" dirty="0">
                <a:cs typeface="Segoe UI" panose="020B0502040204020203" pitchFamily="34" charset="0"/>
              </a:rPr>
              <a:t>Контроль применения штрафных санкций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xmlns="" id="{4C0A235F-F83B-43EA-83DE-FA0E6803DB0B}"/>
              </a:ext>
            </a:extLst>
          </p:cNvPr>
          <p:cNvSpPr txBox="1"/>
          <p:nvPr/>
        </p:nvSpPr>
        <p:spPr>
          <a:xfrm>
            <a:off x="398067" y="5260835"/>
            <a:ext cx="5230763" cy="1231106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pPr marL="180000" indent="-180000">
              <a:spcBef>
                <a:spcPts val="600"/>
              </a:spcBef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ru-RU" sz="1600" dirty="0">
                <a:cs typeface="Segoe UI" panose="020B0502040204020203" pitchFamily="34" charset="0"/>
              </a:rPr>
              <a:t>Юридически значимый электронный документооборот</a:t>
            </a:r>
          </a:p>
          <a:p>
            <a:pPr marL="180000" indent="-180000">
              <a:spcBef>
                <a:spcPts val="600"/>
              </a:spcBef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ru-RU" sz="1600" dirty="0">
                <a:cs typeface="Segoe UI" panose="020B0502040204020203" pitchFamily="34" charset="0"/>
              </a:rPr>
              <a:t>Шаблоны договоров</a:t>
            </a:r>
          </a:p>
          <a:p>
            <a:pPr marL="180000" indent="-180000">
              <a:spcBef>
                <a:spcPts val="600"/>
              </a:spcBef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ru-RU" sz="1600" dirty="0">
                <a:cs typeface="Segoe UI" panose="020B0502040204020203" pitchFamily="34" charset="0"/>
              </a:rPr>
              <a:t>Электронный архив всех документов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xmlns="" id="{EF1E2784-3F77-4D95-8D88-399F1D02A5AC}"/>
              </a:ext>
            </a:extLst>
          </p:cNvPr>
          <p:cNvSpPr txBox="1"/>
          <p:nvPr/>
        </p:nvSpPr>
        <p:spPr>
          <a:xfrm>
            <a:off x="6096000" y="1771051"/>
            <a:ext cx="2220227" cy="369332"/>
          </a:xfrm>
          <a:prstGeom prst="rect">
            <a:avLst/>
          </a:prstGeom>
          <a:noFill/>
        </p:spPr>
        <p:txBody>
          <a:bodyPr wrap="square" lIns="0" rIns="0">
            <a:spAutoFit/>
          </a:bodyPr>
          <a:lstStyle/>
          <a:p>
            <a:r>
              <a:rPr lang="ru-RU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ДЛЯ ПОСТАВЩИКА</a:t>
            </a:r>
            <a:endParaRPr lang="ru-RU" dirty="0"/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xmlns="" id="{30C57C29-64FA-44CD-B440-D315606F9F19}"/>
              </a:ext>
            </a:extLst>
          </p:cNvPr>
          <p:cNvSpPr txBox="1"/>
          <p:nvPr/>
        </p:nvSpPr>
        <p:spPr>
          <a:xfrm>
            <a:off x="6096000" y="2833758"/>
            <a:ext cx="4998326" cy="984885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pPr marL="180000" indent="-180000">
              <a:spcBef>
                <a:spcPts val="600"/>
              </a:spcBef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ru-RU" sz="1600" dirty="0">
                <a:cs typeface="Segoe UI" panose="020B0502040204020203" pitchFamily="34" charset="0"/>
              </a:rPr>
              <a:t>Контроль исполнения обязательств заказчика</a:t>
            </a:r>
          </a:p>
          <a:p>
            <a:pPr marL="180000" indent="-180000">
              <a:spcBef>
                <a:spcPts val="600"/>
              </a:spcBef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ru-RU" sz="1600" dirty="0">
                <a:cs typeface="Segoe UI" panose="020B0502040204020203" pitchFamily="34" charset="0"/>
              </a:rPr>
              <a:t>Система уведомлений и предупреждений</a:t>
            </a:r>
          </a:p>
          <a:p>
            <a:pPr marL="180000" indent="-180000">
              <a:spcBef>
                <a:spcPts val="600"/>
              </a:spcBef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ru-RU" sz="1600" dirty="0">
                <a:cs typeface="Segoe UI" panose="020B0502040204020203" pitchFamily="34" charset="0"/>
              </a:rPr>
              <a:t>Контроль применения штрафных санкций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xmlns="" id="{5AC05636-2BC3-414A-B4DE-CAEBB46AF372}"/>
              </a:ext>
            </a:extLst>
          </p:cNvPr>
          <p:cNvSpPr txBox="1"/>
          <p:nvPr/>
        </p:nvSpPr>
        <p:spPr>
          <a:xfrm>
            <a:off x="6096000" y="4373157"/>
            <a:ext cx="4773561" cy="830997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pPr marL="180000" indent="-180000">
              <a:spcBef>
                <a:spcPts val="600"/>
              </a:spcBef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ru-RU" sz="1600" dirty="0">
                <a:cs typeface="Segoe UI" panose="020B0502040204020203" pitchFamily="34" charset="0"/>
              </a:rPr>
              <a:t>Исключение финансовых и временных затрат на передачу бумажных оригиналов документов заказчику</a:t>
            </a:r>
          </a:p>
        </p:txBody>
      </p:sp>
      <p:cxnSp>
        <p:nvCxnSpPr>
          <p:cNvPr id="49" name="Прямая соединительная линия 48">
            <a:extLst>
              <a:ext uri="{FF2B5EF4-FFF2-40B4-BE49-F238E27FC236}">
                <a16:creationId xmlns:a16="http://schemas.microsoft.com/office/drawing/2014/main" xmlns="" id="{7913A3C2-3C2D-41C3-9537-154BA615099B}"/>
              </a:ext>
            </a:extLst>
          </p:cNvPr>
          <p:cNvCxnSpPr>
            <a:cxnSpLocks/>
          </p:cNvCxnSpPr>
          <p:nvPr/>
        </p:nvCxnSpPr>
        <p:spPr>
          <a:xfrm>
            <a:off x="6096000" y="2169541"/>
            <a:ext cx="2670499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" name="Группа 3">
            <a:extLst>
              <a:ext uri="{FF2B5EF4-FFF2-40B4-BE49-F238E27FC236}">
                <a16:creationId xmlns:a16="http://schemas.microsoft.com/office/drawing/2014/main" xmlns="" id="{71C38820-FFFF-4903-ABC4-2D474116939E}"/>
              </a:ext>
            </a:extLst>
          </p:cNvPr>
          <p:cNvGrpSpPr/>
          <p:nvPr/>
        </p:nvGrpSpPr>
        <p:grpSpPr>
          <a:xfrm>
            <a:off x="349939" y="4900939"/>
            <a:ext cx="4320513" cy="338554"/>
            <a:chOff x="349939" y="4900939"/>
            <a:chExt cx="4320513" cy="338554"/>
          </a:xfrm>
        </p:grpSpPr>
        <p:sp>
          <p:nvSpPr>
            <p:cNvPr id="51" name="TextBox 50">
              <a:extLst>
                <a:ext uri="{FF2B5EF4-FFF2-40B4-BE49-F238E27FC236}">
                  <a16:creationId xmlns:a16="http://schemas.microsoft.com/office/drawing/2014/main" xmlns="" id="{E636B5CF-AD66-4978-8670-CDBADE1AF4A5}"/>
                </a:ext>
              </a:extLst>
            </p:cNvPr>
            <p:cNvSpPr txBox="1"/>
            <p:nvPr/>
          </p:nvSpPr>
          <p:spPr>
            <a:xfrm>
              <a:off x="650069" y="4900939"/>
              <a:ext cx="4020383" cy="33855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>
                <a:spcBef>
                  <a:spcPts val="1200"/>
                </a:spcBef>
              </a:pPr>
              <a:r>
                <a:rPr lang="ru-RU" sz="1600" dirty="0">
                  <a:solidFill>
                    <a:schemeClr val="tx2"/>
                  </a:solidFill>
                  <a:cs typeface="Segoe UI" panose="020B0502040204020203" pitchFamily="34" charset="0"/>
                </a:rPr>
                <a:t>СНИЖЕНИЕ ТРУДОЕМКОСТИ</a:t>
              </a:r>
            </a:p>
          </p:txBody>
        </p:sp>
        <p:pic>
          <p:nvPicPr>
            <p:cNvPr id="21" name="Рисунок 20">
              <a:extLst>
                <a:ext uri="{FF2B5EF4-FFF2-40B4-BE49-F238E27FC236}">
                  <a16:creationId xmlns:a16="http://schemas.microsoft.com/office/drawing/2014/main" xmlns="" id="{F4AA670E-8B65-471B-81A3-677C1A69212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9939" y="4903728"/>
              <a:ext cx="273267" cy="273267"/>
            </a:xfrm>
            <a:prstGeom prst="rect">
              <a:avLst/>
            </a:prstGeom>
          </p:spPr>
        </p:pic>
      </p:grpSp>
      <p:grpSp>
        <p:nvGrpSpPr>
          <p:cNvPr id="3" name="Группа 2">
            <a:extLst>
              <a:ext uri="{FF2B5EF4-FFF2-40B4-BE49-F238E27FC236}">
                <a16:creationId xmlns:a16="http://schemas.microsoft.com/office/drawing/2014/main" xmlns="" id="{DE950C5F-8D12-4E56-AC82-68817FB44F95}"/>
              </a:ext>
            </a:extLst>
          </p:cNvPr>
          <p:cNvGrpSpPr/>
          <p:nvPr/>
        </p:nvGrpSpPr>
        <p:grpSpPr>
          <a:xfrm>
            <a:off x="349939" y="2444902"/>
            <a:ext cx="4777713" cy="338554"/>
            <a:chOff x="349939" y="2444902"/>
            <a:chExt cx="4777713" cy="338554"/>
          </a:xfrm>
        </p:grpSpPr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xmlns="" id="{25145B45-DF98-4802-B748-826F56CB1CF5}"/>
                </a:ext>
              </a:extLst>
            </p:cNvPr>
            <p:cNvSpPr txBox="1"/>
            <p:nvPr/>
          </p:nvSpPr>
          <p:spPr>
            <a:xfrm>
              <a:off x="650069" y="2444902"/>
              <a:ext cx="4477583" cy="33855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>
                <a:spcBef>
                  <a:spcPts val="1200"/>
                </a:spcBef>
              </a:pPr>
              <a:r>
                <a:rPr lang="ru-RU" sz="1600" dirty="0">
                  <a:solidFill>
                    <a:schemeClr val="tx2"/>
                  </a:solidFill>
                  <a:cs typeface="Segoe UI" panose="020B0502040204020203" pitchFamily="34" charset="0"/>
                </a:rPr>
                <a:t>ОПЕРАТИВНЫЙ КОНТРОЛЬ И МОНИТОРИНГ</a:t>
              </a:r>
            </a:p>
          </p:txBody>
        </p:sp>
        <p:pic>
          <p:nvPicPr>
            <p:cNvPr id="43" name="Рисунок 42">
              <a:extLst>
                <a:ext uri="{FF2B5EF4-FFF2-40B4-BE49-F238E27FC236}">
                  <a16:creationId xmlns:a16="http://schemas.microsoft.com/office/drawing/2014/main" xmlns="" id="{A8BF232C-8C7F-4242-A13F-F8E9597D95E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9939" y="2454425"/>
              <a:ext cx="281455" cy="281455"/>
            </a:xfrm>
            <a:prstGeom prst="rect">
              <a:avLst/>
            </a:prstGeom>
          </p:spPr>
        </p:pic>
      </p:grpSp>
      <p:grpSp>
        <p:nvGrpSpPr>
          <p:cNvPr id="5" name="Группа 4">
            <a:extLst>
              <a:ext uri="{FF2B5EF4-FFF2-40B4-BE49-F238E27FC236}">
                <a16:creationId xmlns:a16="http://schemas.microsoft.com/office/drawing/2014/main" xmlns="" id="{EBA69A68-3B7D-4017-B878-D24106232482}"/>
              </a:ext>
            </a:extLst>
          </p:cNvPr>
          <p:cNvGrpSpPr/>
          <p:nvPr/>
        </p:nvGrpSpPr>
        <p:grpSpPr>
          <a:xfrm>
            <a:off x="6096000" y="2462090"/>
            <a:ext cx="4383505" cy="342921"/>
            <a:chOff x="6096000" y="2462090"/>
            <a:chExt cx="4383505" cy="342921"/>
          </a:xfrm>
        </p:grpSpPr>
        <p:sp>
          <p:nvSpPr>
            <p:cNvPr id="53" name="TextBox 52">
              <a:extLst>
                <a:ext uri="{FF2B5EF4-FFF2-40B4-BE49-F238E27FC236}">
                  <a16:creationId xmlns:a16="http://schemas.microsoft.com/office/drawing/2014/main" xmlns="" id="{BF722C63-24B4-4301-A6AD-8BB77FFA5822}"/>
                </a:ext>
              </a:extLst>
            </p:cNvPr>
            <p:cNvSpPr txBox="1"/>
            <p:nvPr/>
          </p:nvSpPr>
          <p:spPr>
            <a:xfrm>
              <a:off x="6370574" y="2466457"/>
              <a:ext cx="4108931" cy="33855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>
                <a:spcBef>
                  <a:spcPts val="1200"/>
                </a:spcBef>
              </a:pPr>
              <a:r>
                <a:rPr lang="ru-RU" sz="1600" dirty="0">
                  <a:solidFill>
                    <a:schemeClr val="tx2"/>
                  </a:solidFill>
                  <a:cs typeface="Segoe UI" panose="020B0502040204020203" pitchFamily="34" charset="0"/>
                </a:rPr>
                <a:t>ПРОЗРАЧНОСТЬ ВЗАИМОДЕЙСТВИЯ</a:t>
              </a:r>
            </a:p>
          </p:txBody>
        </p:sp>
        <p:pic>
          <p:nvPicPr>
            <p:cNvPr id="47" name="Рисунок 46">
              <a:extLst>
                <a:ext uri="{FF2B5EF4-FFF2-40B4-BE49-F238E27FC236}">
                  <a16:creationId xmlns:a16="http://schemas.microsoft.com/office/drawing/2014/main" xmlns="" id="{9DCF3921-1621-4FB7-A05F-7509B8C23370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96000" y="2462090"/>
              <a:ext cx="273267" cy="273267"/>
            </a:xfrm>
            <a:prstGeom prst="rect">
              <a:avLst/>
            </a:prstGeom>
          </p:spPr>
        </p:pic>
      </p:grpSp>
      <p:grpSp>
        <p:nvGrpSpPr>
          <p:cNvPr id="7" name="Группа 6">
            <a:extLst>
              <a:ext uri="{FF2B5EF4-FFF2-40B4-BE49-F238E27FC236}">
                <a16:creationId xmlns:a16="http://schemas.microsoft.com/office/drawing/2014/main" xmlns="" id="{86944832-CBF7-4BCA-9671-455564AEE30C}"/>
              </a:ext>
            </a:extLst>
          </p:cNvPr>
          <p:cNvGrpSpPr/>
          <p:nvPr/>
        </p:nvGrpSpPr>
        <p:grpSpPr>
          <a:xfrm>
            <a:off x="6096049" y="4013261"/>
            <a:ext cx="4594379" cy="338554"/>
            <a:chOff x="6096049" y="4900939"/>
            <a:chExt cx="4594379" cy="338554"/>
          </a:xfrm>
        </p:grpSpPr>
        <p:sp>
          <p:nvSpPr>
            <p:cNvPr id="62" name="TextBox 61">
              <a:extLst>
                <a:ext uri="{FF2B5EF4-FFF2-40B4-BE49-F238E27FC236}">
                  <a16:creationId xmlns:a16="http://schemas.microsoft.com/office/drawing/2014/main" xmlns="" id="{30CEC0BC-73D5-4139-864C-DA440C3547A4}"/>
                </a:ext>
              </a:extLst>
            </p:cNvPr>
            <p:cNvSpPr txBox="1"/>
            <p:nvPr/>
          </p:nvSpPr>
          <p:spPr>
            <a:xfrm>
              <a:off x="6370574" y="4900939"/>
              <a:ext cx="4319854" cy="33855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>
                <a:spcBef>
                  <a:spcPts val="600"/>
                </a:spcBef>
              </a:pPr>
              <a:r>
                <a:rPr lang="ru-RU" sz="1600" dirty="0">
                  <a:solidFill>
                    <a:schemeClr val="tx2"/>
                  </a:solidFill>
                  <a:cs typeface="Segoe UI" panose="020B0502040204020203" pitchFamily="34" charset="0"/>
                </a:rPr>
                <a:t>СНИЖЕНИЕ ЗАТРАТ</a:t>
              </a:r>
            </a:p>
          </p:txBody>
        </p:sp>
        <p:pic>
          <p:nvPicPr>
            <p:cNvPr id="63" name="Рисунок 62">
              <a:extLst>
                <a:ext uri="{FF2B5EF4-FFF2-40B4-BE49-F238E27FC236}">
                  <a16:creationId xmlns:a16="http://schemas.microsoft.com/office/drawing/2014/main" xmlns="" id="{C629585C-A044-45BC-A7A7-85500C62806B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96049" y="4916446"/>
              <a:ext cx="273218" cy="27321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8515329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21000">
        <p:fade/>
      </p:transition>
    </mc:Choice>
    <mc:Fallback xmlns="">
      <p:transition spd="slow" advClick="0" advTm="21000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Прямоугольник: скругленные углы 72">
            <a:extLst>
              <a:ext uri="{FF2B5EF4-FFF2-40B4-BE49-F238E27FC236}">
                <a16:creationId xmlns:a16="http://schemas.microsoft.com/office/drawing/2014/main" xmlns="" id="{6D171535-C19E-417F-9693-C9FC0E570507}"/>
              </a:ext>
            </a:extLst>
          </p:cNvPr>
          <p:cNvSpPr/>
          <p:nvPr/>
        </p:nvSpPr>
        <p:spPr>
          <a:xfrm>
            <a:off x="7307065" y="2041563"/>
            <a:ext cx="1496710" cy="1496710"/>
          </a:xfrm>
          <a:prstGeom prst="roundRect">
            <a:avLst>
              <a:gd name="adj" fmla="val 10898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4" name="Прямоугольник: скругленные углы 73">
            <a:extLst>
              <a:ext uri="{FF2B5EF4-FFF2-40B4-BE49-F238E27FC236}">
                <a16:creationId xmlns:a16="http://schemas.microsoft.com/office/drawing/2014/main" xmlns="" id="{2E061BF6-E7DD-4B5B-8C89-A24D3B454235}"/>
              </a:ext>
            </a:extLst>
          </p:cNvPr>
          <p:cNvSpPr/>
          <p:nvPr/>
        </p:nvSpPr>
        <p:spPr>
          <a:xfrm>
            <a:off x="9653518" y="1196489"/>
            <a:ext cx="1931726" cy="1931726"/>
          </a:xfrm>
          <a:prstGeom prst="roundRect">
            <a:avLst>
              <a:gd name="adj" fmla="val 10898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72" name="Прямоугольник: скругленные верхние углы 71">
            <a:extLst>
              <a:ext uri="{FF2B5EF4-FFF2-40B4-BE49-F238E27FC236}">
                <a16:creationId xmlns:a16="http://schemas.microsoft.com/office/drawing/2014/main" xmlns="" id="{6C865842-5C9A-41A7-993F-0A177082280D}"/>
              </a:ext>
            </a:extLst>
          </p:cNvPr>
          <p:cNvSpPr/>
          <p:nvPr/>
        </p:nvSpPr>
        <p:spPr>
          <a:xfrm rot="16200000">
            <a:off x="8457047" y="2365049"/>
            <a:ext cx="2292326" cy="5177598"/>
          </a:xfrm>
          <a:prstGeom prst="round2SameRect">
            <a:avLst>
              <a:gd name="adj1" fmla="val 8359"/>
              <a:gd name="adj2" fmla="val 0"/>
            </a:avLst>
          </a:prstGeom>
          <a:gradFill>
            <a:gsLst>
              <a:gs pos="52000">
                <a:schemeClr val="tx2"/>
              </a:gs>
              <a:gs pos="0">
                <a:srgbClr val="F45967"/>
              </a:gs>
              <a:gs pos="100000">
                <a:schemeClr val="accent1"/>
              </a:gs>
            </a:gsLst>
            <a:lin ang="27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A656F8A8-EECF-4343-8F21-3D48042707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r>
              <a:rPr lang="ru-RU" dirty="0"/>
              <a:t>МОДУЛЬ ИСПОЛНЕНИЯ КОНТРАКТОВ (МИК)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xmlns="" id="{B575421E-41C5-47D5-963F-EDC824ECA056}"/>
              </a:ext>
            </a:extLst>
          </p:cNvPr>
          <p:cNvSpPr txBox="1"/>
          <p:nvPr/>
        </p:nvSpPr>
        <p:spPr>
          <a:xfrm>
            <a:off x="349940" y="856212"/>
            <a:ext cx="10598798" cy="369332"/>
          </a:xfrm>
          <a:prstGeom prst="rect">
            <a:avLst/>
          </a:prstGeom>
          <a:noFill/>
        </p:spPr>
        <p:txBody>
          <a:bodyPr wrap="square" lIns="0">
            <a:spAutoFit/>
          </a:bodyPr>
          <a:lstStyle/>
          <a:p>
            <a:r>
              <a:rPr lang="ru-RU" sz="1800" dirty="0">
                <a:cs typeface="Segoe UI" panose="020B0502040204020203" pitchFamily="34" charset="0"/>
              </a:rPr>
              <a:t>Уникальный программный продукт, собственная разработка площадки</a:t>
            </a:r>
          </a:p>
        </p:txBody>
      </p:sp>
      <p:pic>
        <p:nvPicPr>
          <p:cNvPr id="23" name="Рисунок 22">
            <a:extLst>
              <a:ext uri="{FF2B5EF4-FFF2-40B4-BE49-F238E27FC236}">
                <a16:creationId xmlns:a16="http://schemas.microsoft.com/office/drawing/2014/main" xmlns="" id="{7B2D4289-2C93-48D8-9892-05BF9A1CA8B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2750" y="1506131"/>
            <a:ext cx="6511068" cy="4297351"/>
          </a:xfrm>
          <a:prstGeom prst="rect">
            <a:avLst/>
          </a:prstGeom>
        </p:spPr>
      </p:pic>
      <p:sp>
        <p:nvSpPr>
          <p:cNvPr id="46" name="Прямоугольник 45">
            <a:extLst>
              <a:ext uri="{FF2B5EF4-FFF2-40B4-BE49-F238E27FC236}">
                <a16:creationId xmlns:a16="http://schemas.microsoft.com/office/drawing/2014/main" xmlns="" id="{8072A1E3-B2BD-4363-B275-24D041E00751}"/>
              </a:ext>
            </a:extLst>
          </p:cNvPr>
          <p:cNvSpPr/>
          <p:nvPr/>
        </p:nvSpPr>
        <p:spPr>
          <a:xfrm>
            <a:off x="313843" y="1377522"/>
            <a:ext cx="344695" cy="1569660"/>
          </a:xfrm>
          <a:prstGeom prst="rect">
            <a:avLst/>
          </a:prstGeom>
        </p:spPr>
        <p:txBody>
          <a:bodyPr wrap="square" lIns="0">
            <a:spAutoFit/>
          </a:bodyPr>
          <a:lstStyle/>
          <a:p>
            <a:pPr lvl="0">
              <a:spcAft>
                <a:spcPts val="0"/>
              </a:spcAft>
            </a:pPr>
            <a:r>
              <a:rPr lang="ru-RU" sz="9600" dirty="0">
                <a:solidFill>
                  <a:schemeClr val="tx2"/>
                </a:solidFill>
                <a:latin typeface="+mj-lt"/>
                <a:ea typeface="Calibri" panose="020F0502020204030204" pitchFamily="34" charset="0"/>
              </a:rPr>
              <a:t>9</a:t>
            </a:r>
            <a:endParaRPr lang="ru-RU" sz="4400" dirty="0">
              <a:solidFill>
                <a:schemeClr val="tx2"/>
              </a:solidFill>
              <a:effectLst/>
              <a:ea typeface="Calibri" panose="020F0502020204030204" pitchFamily="34" charset="0"/>
            </a:endParaRPr>
          </a:p>
        </p:txBody>
      </p:sp>
      <p:sp>
        <p:nvSpPr>
          <p:cNvPr id="48" name="Прямоугольник 47">
            <a:extLst>
              <a:ext uri="{FF2B5EF4-FFF2-40B4-BE49-F238E27FC236}">
                <a16:creationId xmlns:a16="http://schemas.microsoft.com/office/drawing/2014/main" xmlns="" id="{6DB406CD-9E73-46A9-BEBB-3A3A42A50876}"/>
              </a:ext>
            </a:extLst>
          </p:cNvPr>
          <p:cNvSpPr/>
          <p:nvPr/>
        </p:nvSpPr>
        <p:spPr>
          <a:xfrm>
            <a:off x="1036200" y="1651291"/>
            <a:ext cx="697999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Aft>
                <a:spcPts val="0"/>
              </a:spcAft>
            </a:pPr>
            <a:r>
              <a:rPr lang="ru-RU" sz="2000" dirty="0">
                <a:ea typeface="Calibri" panose="020F0502020204030204" pitchFamily="34" charset="0"/>
              </a:rPr>
              <a:t>регионов в промышленной эксплуатации</a:t>
            </a:r>
          </a:p>
        </p:txBody>
      </p:sp>
      <p:pic>
        <p:nvPicPr>
          <p:cNvPr id="52" name="Picture 8" descr="Картинки по запросу &quot;герб московская область&quot;">
            <a:extLst>
              <a:ext uri="{FF2B5EF4-FFF2-40B4-BE49-F238E27FC236}">
                <a16:creationId xmlns:a16="http://schemas.microsoft.com/office/drawing/2014/main" xmlns="" id="{EBF2CC0F-B0B3-4646-A9C5-372CB1FAD5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7531" y="2035589"/>
            <a:ext cx="390490" cy="5138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4" name="Picture 10" descr="Картинки по запросу &quot;герб омска&quot;">
            <a:extLst>
              <a:ext uri="{FF2B5EF4-FFF2-40B4-BE49-F238E27FC236}">
                <a16:creationId xmlns:a16="http://schemas.microsoft.com/office/drawing/2014/main" xmlns="" id="{13B7D1E5-7C2E-49C4-9F3D-3108C61C21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7322" y="2059155"/>
            <a:ext cx="547368" cy="4666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5" name="Рисунок 54">
            <a:extLst>
              <a:ext uri="{FF2B5EF4-FFF2-40B4-BE49-F238E27FC236}">
                <a16:creationId xmlns:a16="http://schemas.microsoft.com/office/drawing/2014/main" xmlns="" id="{13024D66-7F73-4996-B984-8DD2E9AB1B20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3991" y="2060318"/>
            <a:ext cx="527903" cy="464360"/>
          </a:xfrm>
          <a:prstGeom prst="rect">
            <a:avLst/>
          </a:prstGeom>
        </p:spPr>
      </p:pic>
      <p:pic>
        <p:nvPicPr>
          <p:cNvPr id="56" name="Picture 12" descr="Картинки по запросу &quot;ненецкий ао герб&quot;">
            <a:extLst>
              <a:ext uri="{FF2B5EF4-FFF2-40B4-BE49-F238E27FC236}">
                <a16:creationId xmlns:a16="http://schemas.microsoft.com/office/drawing/2014/main" xmlns="" id="{698B26B8-7BEE-4C70-9D3A-2C522E6D11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1195" y="2049978"/>
            <a:ext cx="369790" cy="4850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7" name="Picture 14" descr="Картинки по запросу &quot;мурманская обл герб&quot;">
            <a:extLst>
              <a:ext uri="{FF2B5EF4-FFF2-40B4-BE49-F238E27FC236}">
                <a16:creationId xmlns:a16="http://schemas.microsoft.com/office/drawing/2014/main" xmlns="" id="{A005FE7B-AFE9-4554-959A-076E90A23F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0286" y="2083273"/>
            <a:ext cx="311309" cy="418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8" name="Picture 16" descr="Картинки по запросу &quot;белгородская обл герб&quot;">
            <a:extLst>
              <a:ext uri="{FF2B5EF4-FFF2-40B4-BE49-F238E27FC236}">
                <a16:creationId xmlns:a16="http://schemas.microsoft.com/office/drawing/2014/main" xmlns="" id="{8DC0611E-6A17-45C4-A0C5-15C2944C82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80896" y="2080515"/>
            <a:ext cx="356024" cy="4239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9" name="Picture 18" descr="Картинки по запросу &quot;вологодская обл герб&quot;">
            <a:extLst>
              <a:ext uri="{FF2B5EF4-FFF2-40B4-BE49-F238E27FC236}">
                <a16:creationId xmlns:a16="http://schemas.microsoft.com/office/drawing/2014/main" xmlns="" id="{1CA29207-B2F9-4BAC-AC2E-949078C476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221" y="2083273"/>
            <a:ext cx="333205" cy="4184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0" name="Рисунок 59">
            <a:extLst>
              <a:ext uri="{FF2B5EF4-FFF2-40B4-BE49-F238E27FC236}">
                <a16:creationId xmlns:a16="http://schemas.microsoft.com/office/drawing/2014/main" xmlns="" id="{2D090D92-0140-47C4-887F-501BFDFD8B57}"/>
              </a:ext>
            </a:extLst>
          </p:cNvPr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549" r="26822" b="4535"/>
          <a:stretch/>
        </p:blipFill>
        <p:spPr>
          <a:xfrm>
            <a:off x="5752718" y="2032262"/>
            <a:ext cx="411654" cy="520472"/>
          </a:xfrm>
          <a:prstGeom prst="rect">
            <a:avLst/>
          </a:prstGeom>
        </p:spPr>
      </p:pic>
      <p:pic>
        <p:nvPicPr>
          <p:cNvPr id="64" name="Рисунок 63">
            <a:extLst>
              <a:ext uri="{FF2B5EF4-FFF2-40B4-BE49-F238E27FC236}">
                <a16:creationId xmlns:a16="http://schemas.microsoft.com/office/drawing/2014/main" xmlns="" id="{07C26108-F301-4AD9-A948-9932C4F9D599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8727" y="2078357"/>
            <a:ext cx="344694" cy="428283"/>
          </a:xfrm>
          <a:prstGeom prst="rect">
            <a:avLst/>
          </a:prstGeom>
        </p:spPr>
      </p:pic>
      <p:sp>
        <p:nvSpPr>
          <p:cNvPr id="65" name="TextBox 64">
            <a:extLst>
              <a:ext uri="{FF2B5EF4-FFF2-40B4-BE49-F238E27FC236}">
                <a16:creationId xmlns:a16="http://schemas.microsoft.com/office/drawing/2014/main" xmlns="" id="{AD8A2482-68B6-4FCD-B97C-BCE2B247DE3D}"/>
              </a:ext>
            </a:extLst>
          </p:cNvPr>
          <p:cNvSpPr txBox="1"/>
          <p:nvPr/>
        </p:nvSpPr>
        <p:spPr>
          <a:xfrm>
            <a:off x="458305" y="3153771"/>
            <a:ext cx="3767125" cy="400110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r>
              <a:rPr lang="ru-RU" sz="2000" dirty="0">
                <a:cs typeface="Segoe UI Semibold" panose="020B0702040204020203" pitchFamily="34" charset="0"/>
              </a:rPr>
              <a:t>ЭКОНОМИЧЕСКИЙ ЭФФЕКТ</a:t>
            </a:r>
          </a:p>
        </p:txBody>
      </p:sp>
      <p:cxnSp>
        <p:nvCxnSpPr>
          <p:cNvPr id="67" name="Прямая соединительная линия 66">
            <a:extLst>
              <a:ext uri="{FF2B5EF4-FFF2-40B4-BE49-F238E27FC236}">
                <a16:creationId xmlns:a16="http://schemas.microsoft.com/office/drawing/2014/main" xmlns="" id="{C26B0976-BE19-4F21-B9E3-2E3333F1AA08}"/>
              </a:ext>
            </a:extLst>
          </p:cNvPr>
          <p:cNvCxnSpPr>
            <a:cxnSpLocks/>
          </p:cNvCxnSpPr>
          <p:nvPr/>
        </p:nvCxnSpPr>
        <p:spPr>
          <a:xfrm>
            <a:off x="425741" y="3581878"/>
            <a:ext cx="3424364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0DB23F43-94A4-419D-BE40-87B40E348EA6}"/>
              </a:ext>
            </a:extLst>
          </p:cNvPr>
          <p:cNvSpPr txBox="1"/>
          <p:nvPr/>
        </p:nvSpPr>
        <p:spPr>
          <a:xfrm>
            <a:off x="458305" y="3807677"/>
            <a:ext cx="815288" cy="923330"/>
          </a:xfrm>
          <a:prstGeom prst="rect">
            <a:avLst/>
          </a:prstGeom>
          <a:noFill/>
        </p:spPr>
        <p:txBody>
          <a:bodyPr wrap="none" lIns="0" rtlCol="0">
            <a:spAutoFit/>
          </a:bodyPr>
          <a:lstStyle/>
          <a:p>
            <a:r>
              <a:rPr lang="en-US" sz="5400" dirty="0">
                <a:solidFill>
                  <a:schemeClr val="tx2"/>
                </a:solidFill>
              </a:rPr>
              <a:t>x3</a:t>
            </a:r>
            <a:endParaRPr lang="ru-RU" sz="5400" dirty="0">
              <a:solidFill>
                <a:schemeClr val="tx2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1BA8A048-7A39-4CA7-9A4B-75F523623EAF}"/>
              </a:ext>
            </a:extLst>
          </p:cNvPr>
          <p:cNvSpPr txBox="1"/>
          <p:nvPr/>
        </p:nvSpPr>
        <p:spPr>
          <a:xfrm>
            <a:off x="1235378" y="3938141"/>
            <a:ext cx="492899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сокращение доли случаев нарушения сроков приемки</a:t>
            </a:r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xmlns="" id="{CF359902-0360-4646-86F2-713B5AFEA60F}"/>
              </a:ext>
            </a:extLst>
          </p:cNvPr>
          <p:cNvSpPr txBox="1"/>
          <p:nvPr/>
        </p:nvSpPr>
        <p:spPr>
          <a:xfrm>
            <a:off x="461826" y="4709342"/>
            <a:ext cx="836126" cy="923330"/>
          </a:xfrm>
          <a:prstGeom prst="rect">
            <a:avLst/>
          </a:prstGeom>
          <a:noFill/>
        </p:spPr>
        <p:txBody>
          <a:bodyPr wrap="none" lIns="0" rtlCol="0">
            <a:spAutoFit/>
          </a:bodyPr>
          <a:lstStyle/>
          <a:p>
            <a:r>
              <a:rPr lang="en-US" sz="5400" dirty="0">
                <a:solidFill>
                  <a:schemeClr val="tx2"/>
                </a:solidFill>
              </a:rPr>
              <a:t>x2</a:t>
            </a:r>
            <a:endParaRPr lang="ru-RU" sz="5400" dirty="0">
              <a:solidFill>
                <a:schemeClr val="tx2"/>
              </a:solidFill>
            </a:endParaRPr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xmlns="" id="{29D5BFC4-A336-4F53-81DF-64F381E2D1AC}"/>
              </a:ext>
            </a:extLst>
          </p:cNvPr>
          <p:cNvSpPr txBox="1"/>
          <p:nvPr/>
        </p:nvSpPr>
        <p:spPr>
          <a:xfrm>
            <a:off x="1238900" y="4839806"/>
            <a:ext cx="48571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сокращение случаев несвоевременной оплаты</a:t>
            </a:r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xmlns="" id="{EA82E269-393A-4E76-8B17-A366F6B7483F}"/>
              </a:ext>
            </a:extLst>
          </p:cNvPr>
          <p:cNvSpPr txBox="1"/>
          <p:nvPr/>
        </p:nvSpPr>
        <p:spPr>
          <a:xfrm>
            <a:off x="458305" y="5654313"/>
            <a:ext cx="1363515" cy="923330"/>
          </a:xfrm>
          <a:prstGeom prst="rect">
            <a:avLst/>
          </a:prstGeom>
          <a:noFill/>
        </p:spPr>
        <p:txBody>
          <a:bodyPr wrap="none" lIns="0" rtlCol="0">
            <a:spAutoFit/>
          </a:bodyPr>
          <a:lstStyle/>
          <a:p>
            <a:r>
              <a:rPr lang="ru-RU" sz="5400" dirty="0">
                <a:solidFill>
                  <a:schemeClr val="tx2"/>
                </a:solidFill>
              </a:rPr>
              <a:t>75%</a:t>
            </a:r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xmlns="" id="{540A1197-D295-4BFD-BC55-1DF407743E9F}"/>
              </a:ext>
            </a:extLst>
          </p:cNvPr>
          <p:cNvSpPr txBox="1"/>
          <p:nvPr/>
        </p:nvSpPr>
        <p:spPr>
          <a:xfrm>
            <a:off x="1809788" y="5770369"/>
            <a:ext cx="45362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сокращение случаев непредъявления неустойки из-за нарушений исполнителя </a:t>
            </a:r>
          </a:p>
        </p:txBody>
      </p:sp>
    </p:spTree>
    <p:extLst>
      <p:ext uri="{BB962C8B-B14F-4D97-AF65-F5344CB8AC3E}">
        <p14:creationId xmlns:p14="http://schemas.microsoft.com/office/powerpoint/2010/main" val="3412945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23000">
        <p:fade/>
      </p:transition>
    </mc:Choice>
    <mc:Fallback xmlns="">
      <p:transition spd="slow" advClick="0" advTm="23000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5AF0309E-3B48-47BD-BB7D-9FB8449CFF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ctr">
            <a:normAutofit/>
          </a:bodyPr>
          <a:lstStyle/>
          <a:p>
            <a:r>
              <a:rPr lang="ru-RU" dirty="0"/>
              <a:t>МОДУЛЬ ИСПОЛНЕНИЯ КОНТРАКТОВ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808378CA-C130-4846-9BB7-FB548BD1622A}"/>
              </a:ext>
            </a:extLst>
          </p:cNvPr>
          <p:cNvSpPr txBox="1"/>
          <p:nvPr/>
        </p:nvSpPr>
        <p:spPr>
          <a:xfrm>
            <a:off x="349939" y="998558"/>
            <a:ext cx="6573375" cy="2231380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pPr algn="just">
              <a:spcBef>
                <a:spcPts val="600"/>
              </a:spcBef>
            </a:pPr>
            <a:r>
              <a:rPr lang="ru-RU" dirty="0">
                <a:solidFill>
                  <a:schemeClr val="tx2"/>
                </a:solidFill>
                <a:cs typeface="Segoe UI" panose="020B0502040204020203" pitchFamily="34" charset="0"/>
              </a:rPr>
              <a:t>ПОЛНАЯ ОЦИФРОВКА, НИКАКИХ БУМАГ</a:t>
            </a:r>
          </a:p>
          <a:p>
            <a:pPr marL="180000" indent="-180000" algn="just">
              <a:spcBef>
                <a:spcPts val="800"/>
              </a:spcBef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ru-RU" sz="1600" dirty="0">
                <a:cs typeface="Segoe UI" panose="020B0502040204020203" pitchFamily="34" charset="0"/>
              </a:rPr>
              <a:t>Электронная карточка договора, увязка всех спецификаций/</a:t>
            </a:r>
            <a:r>
              <a:rPr lang="ru-RU" sz="1600" dirty="0" err="1">
                <a:cs typeface="Segoe UI" panose="020B0502040204020203" pitchFamily="34" charset="0"/>
              </a:rPr>
              <a:t>cмет</a:t>
            </a:r>
            <a:r>
              <a:rPr lang="ru-RU" sz="1600" dirty="0">
                <a:cs typeface="Segoe UI" panose="020B0502040204020203" pitchFamily="34" charset="0"/>
              </a:rPr>
              <a:t>, субподрядных договоров; проверка графика выполненных работ на всех уровнях подрядчиков</a:t>
            </a:r>
          </a:p>
          <a:p>
            <a:pPr marL="180000" indent="-180000" algn="just">
              <a:spcBef>
                <a:spcPts val="600"/>
              </a:spcBef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ru-RU" sz="1600" dirty="0">
                <a:cs typeface="Segoe UI" panose="020B0502040204020203" pitchFamily="34" charset="0"/>
              </a:rPr>
              <a:t>Невозможно изменить документы задним числом</a:t>
            </a:r>
          </a:p>
          <a:p>
            <a:pPr marL="180000" indent="-180000" algn="just">
              <a:spcBef>
                <a:spcPts val="600"/>
              </a:spcBef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ru-RU" sz="1600" dirty="0">
                <a:cs typeface="Segoe UI" panose="020B0502040204020203" pitchFamily="34" charset="0"/>
              </a:rPr>
              <a:t>Исключена потеря документов (электронный архив)</a:t>
            </a:r>
          </a:p>
          <a:p>
            <a:pPr marL="180000" indent="-180000" algn="just">
              <a:spcBef>
                <a:spcPts val="600"/>
              </a:spcBef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ru-RU" sz="1600" dirty="0">
                <a:cs typeface="Segoe UI" panose="020B0502040204020203" pitchFamily="34" charset="0"/>
              </a:rPr>
              <a:t>Юридически значимый обмен документами любого типа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730E7727-2080-4AC8-85B1-905A9EC2AC4B}"/>
              </a:ext>
            </a:extLst>
          </p:cNvPr>
          <p:cNvSpPr txBox="1"/>
          <p:nvPr/>
        </p:nvSpPr>
        <p:spPr>
          <a:xfrm>
            <a:off x="349939" y="3396168"/>
            <a:ext cx="6573375" cy="2457083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pPr algn="just">
              <a:spcBef>
                <a:spcPts val="800"/>
              </a:spcBef>
            </a:pPr>
            <a:r>
              <a:rPr lang="ru-RU" dirty="0">
                <a:solidFill>
                  <a:schemeClr val="tx2"/>
                </a:solidFill>
                <a:cs typeface="Segoe UI" panose="020B0502040204020203" pitchFamily="34" charset="0"/>
              </a:rPr>
              <a:t>ОНЛАЙН КОНТРОЛЬ ВСЕХ ЭТАПОВ ИСПОЛНЕНИЯ ДОГОВОРОВ</a:t>
            </a:r>
          </a:p>
          <a:p>
            <a:pPr marL="180000" indent="-180000" algn="just">
              <a:spcBef>
                <a:spcPts val="800"/>
              </a:spcBef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ru-RU" sz="1600" dirty="0">
                <a:cs typeface="Segoe UI" panose="020B0502040204020203" pitchFamily="34" charset="0"/>
              </a:rPr>
              <a:t>Централизованный мониторинг исполнения всех обязательств, контроль целевого использования денежных средств</a:t>
            </a:r>
          </a:p>
          <a:p>
            <a:pPr marL="180000" indent="-180000" algn="just">
              <a:spcBef>
                <a:spcPts val="600"/>
              </a:spcBef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ru-RU" sz="1600" dirty="0">
                <a:cs typeface="Segoe UI" panose="020B0502040204020203" pitchFamily="34" charset="0"/>
              </a:rPr>
              <a:t>Доступ ко всем договорным / проектным документам</a:t>
            </a:r>
          </a:p>
          <a:p>
            <a:pPr marL="180000" indent="-180000" algn="just">
              <a:spcBef>
                <a:spcPts val="600"/>
              </a:spcBef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ru-RU" sz="1600" dirty="0">
                <a:cs typeface="Segoe UI" panose="020B0502040204020203" pitchFamily="34" charset="0"/>
              </a:rPr>
              <a:t>По любому уровню субъектов (от региона до конкретного поставщика / заказчика договора)</a:t>
            </a:r>
          </a:p>
          <a:p>
            <a:pPr marL="180000" indent="-180000" algn="just">
              <a:spcBef>
                <a:spcPts val="600"/>
              </a:spcBef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ru-RU" sz="1600" dirty="0">
                <a:cs typeface="Segoe UI" panose="020B0502040204020203" pitchFamily="34" charset="0"/>
              </a:rPr>
              <a:t>Управление приемкой и претензионной работой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7793A15E-F465-4801-AC3A-C1CE741DE539}"/>
              </a:ext>
            </a:extLst>
          </p:cNvPr>
          <p:cNvSpPr txBox="1"/>
          <p:nvPr/>
        </p:nvSpPr>
        <p:spPr>
          <a:xfrm>
            <a:off x="349939" y="6019481"/>
            <a:ext cx="7224568" cy="369332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pPr>
              <a:spcBef>
                <a:spcPts val="1200"/>
              </a:spcBef>
            </a:pPr>
            <a:r>
              <a:rPr lang="ru-RU" dirty="0">
                <a:solidFill>
                  <a:schemeClr val="tx2"/>
                </a:solidFill>
                <a:cs typeface="Segoe UI" panose="020B0502040204020203" pitchFamily="34" charset="0"/>
              </a:rPr>
              <a:t>АНАЛИЗ СТОИМОСТИ ТОВАРА/РАБОТЫ/УСЛУГИ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21E75F36-4BF3-4060-AEB2-AA2095CFDB59}"/>
              </a:ext>
            </a:extLst>
          </p:cNvPr>
          <p:cNvSpPr txBox="1"/>
          <p:nvPr/>
        </p:nvSpPr>
        <p:spPr>
          <a:xfrm>
            <a:off x="7831342" y="926835"/>
            <a:ext cx="41617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>
                <a:cs typeface="Segoe UI Semibold" panose="020B0702040204020203" pitchFamily="34" charset="0"/>
              </a:rPr>
              <a:t>РЕАЛЬНО РАБОТАЮЩЕЕ РЕШЕНИЕ</a:t>
            </a:r>
          </a:p>
        </p:txBody>
      </p:sp>
      <p:grpSp>
        <p:nvGrpSpPr>
          <p:cNvPr id="10" name="Группа 9">
            <a:extLst>
              <a:ext uri="{FF2B5EF4-FFF2-40B4-BE49-F238E27FC236}">
                <a16:creationId xmlns:a16="http://schemas.microsoft.com/office/drawing/2014/main" xmlns="" id="{4FEEBF3D-8532-43B5-B0E5-650BD8F2171A}"/>
              </a:ext>
            </a:extLst>
          </p:cNvPr>
          <p:cNvGrpSpPr/>
          <p:nvPr/>
        </p:nvGrpSpPr>
        <p:grpSpPr>
          <a:xfrm flipV="1">
            <a:off x="7831342" y="967554"/>
            <a:ext cx="4356556" cy="336446"/>
            <a:chOff x="7776446" y="1220896"/>
            <a:chExt cx="4413200" cy="336446"/>
          </a:xfrm>
        </p:grpSpPr>
        <p:sp>
          <p:nvSpPr>
            <p:cNvPr id="11" name="Freeform 9">
              <a:extLst>
                <a:ext uri="{FF2B5EF4-FFF2-40B4-BE49-F238E27FC236}">
                  <a16:creationId xmlns:a16="http://schemas.microsoft.com/office/drawing/2014/main" xmlns="" id="{74FE257E-B884-40E5-A1E6-E465C5BE94E5}"/>
                </a:ext>
              </a:extLst>
            </p:cNvPr>
            <p:cNvSpPr>
              <a:spLocks/>
            </p:cNvSpPr>
            <p:nvPr/>
          </p:nvSpPr>
          <p:spPr bwMode="auto">
            <a:xfrm rot="10800000" flipH="1" flipV="1">
              <a:off x="10323065" y="1220897"/>
              <a:ext cx="1866581" cy="336445"/>
            </a:xfrm>
            <a:custGeom>
              <a:avLst/>
              <a:gdLst>
                <a:gd name="T0" fmla="*/ 0 w 2727"/>
                <a:gd name="T1" fmla="*/ 0 h 276"/>
                <a:gd name="T2" fmla="*/ 0 w 2727"/>
                <a:gd name="T3" fmla="*/ 0 h 276"/>
                <a:gd name="T4" fmla="*/ 1621 w 2727"/>
                <a:gd name="T5" fmla="*/ 0 h 276"/>
                <a:gd name="T6" fmla="*/ 1621 w 2727"/>
                <a:gd name="T7" fmla="*/ 0 h 276"/>
                <a:gd name="T8" fmla="*/ 1680 w 2727"/>
                <a:gd name="T9" fmla="*/ 2 h 276"/>
                <a:gd name="T10" fmla="*/ 1705 w 2727"/>
                <a:gd name="T11" fmla="*/ 4 h 276"/>
                <a:gd name="T12" fmla="*/ 1725 w 2727"/>
                <a:gd name="T13" fmla="*/ 9 h 276"/>
                <a:gd name="T14" fmla="*/ 1735 w 2727"/>
                <a:gd name="T15" fmla="*/ 12 h 276"/>
                <a:gd name="T16" fmla="*/ 1744 w 2727"/>
                <a:gd name="T17" fmla="*/ 15 h 276"/>
                <a:gd name="T18" fmla="*/ 1751 w 2727"/>
                <a:gd name="T19" fmla="*/ 21 h 276"/>
                <a:gd name="T20" fmla="*/ 1756 w 2727"/>
                <a:gd name="T21" fmla="*/ 26 h 276"/>
                <a:gd name="T22" fmla="*/ 1761 w 2727"/>
                <a:gd name="T23" fmla="*/ 34 h 276"/>
                <a:gd name="T24" fmla="*/ 1764 w 2727"/>
                <a:gd name="T25" fmla="*/ 41 h 276"/>
                <a:gd name="T26" fmla="*/ 1766 w 2727"/>
                <a:gd name="T27" fmla="*/ 51 h 276"/>
                <a:gd name="T28" fmla="*/ 1767 w 2727"/>
                <a:gd name="T29" fmla="*/ 61 h 276"/>
                <a:gd name="T30" fmla="*/ 1767 w 2727"/>
                <a:gd name="T31" fmla="*/ 61 h 276"/>
                <a:gd name="T32" fmla="*/ 1766 w 2727"/>
                <a:gd name="T33" fmla="*/ 150 h 276"/>
                <a:gd name="T34" fmla="*/ 1766 w 2727"/>
                <a:gd name="T35" fmla="*/ 150 h 276"/>
                <a:gd name="T36" fmla="*/ 1767 w 2727"/>
                <a:gd name="T37" fmla="*/ 172 h 276"/>
                <a:gd name="T38" fmla="*/ 1769 w 2727"/>
                <a:gd name="T39" fmla="*/ 192 h 276"/>
                <a:gd name="T40" fmla="*/ 1772 w 2727"/>
                <a:gd name="T41" fmla="*/ 209 h 276"/>
                <a:gd name="T42" fmla="*/ 1776 w 2727"/>
                <a:gd name="T43" fmla="*/ 222 h 276"/>
                <a:gd name="T44" fmla="*/ 1781 w 2727"/>
                <a:gd name="T45" fmla="*/ 234 h 276"/>
                <a:gd name="T46" fmla="*/ 1788 w 2727"/>
                <a:gd name="T47" fmla="*/ 245 h 276"/>
                <a:gd name="T48" fmla="*/ 1794 w 2727"/>
                <a:gd name="T49" fmla="*/ 252 h 276"/>
                <a:gd name="T50" fmla="*/ 1803 w 2727"/>
                <a:gd name="T51" fmla="*/ 259 h 276"/>
                <a:gd name="T52" fmla="*/ 1813 w 2727"/>
                <a:gd name="T53" fmla="*/ 264 h 276"/>
                <a:gd name="T54" fmla="*/ 1823 w 2727"/>
                <a:gd name="T55" fmla="*/ 269 h 276"/>
                <a:gd name="T56" fmla="*/ 1833 w 2727"/>
                <a:gd name="T57" fmla="*/ 271 h 276"/>
                <a:gd name="T58" fmla="*/ 1845 w 2727"/>
                <a:gd name="T59" fmla="*/ 274 h 276"/>
                <a:gd name="T60" fmla="*/ 1872 w 2727"/>
                <a:gd name="T61" fmla="*/ 276 h 276"/>
                <a:gd name="T62" fmla="*/ 1901 w 2727"/>
                <a:gd name="T63" fmla="*/ 276 h 276"/>
                <a:gd name="T64" fmla="*/ 1901 w 2727"/>
                <a:gd name="T65" fmla="*/ 276 h 276"/>
                <a:gd name="T66" fmla="*/ 2727 w 2727"/>
                <a:gd name="T67" fmla="*/ 276 h 276"/>
                <a:gd name="connsiteX0" fmla="*/ 0 w 10000"/>
                <a:gd name="connsiteY0" fmla="*/ 0 h 10000"/>
                <a:gd name="connsiteX1" fmla="*/ 0 w 10000"/>
                <a:gd name="connsiteY1" fmla="*/ 0 h 10000"/>
                <a:gd name="connsiteX2" fmla="*/ 5944 w 10000"/>
                <a:gd name="connsiteY2" fmla="*/ 0 h 10000"/>
                <a:gd name="connsiteX3" fmla="*/ 5944 w 10000"/>
                <a:gd name="connsiteY3" fmla="*/ 0 h 10000"/>
                <a:gd name="connsiteX4" fmla="*/ 6161 w 10000"/>
                <a:gd name="connsiteY4" fmla="*/ 72 h 10000"/>
                <a:gd name="connsiteX5" fmla="*/ 6252 w 10000"/>
                <a:gd name="connsiteY5" fmla="*/ 145 h 10000"/>
                <a:gd name="connsiteX6" fmla="*/ 6326 w 10000"/>
                <a:gd name="connsiteY6" fmla="*/ 326 h 10000"/>
                <a:gd name="connsiteX7" fmla="*/ 6362 w 10000"/>
                <a:gd name="connsiteY7" fmla="*/ 435 h 10000"/>
                <a:gd name="connsiteX8" fmla="*/ 6395 w 10000"/>
                <a:gd name="connsiteY8" fmla="*/ 543 h 10000"/>
                <a:gd name="connsiteX9" fmla="*/ 6421 w 10000"/>
                <a:gd name="connsiteY9" fmla="*/ 761 h 10000"/>
                <a:gd name="connsiteX10" fmla="*/ 6439 w 10000"/>
                <a:gd name="connsiteY10" fmla="*/ 942 h 10000"/>
                <a:gd name="connsiteX11" fmla="*/ 6458 w 10000"/>
                <a:gd name="connsiteY11" fmla="*/ 1232 h 10000"/>
                <a:gd name="connsiteX12" fmla="*/ 6469 w 10000"/>
                <a:gd name="connsiteY12" fmla="*/ 1486 h 10000"/>
                <a:gd name="connsiteX13" fmla="*/ 6476 w 10000"/>
                <a:gd name="connsiteY13" fmla="*/ 1848 h 10000"/>
                <a:gd name="connsiteX14" fmla="*/ 6480 w 10000"/>
                <a:gd name="connsiteY14" fmla="*/ 2210 h 10000"/>
                <a:gd name="connsiteX15" fmla="*/ 6480 w 10000"/>
                <a:gd name="connsiteY15" fmla="*/ 2210 h 10000"/>
                <a:gd name="connsiteX16" fmla="*/ 6476 w 10000"/>
                <a:gd name="connsiteY16" fmla="*/ 5435 h 10000"/>
                <a:gd name="connsiteX17" fmla="*/ 6476 w 10000"/>
                <a:gd name="connsiteY17" fmla="*/ 5435 h 10000"/>
                <a:gd name="connsiteX18" fmla="*/ 6480 w 10000"/>
                <a:gd name="connsiteY18" fmla="*/ 6232 h 10000"/>
                <a:gd name="connsiteX19" fmla="*/ 6487 w 10000"/>
                <a:gd name="connsiteY19" fmla="*/ 6957 h 10000"/>
                <a:gd name="connsiteX20" fmla="*/ 6498 w 10000"/>
                <a:gd name="connsiteY20" fmla="*/ 7572 h 10000"/>
                <a:gd name="connsiteX21" fmla="*/ 6513 w 10000"/>
                <a:gd name="connsiteY21" fmla="*/ 8043 h 10000"/>
                <a:gd name="connsiteX22" fmla="*/ 6531 w 10000"/>
                <a:gd name="connsiteY22" fmla="*/ 8478 h 10000"/>
                <a:gd name="connsiteX23" fmla="*/ 6557 w 10000"/>
                <a:gd name="connsiteY23" fmla="*/ 8877 h 10000"/>
                <a:gd name="connsiteX24" fmla="*/ 6579 w 10000"/>
                <a:gd name="connsiteY24" fmla="*/ 9130 h 10000"/>
                <a:gd name="connsiteX25" fmla="*/ 6612 w 10000"/>
                <a:gd name="connsiteY25" fmla="*/ 9384 h 10000"/>
                <a:gd name="connsiteX26" fmla="*/ 6648 w 10000"/>
                <a:gd name="connsiteY26" fmla="*/ 9565 h 10000"/>
                <a:gd name="connsiteX27" fmla="*/ 6685 w 10000"/>
                <a:gd name="connsiteY27" fmla="*/ 9746 h 10000"/>
                <a:gd name="connsiteX28" fmla="*/ 6722 w 10000"/>
                <a:gd name="connsiteY28" fmla="*/ 9819 h 10000"/>
                <a:gd name="connsiteX29" fmla="*/ 6766 w 10000"/>
                <a:gd name="connsiteY29" fmla="*/ 9928 h 10000"/>
                <a:gd name="connsiteX30" fmla="*/ 6865 w 10000"/>
                <a:gd name="connsiteY30" fmla="*/ 10000 h 10000"/>
                <a:gd name="connsiteX31" fmla="*/ 6971 w 10000"/>
                <a:gd name="connsiteY31" fmla="*/ 10000 h 10000"/>
                <a:gd name="connsiteX32" fmla="*/ 6971 w 10000"/>
                <a:gd name="connsiteY32" fmla="*/ 10000 h 10000"/>
                <a:gd name="connsiteX33" fmla="*/ 7786 w 10000"/>
                <a:gd name="connsiteY33" fmla="*/ 9904 h 10000"/>
                <a:gd name="connsiteX34" fmla="*/ 10000 w 10000"/>
                <a:gd name="connsiteY34" fmla="*/ 10000 h 10000"/>
                <a:gd name="connsiteX0" fmla="*/ 0 w 10000"/>
                <a:gd name="connsiteY0" fmla="*/ 0 h 10046"/>
                <a:gd name="connsiteX1" fmla="*/ 0 w 10000"/>
                <a:gd name="connsiteY1" fmla="*/ 0 h 10046"/>
                <a:gd name="connsiteX2" fmla="*/ 5944 w 10000"/>
                <a:gd name="connsiteY2" fmla="*/ 0 h 10046"/>
                <a:gd name="connsiteX3" fmla="*/ 5944 w 10000"/>
                <a:gd name="connsiteY3" fmla="*/ 0 h 10046"/>
                <a:gd name="connsiteX4" fmla="*/ 6161 w 10000"/>
                <a:gd name="connsiteY4" fmla="*/ 72 h 10046"/>
                <a:gd name="connsiteX5" fmla="*/ 6252 w 10000"/>
                <a:gd name="connsiteY5" fmla="*/ 145 h 10046"/>
                <a:gd name="connsiteX6" fmla="*/ 6326 w 10000"/>
                <a:gd name="connsiteY6" fmla="*/ 326 h 10046"/>
                <a:gd name="connsiteX7" fmla="*/ 6362 w 10000"/>
                <a:gd name="connsiteY7" fmla="*/ 435 h 10046"/>
                <a:gd name="connsiteX8" fmla="*/ 6395 w 10000"/>
                <a:gd name="connsiteY8" fmla="*/ 543 h 10046"/>
                <a:gd name="connsiteX9" fmla="*/ 6421 w 10000"/>
                <a:gd name="connsiteY9" fmla="*/ 761 h 10046"/>
                <a:gd name="connsiteX10" fmla="*/ 6439 w 10000"/>
                <a:gd name="connsiteY10" fmla="*/ 942 h 10046"/>
                <a:gd name="connsiteX11" fmla="*/ 6458 w 10000"/>
                <a:gd name="connsiteY11" fmla="*/ 1232 h 10046"/>
                <a:gd name="connsiteX12" fmla="*/ 6469 w 10000"/>
                <a:gd name="connsiteY12" fmla="*/ 1486 h 10046"/>
                <a:gd name="connsiteX13" fmla="*/ 6476 w 10000"/>
                <a:gd name="connsiteY13" fmla="*/ 1848 h 10046"/>
                <a:gd name="connsiteX14" fmla="*/ 6480 w 10000"/>
                <a:gd name="connsiteY14" fmla="*/ 2210 h 10046"/>
                <a:gd name="connsiteX15" fmla="*/ 6480 w 10000"/>
                <a:gd name="connsiteY15" fmla="*/ 2210 h 10046"/>
                <a:gd name="connsiteX16" fmla="*/ 6476 w 10000"/>
                <a:gd name="connsiteY16" fmla="*/ 5435 h 10046"/>
                <a:gd name="connsiteX17" fmla="*/ 6476 w 10000"/>
                <a:gd name="connsiteY17" fmla="*/ 5435 h 10046"/>
                <a:gd name="connsiteX18" fmla="*/ 6480 w 10000"/>
                <a:gd name="connsiteY18" fmla="*/ 6232 h 10046"/>
                <a:gd name="connsiteX19" fmla="*/ 6487 w 10000"/>
                <a:gd name="connsiteY19" fmla="*/ 6957 h 10046"/>
                <a:gd name="connsiteX20" fmla="*/ 6498 w 10000"/>
                <a:gd name="connsiteY20" fmla="*/ 7572 h 10046"/>
                <a:gd name="connsiteX21" fmla="*/ 6513 w 10000"/>
                <a:gd name="connsiteY21" fmla="*/ 8043 h 10046"/>
                <a:gd name="connsiteX22" fmla="*/ 6531 w 10000"/>
                <a:gd name="connsiteY22" fmla="*/ 8478 h 10046"/>
                <a:gd name="connsiteX23" fmla="*/ 6557 w 10000"/>
                <a:gd name="connsiteY23" fmla="*/ 8877 h 10046"/>
                <a:gd name="connsiteX24" fmla="*/ 6579 w 10000"/>
                <a:gd name="connsiteY24" fmla="*/ 9130 h 10046"/>
                <a:gd name="connsiteX25" fmla="*/ 6612 w 10000"/>
                <a:gd name="connsiteY25" fmla="*/ 9384 h 10046"/>
                <a:gd name="connsiteX26" fmla="*/ 6648 w 10000"/>
                <a:gd name="connsiteY26" fmla="*/ 9565 h 10046"/>
                <a:gd name="connsiteX27" fmla="*/ 6685 w 10000"/>
                <a:gd name="connsiteY27" fmla="*/ 9746 h 10046"/>
                <a:gd name="connsiteX28" fmla="*/ 6722 w 10000"/>
                <a:gd name="connsiteY28" fmla="*/ 9819 h 10046"/>
                <a:gd name="connsiteX29" fmla="*/ 6766 w 10000"/>
                <a:gd name="connsiteY29" fmla="*/ 9928 h 10046"/>
                <a:gd name="connsiteX30" fmla="*/ 6865 w 10000"/>
                <a:gd name="connsiteY30" fmla="*/ 10000 h 10046"/>
                <a:gd name="connsiteX31" fmla="*/ 6971 w 10000"/>
                <a:gd name="connsiteY31" fmla="*/ 10000 h 10046"/>
                <a:gd name="connsiteX32" fmla="*/ 6971 w 10000"/>
                <a:gd name="connsiteY32" fmla="*/ 10000 h 10046"/>
                <a:gd name="connsiteX33" fmla="*/ 7796 w 10000"/>
                <a:gd name="connsiteY33" fmla="*/ 10046 h 10046"/>
                <a:gd name="connsiteX34" fmla="*/ 10000 w 10000"/>
                <a:gd name="connsiteY34" fmla="*/ 10000 h 10046"/>
                <a:gd name="connsiteX0" fmla="*/ 0 w 7796"/>
                <a:gd name="connsiteY0" fmla="*/ 0 h 10046"/>
                <a:gd name="connsiteX1" fmla="*/ 0 w 7796"/>
                <a:gd name="connsiteY1" fmla="*/ 0 h 10046"/>
                <a:gd name="connsiteX2" fmla="*/ 5944 w 7796"/>
                <a:gd name="connsiteY2" fmla="*/ 0 h 10046"/>
                <a:gd name="connsiteX3" fmla="*/ 5944 w 7796"/>
                <a:gd name="connsiteY3" fmla="*/ 0 h 10046"/>
                <a:gd name="connsiteX4" fmla="*/ 6161 w 7796"/>
                <a:gd name="connsiteY4" fmla="*/ 72 h 10046"/>
                <a:gd name="connsiteX5" fmla="*/ 6252 w 7796"/>
                <a:gd name="connsiteY5" fmla="*/ 145 h 10046"/>
                <a:gd name="connsiteX6" fmla="*/ 6326 w 7796"/>
                <a:gd name="connsiteY6" fmla="*/ 326 h 10046"/>
                <a:gd name="connsiteX7" fmla="*/ 6362 w 7796"/>
                <a:gd name="connsiteY7" fmla="*/ 435 h 10046"/>
                <a:gd name="connsiteX8" fmla="*/ 6395 w 7796"/>
                <a:gd name="connsiteY8" fmla="*/ 543 h 10046"/>
                <a:gd name="connsiteX9" fmla="*/ 6421 w 7796"/>
                <a:gd name="connsiteY9" fmla="*/ 761 h 10046"/>
                <a:gd name="connsiteX10" fmla="*/ 6439 w 7796"/>
                <a:gd name="connsiteY10" fmla="*/ 942 h 10046"/>
                <a:gd name="connsiteX11" fmla="*/ 6458 w 7796"/>
                <a:gd name="connsiteY11" fmla="*/ 1232 h 10046"/>
                <a:gd name="connsiteX12" fmla="*/ 6469 w 7796"/>
                <a:gd name="connsiteY12" fmla="*/ 1486 h 10046"/>
                <a:gd name="connsiteX13" fmla="*/ 6476 w 7796"/>
                <a:gd name="connsiteY13" fmla="*/ 1848 h 10046"/>
                <a:gd name="connsiteX14" fmla="*/ 6480 w 7796"/>
                <a:gd name="connsiteY14" fmla="*/ 2210 h 10046"/>
                <a:gd name="connsiteX15" fmla="*/ 6480 w 7796"/>
                <a:gd name="connsiteY15" fmla="*/ 2210 h 10046"/>
                <a:gd name="connsiteX16" fmla="*/ 6476 w 7796"/>
                <a:gd name="connsiteY16" fmla="*/ 5435 h 10046"/>
                <a:gd name="connsiteX17" fmla="*/ 6476 w 7796"/>
                <a:gd name="connsiteY17" fmla="*/ 5435 h 10046"/>
                <a:gd name="connsiteX18" fmla="*/ 6480 w 7796"/>
                <a:gd name="connsiteY18" fmla="*/ 6232 h 10046"/>
                <a:gd name="connsiteX19" fmla="*/ 6487 w 7796"/>
                <a:gd name="connsiteY19" fmla="*/ 6957 h 10046"/>
                <a:gd name="connsiteX20" fmla="*/ 6498 w 7796"/>
                <a:gd name="connsiteY20" fmla="*/ 7572 h 10046"/>
                <a:gd name="connsiteX21" fmla="*/ 6513 w 7796"/>
                <a:gd name="connsiteY21" fmla="*/ 8043 h 10046"/>
                <a:gd name="connsiteX22" fmla="*/ 6531 w 7796"/>
                <a:gd name="connsiteY22" fmla="*/ 8478 h 10046"/>
                <a:gd name="connsiteX23" fmla="*/ 6557 w 7796"/>
                <a:gd name="connsiteY23" fmla="*/ 8877 h 10046"/>
                <a:gd name="connsiteX24" fmla="*/ 6579 w 7796"/>
                <a:gd name="connsiteY24" fmla="*/ 9130 h 10046"/>
                <a:gd name="connsiteX25" fmla="*/ 6612 w 7796"/>
                <a:gd name="connsiteY25" fmla="*/ 9384 h 10046"/>
                <a:gd name="connsiteX26" fmla="*/ 6648 w 7796"/>
                <a:gd name="connsiteY26" fmla="*/ 9565 h 10046"/>
                <a:gd name="connsiteX27" fmla="*/ 6685 w 7796"/>
                <a:gd name="connsiteY27" fmla="*/ 9746 h 10046"/>
                <a:gd name="connsiteX28" fmla="*/ 6722 w 7796"/>
                <a:gd name="connsiteY28" fmla="*/ 9819 h 10046"/>
                <a:gd name="connsiteX29" fmla="*/ 6766 w 7796"/>
                <a:gd name="connsiteY29" fmla="*/ 9928 h 10046"/>
                <a:gd name="connsiteX30" fmla="*/ 6865 w 7796"/>
                <a:gd name="connsiteY30" fmla="*/ 10000 h 10046"/>
                <a:gd name="connsiteX31" fmla="*/ 6971 w 7796"/>
                <a:gd name="connsiteY31" fmla="*/ 10000 h 10046"/>
                <a:gd name="connsiteX32" fmla="*/ 6971 w 7796"/>
                <a:gd name="connsiteY32" fmla="*/ 10000 h 10046"/>
                <a:gd name="connsiteX33" fmla="*/ 7796 w 7796"/>
                <a:gd name="connsiteY33" fmla="*/ 10046 h 100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7796" h="10046">
                  <a:moveTo>
                    <a:pt x="0" y="0"/>
                  </a:moveTo>
                  <a:lnTo>
                    <a:pt x="0" y="0"/>
                  </a:lnTo>
                  <a:lnTo>
                    <a:pt x="5944" y="0"/>
                  </a:lnTo>
                  <a:lnTo>
                    <a:pt x="5944" y="0"/>
                  </a:lnTo>
                  <a:lnTo>
                    <a:pt x="6161" y="72"/>
                  </a:lnTo>
                  <a:lnTo>
                    <a:pt x="6252" y="145"/>
                  </a:lnTo>
                  <a:cubicBezTo>
                    <a:pt x="6277" y="205"/>
                    <a:pt x="6301" y="266"/>
                    <a:pt x="6326" y="326"/>
                  </a:cubicBezTo>
                  <a:cubicBezTo>
                    <a:pt x="6338" y="362"/>
                    <a:pt x="6350" y="399"/>
                    <a:pt x="6362" y="435"/>
                  </a:cubicBezTo>
                  <a:lnTo>
                    <a:pt x="6395" y="543"/>
                  </a:lnTo>
                  <a:cubicBezTo>
                    <a:pt x="6404" y="616"/>
                    <a:pt x="6412" y="688"/>
                    <a:pt x="6421" y="761"/>
                  </a:cubicBezTo>
                  <a:cubicBezTo>
                    <a:pt x="6427" y="821"/>
                    <a:pt x="6433" y="882"/>
                    <a:pt x="6439" y="942"/>
                  </a:cubicBezTo>
                  <a:cubicBezTo>
                    <a:pt x="6445" y="1039"/>
                    <a:pt x="6452" y="1135"/>
                    <a:pt x="6458" y="1232"/>
                  </a:cubicBezTo>
                  <a:cubicBezTo>
                    <a:pt x="6462" y="1317"/>
                    <a:pt x="6465" y="1401"/>
                    <a:pt x="6469" y="1486"/>
                  </a:cubicBezTo>
                  <a:cubicBezTo>
                    <a:pt x="6471" y="1607"/>
                    <a:pt x="6474" y="1727"/>
                    <a:pt x="6476" y="1848"/>
                  </a:cubicBezTo>
                  <a:cubicBezTo>
                    <a:pt x="6477" y="1969"/>
                    <a:pt x="6479" y="2089"/>
                    <a:pt x="6480" y="2210"/>
                  </a:cubicBezTo>
                  <a:lnTo>
                    <a:pt x="6480" y="2210"/>
                  </a:lnTo>
                  <a:cubicBezTo>
                    <a:pt x="6479" y="3285"/>
                    <a:pt x="6477" y="4360"/>
                    <a:pt x="6476" y="5435"/>
                  </a:cubicBezTo>
                  <a:lnTo>
                    <a:pt x="6476" y="5435"/>
                  </a:lnTo>
                  <a:cubicBezTo>
                    <a:pt x="6477" y="5701"/>
                    <a:pt x="6479" y="5966"/>
                    <a:pt x="6480" y="6232"/>
                  </a:cubicBezTo>
                  <a:cubicBezTo>
                    <a:pt x="6482" y="6474"/>
                    <a:pt x="6485" y="6715"/>
                    <a:pt x="6487" y="6957"/>
                  </a:cubicBezTo>
                  <a:cubicBezTo>
                    <a:pt x="6491" y="7162"/>
                    <a:pt x="6494" y="7367"/>
                    <a:pt x="6498" y="7572"/>
                  </a:cubicBezTo>
                  <a:lnTo>
                    <a:pt x="6513" y="8043"/>
                  </a:lnTo>
                  <a:lnTo>
                    <a:pt x="6531" y="8478"/>
                  </a:lnTo>
                  <a:cubicBezTo>
                    <a:pt x="6540" y="8611"/>
                    <a:pt x="6548" y="8744"/>
                    <a:pt x="6557" y="8877"/>
                  </a:cubicBezTo>
                  <a:cubicBezTo>
                    <a:pt x="6564" y="8961"/>
                    <a:pt x="6572" y="9046"/>
                    <a:pt x="6579" y="9130"/>
                  </a:cubicBezTo>
                  <a:cubicBezTo>
                    <a:pt x="6590" y="9215"/>
                    <a:pt x="6601" y="9299"/>
                    <a:pt x="6612" y="9384"/>
                  </a:cubicBezTo>
                  <a:cubicBezTo>
                    <a:pt x="6624" y="9444"/>
                    <a:pt x="6636" y="9505"/>
                    <a:pt x="6648" y="9565"/>
                  </a:cubicBezTo>
                  <a:cubicBezTo>
                    <a:pt x="6660" y="9625"/>
                    <a:pt x="6673" y="9686"/>
                    <a:pt x="6685" y="9746"/>
                  </a:cubicBezTo>
                  <a:cubicBezTo>
                    <a:pt x="6697" y="9770"/>
                    <a:pt x="6710" y="9795"/>
                    <a:pt x="6722" y="9819"/>
                  </a:cubicBezTo>
                  <a:cubicBezTo>
                    <a:pt x="6737" y="9855"/>
                    <a:pt x="6751" y="9892"/>
                    <a:pt x="6766" y="9928"/>
                  </a:cubicBezTo>
                  <a:lnTo>
                    <a:pt x="6865" y="10000"/>
                  </a:lnTo>
                  <a:lnTo>
                    <a:pt x="6971" y="10000"/>
                  </a:lnTo>
                  <a:lnTo>
                    <a:pt x="6971" y="10000"/>
                  </a:lnTo>
                  <a:lnTo>
                    <a:pt x="7796" y="10046"/>
                  </a:lnTo>
                </a:path>
              </a:pathLst>
            </a:custGeom>
            <a:noFill/>
            <a:ln w="19050">
              <a:solidFill>
                <a:schemeClr val="tx2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cxnSp>
          <p:nvCxnSpPr>
            <p:cNvPr id="12" name="Прямая соединительная линия 11">
              <a:extLst>
                <a:ext uri="{FF2B5EF4-FFF2-40B4-BE49-F238E27FC236}">
                  <a16:creationId xmlns:a16="http://schemas.microsoft.com/office/drawing/2014/main" xmlns="" id="{9B95C8C7-8FC5-47C2-8169-C17A7076484C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7776446" y="1220896"/>
              <a:ext cx="2570895" cy="1"/>
            </a:xfrm>
            <a:prstGeom prst="line">
              <a:avLst/>
            </a:prstGeom>
            <a:ln w="1905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3" name="Рисунок 12">
            <a:extLst>
              <a:ext uri="{FF2B5EF4-FFF2-40B4-BE49-F238E27FC236}">
                <a16:creationId xmlns:a16="http://schemas.microsoft.com/office/drawing/2014/main" xmlns="" id="{42C913BE-B64D-40B4-B2EE-2B17F3BC510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81" t="21430" r="10000" b="15714"/>
          <a:stretch/>
        </p:blipFill>
        <p:spPr>
          <a:xfrm>
            <a:off x="9233065" y="1488744"/>
            <a:ext cx="1276281" cy="610395"/>
          </a:xfrm>
          <a:prstGeom prst="roundRect">
            <a:avLst/>
          </a:prstGeom>
          <a:ln w="19050">
            <a:solidFill>
              <a:schemeClr val="bg1">
                <a:lumMod val="85000"/>
              </a:schemeClr>
            </a:solidFill>
          </a:ln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2039796F-3922-409F-9EA8-3C38D18AA2E6}"/>
              </a:ext>
            </a:extLst>
          </p:cNvPr>
          <p:cNvSpPr txBox="1"/>
          <p:nvPr/>
        </p:nvSpPr>
        <p:spPr>
          <a:xfrm>
            <a:off x="7963854" y="2199107"/>
            <a:ext cx="3945669" cy="18004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80000" indent="-180000">
              <a:spcBef>
                <a:spcPts val="600"/>
              </a:spcBef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ru-RU" sz="1600" dirty="0">
                <a:cs typeface="Segoe UI" panose="020B0502040204020203" pitchFamily="34" charset="0"/>
              </a:rPr>
              <a:t>Используется в 10 регионах РФ, в т.ч. Московской области с ноября</a:t>
            </a:r>
            <a:r>
              <a:rPr lang="en-US" sz="1600" dirty="0">
                <a:cs typeface="Segoe UI" panose="020B0502040204020203" pitchFamily="34" charset="0"/>
              </a:rPr>
              <a:t> </a:t>
            </a:r>
            <a:r>
              <a:rPr lang="ru-RU" sz="1600" dirty="0">
                <a:cs typeface="Segoe UI" panose="020B0502040204020203" pitchFamily="34" charset="0"/>
              </a:rPr>
              <a:t>2017 г. (ПИК ЕАСУЗ)</a:t>
            </a:r>
          </a:p>
          <a:p>
            <a:pPr marL="180000" indent="-180000">
              <a:spcBef>
                <a:spcPts val="600"/>
              </a:spcBef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tx2"/>
                </a:solidFill>
                <a:cs typeface="Segoe UI" panose="020B0502040204020203" pitchFamily="34" charset="0"/>
              </a:rPr>
              <a:t>&gt;</a:t>
            </a:r>
            <a:r>
              <a:rPr lang="ru-RU" sz="1600" dirty="0">
                <a:solidFill>
                  <a:schemeClr val="tx2"/>
                </a:solidFill>
                <a:cs typeface="Segoe UI" panose="020B0502040204020203" pitchFamily="34" charset="0"/>
              </a:rPr>
              <a:t>50</a:t>
            </a:r>
            <a:r>
              <a:rPr lang="en-US" sz="1600" dirty="0">
                <a:solidFill>
                  <a:schemeClr val="tx2"/>
                </a:solidFill>
                <a:cs typeface="Segoe UI" panose="020B0502040204020203" pitchFamily="34" charset="0"/>
              </a:rPr>
              <a:t> 000 </a:t>
            </a:r>
            <a:r>
              <a:rPr lang="ru-RU" sz="1600" dirty="0">
                <a:cs typeface="Segoe UI" panose="020B0502040204020203" pitchFamily="34" charset="0"/>
              </a:rPr>
              <a:t>участников</a:t>
            </a:r>
            <a:endParaRPr lang="en-US" sz="1600" dirty="0">
              <a:cs typeface="Segoe UI" panose="020B0502040204020203" pitchFamily="34" charset="0"/>
            </a:endParaRPr>
          </a:p>
          <a:p>
            <a:pPr marL="180000" indent="-180000">
              <a:spcBef>
                <a:spcPts val="600"/>
              </a:spcBef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tx2"/>
                </a:solidFill>
                <a:cs typeface="Segoe UI" panose="020B0502040204020203" pitchFamily="34" charset="0"/>
              </a:rPr>
              <a:t>&gt;</a:t>
            </a:r>
            <a:r>
              <a:rPr lang="ru-RU" sz="1600" dirty="0">
                <a:solidFill>
                  <a:schemeClr val="tx2"/>
                </a:solidFill>
                <a:cs typeface="Segoe UI" panose="020B0502040204020203" pitchFamily="34" charset="0"/>
              </a:rPr>
              <a:t>24 МЛН </a:t>
            </a:r>
            <a:r>
              <a:rPr lang="ru-RU" sz="1600" dirty="0">
                <a:cs typeface="Segoe UI" panose="020B0502040204020203" pitchFamily="34" charset="0"/>
              </a:rPr>
              <a:t>документов на контроле</a:t>
            </a:r>
            <a:endParaRPr lang="en-US" sz="1600" dirty="0">
              <a:cs typeface="Segoe UI" panose="020B0502040204020203" pitchFamily="34" charset="0"/>
            </a:endParaRPr>
          </a:p>
          <a:p>
            <a:pPr marL="180000" indent="-180000">
              <a:spcBef>
                <a:spcPts val="600"/>
              </a:spcBef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ru-RU" sz="1600" dirty="0">
                <a:cs typeface="Segoe UI" panose="020B0502040204020203" pitchFamily="34" charset="0"/>
              </a:rPr>
              <a:t>Презентовано на ПМЭФ</a:t>
            </a:r>
            <a:r>
              <a:rPr lang="en-US" sz="1600" dirty="0">
                <a:cs typeface="Segoe UI" panose="020B0502040204020203" pitchFamily="34" charset="0"/>
              </a:rPr>
              <a:t>’18</a:t>
            </a:r>
            <a:r>
              <a:rPr lang="ru-RU" sz="1600" dirty="0">
                <a:cs typeface="Segoe UI" panose="020B0502040204020203" pitchFamily="34" charset="0"/>
              </a:rPr>
              <a:t>, РИФ</a:t>
            </a:r>
            <a:r>
              <a:rPr lang="en-US" sz="1600" dirty="0">
                <a:cs typeface="Segoe UI" panose="020B0502040204020203" pitchFamily="34" charset="0"/>
              </a:rPr>
              <a:t>’</a:t>
            </a:r>
            <a:r>
              <a:rPr lang="ru-RU" sz="1600" dirty="0">
                <a:cs typeface="Segoe UI" panose="020B0502040204020203" pitchFamily="34" charset="0"/>
              </a:rPr>
              <a:t>19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6AA03C8F-F47C-4778-9DEA-6458B2F24BCA}"/>
              </a:ext>
            </a:extLst>
          </p:cNvPr>
          <p:cNvSpPr txBox="1"/>
          <p:nvPr/>
        </p:nvSpPr>
        <p:spPr>
          <a:xfrm>
            <a:off x="8159839" y="4417520"/>
            <a:ext cx="34227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dirty="0">
                <a:cs typeface="Segoe UI Semibold" panose="020B0702040204020203" pitchFamily="34" charset="0"/>
              </a:rPr>
              <a:t>РАЗРАБОТЧИК / ИНТЕГРАТОР</a:t>
            </a:r>
          </a:p>
        </p:txBody>
      </p:sp>
      <p:grpSp>
        <p:nvGrpSpPr>
          <p:cNvPr id="16" name="Группа 15">
            <a:extLst>
              <a:ext uri="{FF2B5EF4-FFF2-40B4-BE49-F238E27FC236}">
                <a16:creationId xmlns:a16="http://schemas.microsoft.com/office/drawing/2014/main" xmlns="" id="{FBF77979-FA15-4BD5-99F4-1B942C893938}"/>
              </a:ext>
            </a:extLst>
          </p:cNvPr>
          <p:cNvGrpSpPr/>
          <p:nvPr/>
        </p:nvGrpSpPr>
        <p:grpSpPr>
          <a:xfrm flipV="1">
            <a:off x="7831342" y="4458239"/>
            <a:ext cx="4356556" cy="336446"/>
            <a:chOff x="7776446" y="1220896"/>
            <a:chExt cx="4413200" cy="336446"/>
          </a:xfrm>
        </p:grpSpPr>
        <p:sp>
          <p:nvSpPr>
            <p:cNvPr id="17" name="Freeform 9">
              <a:extLst>
                <a:ext uri="{FF2B5EF4-FFF2-40B4-BE49-F238E27FC236}">
                  <a16:creationId xmlns:a16="http://schemas.microsoft.com/office/drawing/2014/main" xmlns="" id="{5A3945D9-8A9F-48BF-BAB0-99A76955984C}"/>
                </a:ext>
              </a:extLst>
            </p:cNvPr>
            <p:cNvSpPr>
              <a:spLocks/>
            </p:cNvSpPr>
            <p:nvPr/>
          </p:nvSpPr>
          <p:spPr bwMode="auto">
            <a:xfrm rot="10800000" flipH="1" flipV="1">
              <a:off x="10323065" y="1220897"/>
              <a:ext cx="1866581" cy="336445"/>
            </a:xfrm>
            <a:custGeom>
              <a:avLst/>
              <a:gdLst>
                <a:gd name="T0" fmla="*/ 0 w 2727"/>
                <a:gd name="T1" fmla="*/ 0 h 276"/>
                <a:gd name="T2" fmla="*/ 0 w 2727"/>
                <a:gd name="T3" fmla="*/ 0 h 276"/>
                <a:gd name="T4" fmla="*/ 1621 w 2727"/>
                <a:gd name="T5" fmla="*/ 0 h 276"/>
                <a:gd name="T6" fmla="*/ 1621 w 2727"/>
                <a:gd name="T7" fmla="*/ 0 h 276"/>
                <a:gd name="T8" fmla="*/ 1680 w 2727"/>
                <a:gd name="T9" fmla="*/ 2 h 276"/>
                <a:gd name="T10" fmla="*/ 1705 w 2727"/>
                <a:gd name="T11" fmla="*/ 4 h 276"/>
                <a:gd name="T12" fmla="*/ 1725 w 2727"/>
                <a:gd name="T13" fmla="*/ 9 h 276"/>
                <a:gd name="T14" fmla="*/ 1735 w 2727"/>
                <a:gd name="T15" fmla="*/ 12 h 276"/>
                <a:gd name="T16" fmla="*/ 1744 w 2727"/>
                <a:gd name="T17" fmla="*/ 15 h 276"/>
                <a:gd name="T18" fmla="*/ 1751 w 2727"/>
                <a:gd name="T19" fmla="*/ 21 h 276"/>
                <a:gd name="T20" fmla="*/ 1756 w 2727"/>
                <a:gd name="T21" fmla="*/ 26 h 276"/>
                <a:gd name="T22" fmla="*/ 1761 w 2727"/>
                <a:gd name="T23" fmla="*/ 34 h 276"/>
                <a:gd name="T24" fmla="*/ 1764 w 2727"/>
                <a:gd name="T25" fmla="*/ 41 h 276"/>
                <a:gd name="T26" fmla="*/ 1766 w 2727"/>
                <a:gd name="T27" fmla="*/ 51 h 276"/>
                <a:gd name="T28" fmla="*/ 1767 w 2727"/>
                <a:gd name="T29" fmla="*/ 61 h 276"/>
                <a:gd name="T30" fmla="*/ 1767 w 2727"/>
                <a:gd name="T31" fmla="*/ 61 h 276"/>
                <a:gd name="T32" fmla="*/ 1766 w 2727"/>
                <a:gd name="T33" fmla="*/ 150 h 276"/>
                <a:gd name="T34" fmla="*/ 1766 w 2727"/>
                <a:gd name="T35" fmla="*/ 150 h 276"/>
                <a:gd name="T36" fmla="*/ 1767 w 2727"/>
                <a:gd name="T37" fmla="*/ 172 h 276"/>
                <a:gd name="T38" fmla="*/ 1769 w 2727"/>
                <a:gd name="T39" fmla="*/ 192 h 276"/>
                <a:gd name="T40" fmla="*/ 1772 w 2727"/>
                <a:gd name="T41" fmla="*/ 209 h 276"/>
                <a:gd name="T42" fmla="*/ 1776 w 2727"/>
                <a:gd name="T43" fmla="*/ 222 h 276"/>
                <a:gd name="T44" fmla="*/ 1781 w 2727"/>
                <a:gd name="T45" fmla="*/ 234 h 276"/>
                <a:gd name="T46" fmla="*/ 1788 w 2727"/>
                <a:gd name="T47" fmla="*/ 245 h 276"/>
                <a:gd name="T48" fmla="*/ 1794 w 2727"/>
                <a:gd name="T49" fmla="*/ 252 h 276"/>
                <a:gd name="T50" fmla="*/ 1803 w 2727"/>
                <a:gd name="T51" fmla="*/ 259 h 276"/>
                <a:gd name="T52" fmla="*/ 1813 w 2727"/>
                <a:gd name="T53" fmla="*/ 264 h 276"/>
                <a:gd name="T54" fmla="*/ 1823 w 2727"/>
                <a:gd name="T55" fmla="*/ 269 h 276"/>
                <a:gd name="T56" fmla="*/ 1833 w 2727"/>
                <a:gd name="T57" fmla="*/ 271 h 276"/>
                <a:gd name="T58" fmla="*/ 1845 w 2727"/>
                <a:gd name="T59" fmla="*/ 274 h 276"/>
                <a:gd name="T60" fmla="*/ 1872 w 2727"/>
                <a:gd name="T61" fmla="*/ 276 h 276"/>
                <a:gd name="T62" fmla="*/ 1901 w 2727"/>
                <a:gd name="T63" fmla="*/ 276 h 276"/>
                <a:gd name="T64" fmla="*/ 1901 w 2727"/>
                <a:gd name="T65" fmla="*/ 276 h 276"/>
                <a:gd name="T66" fmla="*/ 2727 w 2727"/>
                <a:gd name="T67" fmla="*/ 276 h 276"/>
                <a:gd name="connsiteX0" fmla="*/ 0 w 10000"/>
                <a:gd name="connsiteY0" fmla="*/ 0 h 10000"/>
                <a:gd name="connsiteX1" fmla="*/ 0 w 10000"/>
                <a:gd name="connsiteY1" fmla="*/ 0 h 10000"/>
                <a:gd name="connsiteX2" fmla="*/ 5944 w 10000"/>
                <a:gd name="connsiteY2" fmla="*/ 0 h 10000"/>
                <a:gd name="connsiteX3" fmla="*/ 5944 w 10000"/>
                <a:gd name="connsiteY3" fmla="*/ 0 h 10000"/>
                <a:gd name="connsiteX4" fmla="*/ 6161 w 10000"/>
                <a:gd name="connsiteY4" fmla="*/ 72 h 10000"/>
                <a:gd name="connsiteX5" fmla="*/ 6252 w 10000"/>
                <a:gd name="connsiteY5" fmla="*/ 145 h 10000"/>
                <a:gd name="connsiteX6" fmla="*/ 6326 w 10000"/>
                <a:gd name="connsiteY6" fmla="*/ 326 h 10000"/>
                <a:gd name="connsiteX7" fmla="*/ 6362 w 10000"/>
                <a:gd name="connsiteY7" fmla="*/ 435 h 10000"/>
                <a:gd name="connsiteX8" fmla="*/ 6395 w 10000"/>
                <a:gd name="connsiteY8" fmla="*/ 543 h 10000"/>
                <a:gd name="connsiteX9" fmla="*/ 6421 w 10000"/>
                <a:gd name="connsiteY9" fmla="*/ 761 h 10000"/>
                <a:gd name="connsiteX10" fmla="*/ 6439 w 10000"/>
                <a:gd name="connsiteY10" fmla="*/ 942 h 10000"/>
                <a:gd name="connsiteX11" fmla="*/ 6458 w 10000"/>
                <a:gd name="connsiteY11" fmla="*/ 1232 h 10000"/>
                <a:gd name="connsiteX12" fmla="*/ 6469 w 10000"/>
                <a:gd name="connsiteY12" fmla="*/ 1486 h 10000"/>
                <a:gd name="connsiteX13" fmla="*/ 6476 w 10000"/>
                <a:gd name="connsiteY13" fmla="*/ 1848 h 10000"/>
                <a:gd name="connsiteX14" fmla="*/ 6480 w 10000"/>
                <a:gd name="connsiteY14" fmla="*/ 2210 h 10000"/>
                <a:gd name="connsiteX15" fmla="*/ 6480 w 10000"/>
                <a:gd name="connsiteY15" fmla="*/ 2210 h 10000"/>
                <a:gd name="connsiteX16" fmla="*/ 6476 w 10000"/>
                <a:gd name="connsiteY16" fmla="*/ 5435 h 10000"/>
                <a:gd name="connsiteX17" fmla="*/ 6476 w 10000"/>
                <a:gd name="connsiteY17" fmla="*/ 5435 h 10000"/>
                <a:gd name="connsiteX18" fmla="*/ 6480 w 10000"/>
                <a:gd name="connsiteY18" fmla="*/ 6232 h 10000"/>
                <a:gd name="connsiteX19" fmla="*/ 6487 w 10000"/>
                <a:gd name="connsiteY19" fmla="*/ 6957 h 10000"/>
                <a:gd name="connsiteX20" fmla="*/ 6498 w 10000"/>
                <a:gd name="connsiteY20" fmla="*/ 7572 h 10000"/>
                <a:gd name="connsiteX21" fmla="*/ 6513 w 10000"/>
                <a:gd name="connsiteY21" fmla="*/ 8043 h 10000"/>
                <a:gd name="connsiteX22" fmla="*/ 6531 w 10000"/>
                <a:gd name="connsiteY22" fmla="*/ 8478 h 10000"/>
                <a:gd name="connsiteX23" fmla="*/ 6557 w 10000"/>
                <a:gd name="connsiteY23" fmla="*/ 8877 h 10000"/>
                <a:gd name="connsiteX24" fmla="*/ 6579 w 10000"/>
                <a:gd name="connsiteY24" fmla="*/ 9130 h 10000"/>
                <a:gd name="connsiteX25" fmla="*/ 6612 w 10000"/>
                <a:gd name="connsiteY25" fmla="*/ 9384 h 10000"/>
                <a:gd name="connsiteX26" fmla="*/ 6648 w 10000"/>
                <a:gd name="connsiteY26" fmla="*/ 9565 h 10000"/>
                <a:gd name="connsiteX27" fmla="*/ 6685 w 10000"/>
                <a:gd name="connsiteY27" fmla="*/ 9746 h 10000"/>
                <a:gd name="connsiteX28" fmla="*/ 6722 w 10000"/>
                <a:gd name="connsiteY28" fmla="*/ 9819 h 10000"/>
                <a:gd name="connsiteX29" fmla="*/ 6766 w 10000"/>
                <a:gd name="connsiteY29" fmla="*/ 9928 h 10000"/>
                <a:gd name="connsiteX30" fmla="*/ 6865 w 10000"/>
                <a:gd name="connsiteY30" fmla="*/ 10000 h 10000"/>
                <a:gd name="connsiteX31" fmla="*/ 6971 w 10000"/>
                <a:gd name="connsiteY31" fmla="*/ 10000 h 10000"/>
                <a:gd name="connsiteX32" fmla="*/ 6971 w 10000"/>
                <a:gd name="connsiteY32" fmla="*/ 10000 h 10000"/>
                <a:gd name="connsiteX33" fmla="*/ 7786 w 10000"/>
                <a:gd name="connsiteY33" fmla="*/ 9904 h 10000"/>
                <a:gd name="connsiteX34" fmla="*/ 10000 w 10000"/>
                <a:gd name="connsiteY34" fmla="*/ 10000 h 10000"/>
                <a:gd name="connsiteX0" fmla="*/ 0 w 10000"/>
                <a:gd name="connsiteY0" fmla="*/ 0 h 10046"/>
                <a:gd name="connsiteX1" fmla="*/ 0 w 10000"/>
                <a:gd name="connsiteY1" fmla="*/ 0 h 10046"/>
                <a:gd name="connsiteX2" fmla="*/ 5944 w 10000"/>
                <a:gd name="connsiteY2" fmla="*/ 0 h 10046"/>
                <a:gd name="connsiteX3" fmla="*/ 5944 w 10000"/>
                <a:gd name="connsiteY3" fmla="*/ 0 h 10046"/>
                <a:gd name="connsiteX4" fmla="*/ 6161 w 10000"/>
                <a:gd name="connsiteY4" fmla="*/ 72 h 10046"/>
                <a:gd name="connsiteX5" fmla="*/ 6252 w 10000"/>
                <a:gd name="connsiteY5" fmla="*/ 145 h 10046"/>
                <a:gd name="connsiteX6" fmla="*/ 6326 w 10000"/>
                <a:gd name="connsiteY6" fmla="*/ 326 h 10046"/>
                <a:gd name="connsiteX7" fmla="*/ 6362 w 10000"/>
                <a:gd name="connsiteY7" fmla="*/ 435 h 10046"/>
                <a:gd name="connsiteX8" fmla="*/ 6395 w 10000"/>
                <a:gd name="connsiteY8" fmla="*/ 543 h 10046"/>
                <a:gd name="connsiteX9" fmla="*/ 6421 w 10000"/>
                <a:gd name="connsiteY9" fmla="*/ 761 h 10046"/>
                <a:gd name="connsiteX10" fmla="*/ 6439 w 10000"/>
                <a:gd name="connsiteY10" fmla="*/ 942 h 10046"/>
                <a:gd name="connsiteX11" fmla="*/ 6458 w 10000"/>
                <a:gd name="connsiteY11" fmla="*/ 1232 h 10046"/>
                <a:gd name="connsiteX12" fmla="*/ 6469 w 10000"/>
                <a:gd name="connsiteY12" fmla="*/ 1486 h 10046"/>
                <a:gd name="connsiteX13" fmla="*/ 6476 w 10000"/>
                <a:gd name="connsiteY13" fmla="*/ 1848 h 10046"/>
                <a:gd name="connsiteX14" fmla="*/ 6480 w 10000"/>
                <a:gd name="connsiteY14" fmla="*/ 2210 h 10046"/>
                <a:gd name="connsiteX15" fmla="*/ 6480 w 10000"/>
                <a:gd name="connsiteY15" fmla="*/ 2210 h 10046"/>
                <a:gd name="connsiteX16" fmla="*/ 6476 w 10000"/>
                <a:gd name="connsiteY16" fmla="*/ 5435 h 10046"/>
                <a:gd name="connsiteX17" fmla="*/ 6476 w 10000"/>
                <a:gd name="connsiteY17" fmla="*/ 5435 h 10046"/>
                <a:gd name="connsiteX18" fmla="*/ 6480 w 10000"/>
                <a:gd name="connsiteY18" fmla="*/ 6232 h 10046"/>
                <a:gd name="connsiteX19" fmla="*/ 6487 w 10000"/>
                <a:gd name="connsiteY19" fmla="*/ 6957 h 10046"/>
                <a:gd name="connsiteX20" fmla="*/ 6498 w 10000"/>
                <a:gd name="connsiteY20" fmla="*/ 7572 h 10046"/>
                <a:gd name="connsiteX21" fmla="*/ 6513 w 10000"/>
                <a:gd name="connsiteY21" fmla="*/ 8043 h 10046"/>
                <a:gd name="connsiteX22" fmla="*/ 6531 w 10000"/>
                <a:gd name="connsiteY22" fmla="*/ 8478 h 10046"/>
                <a:gd name="connsiteX23" fmla="*/ 6557 w 10000"/>
                <a:gd name="connsiteY23" fmla="*/ 8877 h 10046"/>
                <a:gd name="connsiteX24" fmla="*/ 6579 w 10000"/>
                <a:gd name="connsiteY24" fmla="*/ 9130 h 10046"/>
                <a:gd name="connsiteX25" fmla="*/ 6612 w 10000"/>
                <a:gd name="connsiteY25" fmla="*/ 9384 h 10046"/>
                <a:gd name="connsiteX26" fmla="*/ 6648 w 10000"/>
                <a:gd name="connsiteY26" fmla="*/ 9565 h 10046"/>
                <a:gd name="connsiteX27" fmla="*/ 6685 w 10000"/>
                <a:gd name="connsiteY27" fmla="*/ 9746 h 10046"/>
                <a:gd name="connsiteX28" fmla="*/ 6722 w 10000"/>
                <a:gd name="connsiteY28" fmla="*/ 9819 h 10046"/>
                <a:gd name="connsiteX29" fmla="*/ 6766 w 10000"/>
                <a:gd name="connsiteY29" fmla="*/ 9928 h 10046"/>
                <a:gd name="connsiteX30" fmla="*/ 6865 w 10000"/>
                <a:gd name="connsiteY30" fmla="*/ 10000 h 10046"/>
                <a:gd name="connsiteX31" fmla="*/ 6971 w 10000"/>
                <a:gd name="connsiteY31" fmla="*/ 10000 h 10046"/>
                <a:gd name="connsiteX32" fmla="*/ 6971 w 10000"/>
                <a:gd name="connsiteY32" fmla="*/ 10000 h 10046"/>
                <a:gd name="connsiteX33" fmla="*/ 7796 w 10000"/>
                <a:gd name="connsiteY33" fmla="*/ 10046 h 10046"/>
                <a:gd name="connsiteX34" fmla="*/ 10000 w 10000"/>
                <a:gd name="connsiteY34" fmla="*/ 10000 h 10046"/>
                <a:gd name="connsiteX0" fmla="*/ 0 w 7796"/>
                <a:gd name="connsiteY0" fmla="*/ 0 h 10046"/>
                <a:gd name="connsiteX1" fmla="*/ 0 w 7796"/>
                <a:gd name="connsiteY1" fmla="*/ 0 h 10046"/>
                <a:gd name="connsiteX2" fmla="*/ 5944 w 7796"/>
                <a:gd name="connsiteY2" fmla="*/ 0 h 10046"/>
                <a:gd name="connsiteX3" fmla="*/ 5944 w 7796"/>
                <a:gd name="connsiteY3" fmla="*/ 0 h 10046"/>
                <a:gd name="connsiteX4" fmla="*/ 6161 w 7796"/>
                <a:gd name="connsiteY4" fmla="*/ 72 h 10046"/>
                <a:gd name="connsiteX5" fmla="*/ 6252 w 7796"/>
                <a:gd name="connsiteY5" fmla="*/ 145 h 10046"/>
                <a:gd name="connsiteX6" fmla="*/ 6326 w 7796"/>
                <a:gd name="connsiteY6" fmla="*/ 326 h 10046"/>
                <a:gd name="connsiteX7" fmla="*/ 6362 w 7796"/>
                <a:gd name="connsiteY7" fmla="*/ 435 h 10046"/>
                <a:gd name="connsiteX8" fmla="*/ 6395 w 7796"/>
                <a:gd name="connsiteY8" fmla="*/ 543 h 10046"/>
                <a:gd name="connsiteX9" fmla="*/ 6421 w 7796"/>
                <a:gd name="connsiteY9" fmla="*/ 761 h 10046"/>
                <a:gd name="connsiteX10" fmla="*/ 6439 w 7796"/>
                <a:gd name="connsiteY10" fmla="*/ 942 h 10046"/>
                <a:gd name="connsiteX11" fmla="*/ 6458 w 7796"/>
                <a:gd name="connsiteY11" fmla="*/ 1232 h 10046"/>
                <a:gd name="connsiteX12" fmla="*/ 6469 w 7796"/>
                <a:gd name="connsiteY12" fmla="*/ 1486 h 10046"/>
                <a:gd name="connsiteX13" fmla="*/ 6476 w 7796"/>
                <a:gd name="connsiteY13" fmla="*/ 1848 h 10046"/>
                <a:gd name="connsiteX14" fmla="*/ 6480 w 7796"/>
                <a:gd name="connsiteY14" fmla="*/ 2210 h 10046"/>
                <a:gd name="connsiteX15" fmla="*/ 6480 w 7796"/>
                <a:gd name="connsiteY15" fmla="*/ 2210 h 10046"/>
                <a:gd name="connsiteX16" fmla="*/ 6476 w 7796"/>
                <a:gd name="connsiteY16" fmla="*/ 5435 h 10046"/>
                <a:gd name="connsiteX17" fmla="*/ 6476 w 7796"/>
                <a:gd name="connsiteY17" fmla="*/ 5435 h 10046"/>
                <a:gd name="connsiteX18" fmla="*/ 6480 w 7796"/>
                <a:gd name="connsiteY18" fmla="*/ 6232 h 10046"/>
                <a:gd name="connsiteX19" fmla="*/ 6487 w 7796"/>
                <a:gd name="connsiteY19" fmla="*/ 6957 h 10046"/>
                <a:gd name="connsiteX20" fmla="*/ 6498 w 7796"/>
                <a:gd name="connsiteY20" fmla="*/ 7572 h 10046"/>
                <a:gd name="connsiteX21" fmla="*/ 6513 w 7796"/>
                <a:gd name="connsiteY21" fmla="*/ 8043 h 10046"/>
                <a:gd name="connsiteX22" fmla="*/ 6531 w 7796"/>
                <a:gd name="connsiteY22" fmla="*/ 8478 h 10046"/>
                <a:gd name="connsiteX23" fmla="*/ 6557 w 7796"/>
                <a:gd name="connsiteY23" fmla="*/ 8877 h 10046"/>
                <a:gd name="connsiteX24" fmla="*/ 6579 w 7796"/>
                <a:gd name="connsiteY24" fmla="*/ 9130 h 10046"/>
                <a:gd name="connsiteX25" fmla="*/ 6612 w 7796"/>
                <a:gd name="connsiteY25" fmla="*/ 9384 h 10046"/>
                <a:gd name="connsiteX26" fmla="*/ 6648 w 7796"/>
                <a:gd name="connsiteY26" fmla="*/ 9565 h 10046"/>
                <a:gd name="connsiteX27" fmla="*/ 6685 w 7796"/>
                <a:gd name="connsiteY27" fmla="*/ 9746 h 10046"/>
                <a:gd name="connsiteX28" fmla="*/ 6722 w 7796"/>
                <a:gd name="connsiteY28" fmla="*/ 9819 h 10046"/>
                <a:gd name="connsiteX29" fmla="*/ 6766 w 7796"/>
                <a:gd name="connsiteY29" fmla="*/ 9928 h 10046"/>
                <a:gd name="connsiteX30" fmla="*/ 6865 w 7796"/>
                <a:gd name="connsiteY30" fmla="*/ 10000 h 10046"/>
                <a:gd name="connsiteX31" fmla="*/ 6971 w 7796"/>
                <a:gd name="connsiteY31" fmla="*/ 10000 h 10046"/>
                <a:gd name="connsiteX32" fmla="*/ 6971 w 7796"/>
                <a:gd name="connsiteY32" fmla="*/ 10000 h 10046"/>
                <a:gd name="connsiteX33" fmla="*/ 7796 w 7796"/>
                <a:gd name="connsiteY33" fmla="*/ 10046 h 100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7796" h="10046">
                  <a:moveTo>
                    <a:pt x="0" y="0"/>
                  </a:moveTo>
                  <a:lnTo>
                    <a:pt x="0" y="0"/>
                  </a:lnTo>
                  <a:lnTo>
                    <a:pt x="5944" y="0"/>
                  </a:lnTo>
                  <a:lnTo>
                    <a:pt x="5944" y="0"/>
                  </a:lnTo>
                  <a:lnTo>
                    <a:pt x="6161" y="72"/>
                  </a:lnTo>
                  <a:lnTo>
                    <a:pt x="6252" y="145"/>
                  </a:lnTo>
                  <a:cubicBezTo>
                    <a:pt x="6277" y="205"/>
                    <a:pt x="6301" y="266"/>
                    <a:pt x="6326" y="326"/>
                  </a:cubicBezTo>
                  <a:cubicBezTo>
                    <a:pt x="6338" y="362"/>
                    <a:pt x="6350" y="399"/>
                    <a:pt x="6362" y="435"/>
                  </a:cubicBezTo>
                  <a:lnTo>
                    <a:pt x="6395" y="543"/>
                  </a:lnTo>
                  <a:cubicBezTo>
                    <a:pt x="6404" y="616"/>
                    <a:pt x="6412" y="688"/>
                    <a:pt x="6421" y="761"/>
                  </a:cubicBezTo>
                  <a:cubicBezTo>
                    <a:pt x="6427" y="821"/>
                    <a:pt x="6433" y="882"/>
                    <a:pt x="6439" y="942"/>
                  </a:cubicBezTo>
                  <a:cubicBezTo>
                    <a:pt x="6445" y="1039"/>
                    <a:pt x="6452" y="1135"/>
                    <a:pt x="6458" y="1232"/>
                  </a:cubicBezTo>
                  <a:cubicBezTo>
                    <a:pt x="6462" y="1317"/>
                    <a:pt x="6465" y="1401"/>
                    <a:pt x="6469" y="1486"/>
                  </a:cubicBezTo>
                  <a:cubicBezTo>
                    <a:pt x="6471" y="1607"/>
                    <a:pt x="6474" y="1727"/>
                    <a:pt x="6476" y="1848"/>
                  </a:cubicBezTo>
                  <a:cubicBezTo>
                    <a:pt x="6477" y="1969"/>
                    <a:pt x="6479" y="2089"/>
                    <a:pt x="6480" y="2210"/>
                  </a:cubicBezTo>
                  <a:lnTo>
                    <a:pt x="6480" y="2210"/>
                  </a:lnTo>
                  <a:cubicBezTo>
                    <a:pt x="6479" y="3285"/>
                    <a:pt x="6477" y="4360"/>
                    <a:pt x="6476" y="5435"/>
                  </a:cubicBezTo>
                  <a:lnTo>
                    <a:pt x="6476" y="5435"/>
                  </a:lnTo>
                  <a:cubicBezTo>
                    <a:pt x="6477" y="5701"/>
                    <a:pt x="6479" y="5966"/>
                    <a:pt x="6480" y="6232"/>
                  </a:cubicBezTo>
                  <a:cubicBezTo>
                    <a:pt x="6482" y="6474"/>
                    <a:pt x="6485" y="6715"/>
                    <a:pt x="6487" y="6957"/>
                  </a:cubicBezTo>
                  <a:cubicBezTo>
                    <a:pt x="6491" y="7162"/>
                    <a:pt x="6494" y="7367"/>
                    <a:pt x="6498" y="7572"/>
                  </a:cubicBezTo>
                  <a:lnTo>
                    <a:pt x="6513" y="8043"/>
                  </a:lnTo>
                  <a:lnTo>
                    <a:pt x="6531" y="8478"/>
                  </a:lnTo>
                  <a:cubicBezTo>
                    <a:pt x="6540" y="8611"/>
                    <a:pt x="6548" y="8744"/>
                    <a:pt x="6557" y="8877"/>
                  </a:cubicBezTo>
                  <a:cubicBezTo>
                    <a:pt x="6564" y="8961"/>
                    <a:pt x="6572" y="9046"/>
                    <a:pt x="6579" y="9130"/>
                  </a:cubicBezTo>
                  <a:cubicBezTo>
                    <a:pt x="6590" y="9215"/>
                    <a:pt x="6601" y="9299"/>
                    <a:pt x="6612" y="9384"/>
                  </a:cubicBezTo>
                  <a:cubicBezTo>
                    <a:pt x="6624" y="9444"/>
                    <a:pt x="6636" y="9505"/>
                    <a:pt x="6648" y="9565"/>
                  </a:cubicBezTo>
                  <a:cubicBezTo>
                    <a:pt x="6660" y="9625"/>
                    <a:pt x="6673" y="9686"/>
                    <a:pt x="6685" y="9746"/>
                  </a:cubicBezTo>
                  <a:cubicBezTo>
                    <a:pt x="6697" y="9770"/>
                    <a:pt x="6710" y="9795"/>
                    <a:pt x="6722" y="9819"/>
                  </a:cubicBezTo>
                  <a:cubicBezTo>
                    <a:pt x="6737" y="9855"/>
                    <a:pt x="6751" y="9892"/>
                    <a:pt x="6766" y="9928"/>
                  </a:cubicBezTo>
                  <a:lnTo>
                    <a:pt x="6865" y="10000"/>
                  </a:lnTo>
                  <a:lnTo>
                    <a:pt x="6971" y="10000"/>
                  </a:lnTo>
                  <a:lnTo>
                    <a:pt x="6971" y="10000"/>
                  </a:lnTo>
                  <a:lnTo>
                    <a:pt x="7796" y="10046"/>
                  </a:lnTo>
                </a:path>
              </a:pathLst>
            </a:custGeom>
            <a:noFill/>
            <a:ln w="19050">
              <a:solidFill>
                <a:schemeClr val="tx2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cxnSp>
          <p:nvCxnSpPr>
            <p:cNvPr id="18" name="Прямая соединительная линия 17">
              <a:extLst>
                <a:ext uri="{FF2B5EF4-FFF2-40B4-BE49-F238E27FC236}">
                  <a16:creationId xmlns:a16="http://schemas.microsoft.com/office/drawing/2014/main" xmlns="" id="{862204EB-97DE-4CEA-A76A-5D12D63F72D0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7776446" y="1220896"/>
              <a:ext cx="2570895" cy="1"/>
            </a:xfrm>
            <a:prstGeom prst="line">
              <a:avLst/>
            </a:prstGeom>
            <a:ln w="1905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0" name="TextBox 19">
            <a:extLst>
              <a:ext uri="{FF2B5EF4-FFF2-40B4-BE49-F238E27FC236}">
                <a16:creationId xmlns:a16="http://schemas.microsoft.com/office/drawing/2014/main" xmlns="" id="{B2B36D6C-1AE8-43FF-A734-535B1DC50020}"/>
              </a:ext>
            </a:extLst>
          </p:cNvPr>
          <p:cNvSpPr txBox="1"/>
          <p:nvPr/>
        </p:nvSpPr>
        <p:spPr>
          <a:xfrm>
            <a:off x="7801486" y="6019481"/>
            <a:ext cx="4390514" cy="323165"/>
          </a:xfrm>
          <a:prstGeom prst="rect">
            <a:avLst/>
          </a:prstGeom>
          <a:gradFill>
            <a:gsLst>
              <a:gs pos="52000">
                <a:schemeClr val="tx2"/>
              </a:gs>
              <a:gs pos="0">
                <a:srgbClr val="F45967"/>
              </a:gs>
              <a:gs pos="100000">
                <a:schemeClr val="accent1"/>
              </a:gs>
            </a:gsLst>
            <a:lin ang="2700000" scaled="1"/>
          </a:gradFill>
        </p:spPr>
        <p:txBody>
          <a:bodyPr wrap="square" rtlCol="0">
            <a:spAutoFit/>
          </a:bodyPr>
          <a:lstStyle/>
          <a:p>
            <a:pPr algn="ctr"/>
            <a:r>
              <a:rPr lang="ru-RU" sz="1500" dirty="0">
                <a:solidFill>
                  <a:schemeClr val="bg1"/>
                </a:solidFill>
                <a:cs typeface="Segoe UI Semibold" panose="020B0702040204020203" pitchFamily="34" charset="0"/>
              </a:rPr>
              <a:t>БЕЗ ПРИВЛЕЧЕНИЯ БЮДЖЕТНЫХ СРЕДСТВ</a:t>
            </a:r>
          </a:p>
        </p:txBody>
      </p:sp>
      <p:sp>
        <p:nvSpPr>
          <p:cNvPr id="21" name="Прямоугольник 20">
            <a:extLst>
              <a:ext uri="{FF2B5EF4-FFF2-40B4-BE49-F238E27FC236}">
                <a16:creationId xmlns:a16="http://schemas.microsoft.com/office/drawing/2014/main" xmlns="" id="{25282EBC-0F0F-4034-B82B-1FF1C61F8FA7}"/>
              </a:ext>
            </a:extLst>
          </p:cNvPr>
          <p:cNvSpPr/>
          <p:nvPr/>
        </p:nvSpPr>
        <p:spPr>
          <a:xfrm>
            <a:off x="8326738" y="5587720"/>
            <a:ext cx="3170921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dirty="0">
                <a:cs typeface="Segoe UI" panose="020B0502040204020203" pitchFamily="34" charset="0"/>
              </a:rPr>
              <a:t>оператор федеральной ЭТП</a:t>
            </a:r>
          </a:p>
        </p:txBody>
      </p:sp>
      <p:pic>
        <p:nvPicPr>
          <p:cNvPr id="22" name="Рисунок 21">
            <a:extLst>
              <a:ext uri="{FF2B5EF4-FFF2-40B4-BE49-F238E27FC236}">
                <a16:creationId xmlns:a16="http://schemas.microsoft.com/office/drawing/2014/main" xmlns="" id="{BFB0DCD4-23A4-462A-947B-2CCA1BAF00F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84466" y="4897020"/>
            <a:ext cx="1731918" cy="730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22516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20000">
        <p:fade/>
      </p:transition>
    </mc:Choice>
    <mc:Fallback xmlns="">
      <p:transition spd="slow" advClick="0" advTm="20000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6" name="Прямая соединительная линия 35">
            <a:extLst>
              <a:ext uri="{FF2B5EF4-FFF2-40B4-BE49-F238E27FC236}">
                <a16:creationId xmlns:a16="http://schemas.microsoft.com/office/drawing/2014/main" xmlns="" id="{35A03CDD-2BC1-428D-B7F8-E40FBEA8DBE8}"/>
              </a:ext>
            </a:extLst>
          </p:cNvPr>
          <p:cNvCxnSpPr>
            <a:cxnSpLocks/>
          </p:cNvCxnSpPr>
          <p:nvPr/>
        </p:nvCxnSpPr>
        <p:spPr>
          <a:xfrm flipV="1">
            <a:off x="2945871" y="2749834"/>
            <a:ext cx="315710" cy="1980"/>
          </a:xfrm>
          <a:prstGeom prst="line">
            <a:avLst/>
          </a:prstGeom>
          <a:ln w="76200">
            <a:gradFill flip="none" rotWithShape="1">
              <a:gsLst>
                <a:gs pos="0">
                  <a:schemeClr val="accent1"/>
                </a:gs>
                <a:gs pos="100000">
                  <a:schemeClr val="tx2"/>
                </a:gs>
              </a:gsLst>
              <a:lin ang="1620000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94BC923C-356F-439C-9CFF-E26DEB65F0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ctr">
            <a:noAutofit/>
          </a:bodyPr>
          <a:lstStyle/>
          <a:p>
            <a:r>
              <a:rPr lang="ru-RU" dirty="0"/>
              <a:t>МИК ЛАЙТ ДЛЯ УПРОЩЕНИЯ РАБОТЫ С ЕИС ЭА</a:t>
            </a:r>
          </a:p>
        </p:txBody>
      </p:sp>
      <p:sp>
        <p:nvSpPr>
          <p:cNvPr id="4" name="Прямоугольник: скругленные углы 3">
            <a:extLst>
              <a:ext uri="{FF2B5EF4-FFF2-40B4-BE49-F238E27FC236}">
                <a16:creationId xmlns:a16="http://schemas.microsoft.com/office/drawing/2014/main" xmlns="" id="{44727F55-1ED4-40F9-B19F-D973F446A30A}"/>
              </a:ext>
            </a:extLst>
          </p:cNvPr>
          <p:cNvSpPr/>
          <p:nvPr/>
        </p:nvSpPr>
        <p:spPr>
          <a:xfrm>
            <a:off x="349939" y="1910234"/>
            <a:ext cx="2595932" cy="1660085"/>
          </a:xfrm>
          <a:prstGeom prst="roundRect">
            <a:avLst>
              <a:gd name="adj" fmla="val 6172"/>
            </a:avLst>
          </a:prstGeom>
          <a:solidFill>
            <a:srgbClr val="FFFFFF"/>
          </a:solidFill>
          <a:ln w="19050">
            <a:noFill/>
          </a:ln>
          <a:effectLst>
            <a:outerShdw blurRad="190500" dist="38100" dir="5400000" algn="t" rotWithShape="0">
              <a:prstClr val="black">
                <a:alpha val="26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7B2B1420-BC9B-493F-B224-42017E8A9F8E}"/>
              </a:ext>
            </a:extLst>
          </p:cNvPr>
          <p:cNvSpPr txBox="1"/>
          <p:nvPr/>
        </p:nvSpPr>
        <p:spPr>
          <a:xfrm>
            <a:off x="2225686" y="5339754"/>
            <a:ext cx="430746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Простой и понятный интерфейс, позволяющий сократить время работы с ЕИС ЭА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6F90F106-432D-47DD-B5E5-2704C8634246}"/>
              </a:ext>
            </a:extLst>
          </p:cNvPr>
          <p:cNvSpPr txBox="1"/>
          <p:nvPr/>
        </p:nvSpPr>
        <p:spPr>
          <a:xfrm>
            <a:off x="8029073" y="5478253"/>
            <a:ext cx="32366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Единый архив документов со статусами</a:t>
            </a: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E3996613-0566-4960-B1A1-720B90F12C9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9802" y="5339754"/>
            <a:ext cx="904691" cy="904691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xmlns="" id="{624DB388-2BFD-426F-A297-C6DB8D661B5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3110" y="5339753"/>
            <a:ext cx="904692" cy="904692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9BA6B63D-9DB9-49DD-8722-F05AD6A746FD}"/>
              </a:ext>
            </a:extLst>
          </p:cNvPr>
          <p:cNvSpPr txBox="1"/>
          <p:nvPr/>
        </p:nvSpPr>
        <p:spPr>
          <a:xfrm>
            <a:off x="456358" y="1962426"/>
            <a:ext cx="74892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4000" spc="300" dirty="0">
                <a:solidFill>
                  <a:schemeClr val="tx2"/>
                </a:solidFill>
              </a:rPr>
              <a:t>01</a:t>
            </a:r>
            <a:endParaRPr lang="ru-RU" sz="4000" spc="300" dirty="0">
              <a:solidFill>
                <a:schemeClr val="tx2"/>
              </a:solidFill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A9E8B56C-84FA-49D3-A4C9-C7F9B192B679}"/>
              </a:ext>
            </a:extLst>
          </p:cNvPr>
          <p:cNvSpPr txBox="1"/>
          <p:nvPr/>
        </p:nvSpPr>
        <p:spPr>
          <a:xfrm>
            <a:off x="456358" y="2597876"/>
            <a:ext cx="193514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dirty="0"/>
              <a:t>Импорт контракта </a:t>
            </a:r>
          </a:p>
          <a:p>
            <a:r>
              <a:rPr lang="ru-RU" sz="1600" dirty="0"/>
              <a:t>из ЕИС</a:t>
            </a:r>
          </a:p>
        </p:txBody>
      </p:sp>
      <p:sp>
        <p:nvSpPr>
          <p:cNvPr id="25" name="Прямоугольник: скругленные углы 24">
            <a:extLst>
              <a:ext uri="{FF2B5EF4-FFF2-40B4-BE49-F238E27FC236}">
                <a16:creationId xmlns:a16="http://schemas.microsoft.com/office/drawing/2014/main" xmlns="" id="{FA7835FA-0278-4237-A48E-F3BCCBB66E2A}"/>
              </a:ext>
            </a:extLst>
          </p:cNvPr>
          <p:cNvSpPr/>
          <p:nvPr/>
        </p:nvSpPr>
        <p:spPr>
          <a:xfrm>
            <a:off x="3261581" y="1908254"/>
            <a:ext cx="2595932" cy="1660085"/>
          </a:xfrm>
          <a:prstGeom prst="roundRect">
            <a:avLst>
              <a:gd name="adj" fmla="val 6172"/>
            </a:avLst>
          </a:prstGeom>
          <a:solidFill>
            <a:srgbClr val="FFFFFF"/>
          </a:solidFill>
          <a:ln w="19050">
            <a:noFill/>
          </a:ln>
          <a:effectLst>
            <a:outerShdw blurRad="190500" dist="38100" dir="5400000" algn="t" rotWithShape="0">
              <a:prstClr val="black">
                <a:alpha val="26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xmlns="" id="{F9C2D057-BC58-4181-94E4-EB4D1D9FE0EA}"/>
              </a:ext>
            </a:extLst>
          </p:cNvPr>
          <p:cNvSpPr txBox="1"/>
          <p:nvPr/>
        </p:nvSpPr>
        <p:spPr>
          <a:xfrm>
            <a:off x="3355176" y="1960446"/>
            <a:ext cx="76174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4000" spc="-150" dirty="0">
                <a:solidFill>
                  <a:schemeClr val="tx2"/>
                </a:solidFill>
              </a:rPr>
              <a:t>0</a:t>
            </a:r>
            <a:r>
              <a:rPr lang="ru-RU" sz="4000" spc="-150" dirty="0">
                <a:solidFill>
                  <a:schemeClr val="tx2"/>
                </a:solidFill>
              </a:rPr>
              <a:t>2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xmlns="" id="{A7DDA72D-6C57-4620-AE1A-251526376F0A}"/>
              </a:ext>
            </a:extLst>
          </p:cNvPr>
          <p:cNvSpPr txBox="1"/>
          <p:nvPr/>
        </p:nvSpPr>
        <p:spPr>
          <a:xfrm>
            <a:off x="3368000" y="2595895"/>
            <a:ext cx="2728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/>
              <a:t>Загрузка документа приёмки</a:t>
            </a:r>
          </a:p>
        </p:txBody>
      </p:sp>
      <p:sp>
        <p:nvSpPr>
          <p:cNvPr id="28" name="Прямоугольник: скругленные углы 27">
            <a:extLst>
              <a:ext uri="{FF2B5EF4-FFF2-40B4-BE49-F238E27FC236}">
                <a16:creationId xmlns:a16="http://schemas.microsoft.com/office/drawing/2014/main" xmlns="" id="{30C3FA8A-9620-4169-AAE7-C494038E4499}"/>
              </a:ext>
            </a:extLst>
          </p:cNvPr>
          <p:cNvSpPr/>
          <p:nvPr/>
        </p:nvSpPr>
        <p:spPr>
          <a:xfrm>
            <a:off x="6173223" y="1908254"/>
            <a:ext cx="2595932" cy="1660085"/>
          </a:xfrm>
          <a:prstGeom prst="roundRect">
            <a:avLst>
              <a:gd name="adj" fmla="val 6172"/>
            </a:avLst>
          </a:prstGeom>
          <a:solidFill>
            <a:srgbClr val="FFFFFF"/>
          </a:solidFill>
          <a:ln w="19050">
            <a:noFill/>
          </a:ln>
          <a:effectLst>
            <a:outerShdw blurRad="190500" dist="38100" dir="5400000" algn="t" rotWithShape="0">
              <a:prstClr val="black">
                <a:alpha val="26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xmlns="" id="{D97F8B9B-6469-4805-ABDF-8EF3A4B8B0C7}"/>
              </a:ext>
            </a:extLst>
          </p:cNvPr>
          <p:cNvSpPr txBox="1"/>
          <p:nvPr/>
        </p:nvSpPr>
        <p:spPr>
          <a:xfrm>
            <a:off x="6282848" y="1960446"/>
            <a:ext cx="74571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4000" spc="-150" dirty="0">
                <a:solidFill>
                  <a:schemeClr val="tx2"/>
                </a:solidFill>
              </a:rPr>
              <a:t>0</a:t>
            </a:r>
            <a:r>
              <a:rPr lang="ru-RU" sz="4000" spc="-150" dirty="0">
                <a:solidFill>
                  <a:schemeClr val="tx2"/>
                </a:solidFill>
              </a:rPr>
              <a:t>3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xmlns="" id="{9F2CE63B-E820-4396-BE85-2417B15ACF6E}"/>
              </a:ext>
            </a:extLst>
          </p:cNvPr>
          <p:cNvSpPr txBox="1"/>
          <p:nvPr/>
        </p:nvSpPr>
        <p:spPr>
          <a:xfrm>
            <a:off x="6279642" y="2595895"/>
            <a:ext cx="2728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/>
              <a:t>Заполнение полей документа</a:t>
            </a:r>
          </a:p>
        </p:txBody>
      </p:sp>
      <p:sp>
        <p:nvSpPr>
          <p:cNvPr id="31" name="Прямоугольник: скругленные углы 30">
            <a:extLst>
              <a:ext uri="{FF2B5EF4-FFF2-40B4-BE49-F238E27FC236}">
                <a16:creationId xmlns:a16="http://schemas.microsoft.com/office/drawing/2014/main" xmlns="" id="{3ABD4B6A-0BDA-4D72-A417-23DB343718F3}"/>
              </a:ext>
            </a:extLst>
          </p:cNvPr>
          <p:cNvSpPr/>
          <p:nvPr/>
        </p:nvSpPr>
        <p:spPr>
          <a:xfrm>
            <a:off x="9114061" y="1908254"/>
            <a:ext cx="2595932" cy="1660085"/>
          </a:xfrm>
          <a:prstGeom prst="roundRect">
            <a:avLst>
              <a:gd name="adj" fmla="val 6172"/>
            </a:avLst>
          </a:prstGeom>
          <a:solidFill>
            <a:srgbClr val="FFFFFF"/>
          </a:solidFill>
          <a:ln w="19050">
            <a:noFill/>
          </a:ln>
          <a:effectLst>
            <a:outerShdw blurRad="190500" dist="38100" dir="5400000" algn="t" rotWithShape="0">
              <a:prstClr val="black">
                <a:alpha val="26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xmlns="" id="{2EF299C5-C619-457B-93B3-A3C72ECE6C3E}"/>
              </a:ext>
            </a:extLst>
          </p:cNvPr>
          <p:cNvSpPr txBox="1"/>
          <p:nvPr/>
        </p:nvSpPr>
        <p:spPr>
          <a:xfrm>
            <a:off x="9222083" y="1960446"/>
            <a:ext cx="74732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4000" spc="-150" dirty="0">
                <a:solidFill>
                  <a:schemeClr val="tx2"/>
                </a:solidFill>
              </a:rPr>
              <a:t>0</a:t>
            </a:r>
            <a:r>
              <a:rPr lang="ru-RU" sz="4000" spc="-150" dirty="0">
                <a:solidFill>
                  <a:schemeClr val="tx2"/>
                </a:solidFill>
              </a:rPr>
              <a:t>4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xmlns="" id="{CC5A6906-CA61-4971-936D-DBF36833C45A}"/>
              </a:ext>
            </a:extLst>
          </p:cNvPr>
          <p:cNvSpPr txBox="1"/>
          <p:nvPr/>
        </p:nvSpPr>
        <p:spPr>
          <a:xfrm>
            <a:off x="9220480" y="2595895"/>
            <a:ext cx="2489513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/>
              <a:t>Отправка документа </a:t>
            </a:r>
          </a:p>
          <a:p>
            <a:r>
              <a:rPr lang="ru-RU" sz="1600" dirty="0"/>
              <a:t>в ЛКП ЕИС ЭА </a:t>
            </a:r>
          </a:p>
          <a:p>
            <a:r>
              <a:rPr lang="ru-RU" sz="1600" dirty="0"/>
              <a:t>для подписания</a:t>
            </a:r>
          </a:p>
        </p:txBody>
      </p:sp>
      <p:sp>
        <p:nvSpPr>
          <p:cNvPr id="34" name="Прямоугольник: скругленные углы 33">
            <a:extLst>
              <a:ext uri="{FF2B5EF4-FFF2-40B4-BE49-F238E27FC236}">
                <a16:creationId xmlns:a16="http://schemas.microsoft.com/office/drawing/2014/main" xmlns="" id="{CDD7F09F-1A3F-4906-9921-11FF1B1240DE}"/>
              </a:ext>
            </a:extLst>
          </p:cNvPr>
          <p:cNvSpPr/>
          <p:nvPr/>
        </p:nvSpPr>
        <p:spPr>
          <a:xfrm>
            <a:off x="349939" y="3911046"/>
            <a:ext cx="11360054" cy="923330"/>
          </a:xfrm>
          <a:prstGeom prst="roundRect">
            <a:avLst>
              <a:gd name="adj" fmla="val 13122"/>
            </a:avLst>
          </a:prstGeom>
          <a:gradFill>
            <a:gsLst>
              <a:gs pos="52000">
                <a:schemeClr val="tx2"/>
              </a:gs>
              <a:gs pos="0">
                <a:srgbClr val="F45967"/>
              </a:gs>
              <a:gs pos="100000">
                <a:schemeClr val="accent1"/>
              </a:gs>
            </a:gsLst>
            <a:lin ang="2700000" scaled="1"/>
          </a:gradFill>
          <a:ln w="19050">
            <a:noFill/>
          </a:ln>
          <a:effectLst>
            <a:outerShdw blurRad="190500" dist="38100" dir="5400000" algn="t" rotWithShape="0">
              <a:prstClr val="black">
                <a:alpha val="26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800" dirty="0">
                <a:effectLst/>
                <a:ea typeface="Calibri" panose="020F0502020204030204" pitchFamily="34" charset="0"/>
              </a:rPr>
              <a:t>Сервис мониторит статус документа и направляет уведомления об изменении статуса</a:t>
            </a:r>
            <a:endParaRPr lang="ru-RU" dirty="0"/>
          </a:p>
        </p:txBody>
      </p:sp>
      <p:cxnSp>
        <p:nvCxnSpPr>
          <p:cNvPr id="38" name="Соединитель: уступ 37">
            <a:extLst>
              <a:ext uri="{FF2B5EF4-FFF2-40B4-BE49-F238E27FC236}">
                <a16:creationId xmlns:a16="http://schemas.microsoft.com/office/drawing/2014/main" xmlns="" id="{77CF7A4A-F599-4075-A625-A4AD9CC7837D}"/>
              </a:ext>
            </a:extLst>
          </p:cNvPr>
          <p:cNvCxnSpPr>
            <a:cxnSpLocks/>
            <a:stCxn id="31" idx="3"/>
            <a:endCxn id="34" idx="0"/>
          </p:cNvCxnSpPr>
          <p:nvPr/>
        </p:nvCxnSpPr>
        <p:spPr>
          <a:xfrm flipH="1">
            <a:off x="6029966" y="2738297"/>
            <a:ext cx="5680027" cy="1172749"/>
          </a:xfrm>
          <a:prstGeom prst="bentConnector4">
            <a:avLst>
              <a:gd name="adj1" fmla="val -4025"/>
              <a:gd name="adj2" fmla="val 85389"/>
            </a:avLst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TextBox 44">
            <a:extLst>
              <a:ext uri="{FF2B5EF4-FFF2-40B4-BE49-F238E27FC236}">
                <a16:creationId xmlns:a16="http://schemas.microsoft.com/office/drawing/2014/main" xmlns="" id="{E1FFA9F5-06F9-473E-9548-B2575FBB1333}"/>
              </a:ext>
            </a:extLst>
          </p:cNvPr>
          <p:cNvSpPr txBox="1"/>
          <p:nvPr/>
        </p:nvSpPr>
        <p:spPr>
          <a:xfrm>
            <a:off x="5129229" y="1170779"/>
            <a:ext cx="19335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dirty="0"/>
              <a:t>СХЕМА РАБОТЫ</a:t>
            </a:r>
          </a:p>
        </p:txBody>
      </p:sp>
      <p:cxnSp>
        <p:nvCxnSpPr>
          <p:cNvPr id="46" name="Прямая соединительная линия 45">
            <a:extLst>
              <a:ext uri="{FF2B5EF4-FFF2-40B4-BE49-F238E27FC236}">
                <a16:creationId xmlns:a16="http://schemas.microsoft.com/office/drawing/2014/main" xmlns="" id="{C5E7C403-DBBB-423B-904F-98A5D7A10C54}"/>
              </a:ext>
            </a:extLst>
          </p:cNvPr>
          <p:cNvCxnSpPr>
            <a:cxnSpLocks/>
          </p:cNvCxnSpPr>
          <p:nvPr/>
        </p:nvCxnSpPr>
        <p:spPr>
          <a:xfrm>
            <a:off x="5158159" y="1551134"/>
            <a:ext cx="1875683" cy="0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Прямая соединительная линия 34">
            <a:extLst>
              <a:ext uri="{FF2B5EF4-FFF2-40B4-BE49-F238E27FC236}">
                <a16:creationId xmlns:a16="http://schemas.microsoft.com/office/drawing/2014/main" xmlns="" id="{76A141BA-4A94-4AE3-AAD1-0979387B92E5}"/>
              </a:ext>
            </a:extLst>
          </p:cNvPr>
          <p:cNvCxnSpPr>
            <a:cxnSpLocks/>
          </p:cNvCxnSpPr>
          <p:nvPr/>
        </p:nvCxnSpPr>
        <p:spPr>
          <a:xfrm flipV="1">
            <a:off x="5865435" y="2749834"/>
            <a:ext cx="315710" cy="1980"/>
          </a:xfrm>
          <a:prstGeom prst="line">
            <a:avLst/>
          </a:prstGeom>
          <a:ln w="76200">
            <a:gradFill flip="none" rotWithShape="1">
              <a:gsLst>
                <a:gs pos="0">
                  <a:schemeClr val="accent1"/>
                </a:gs>
                <a:gs pos="100000">
                  <a:schemeClr val="tx2"/>
                </a:gs>
              </a:gsLst>
              <a:lin ang="1620000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Прямая соединительная линия 36">
            <a:extLst>
              <a:ext uri="{FF2B5EF4-FFF2-40B4-BE49-F238E27FC236}">
                <a16:creationId xmlns:a16="http://schemas.microsoft.com/office/drawing/2014/main" xmlns="" id="{C6A970FC-7452-428C-88A3-4D1C3C014A20}"/>
              </a:ext>
            </a:extLst>
          </p:cNvPr>
          <p:cNvCxnSpPr>
            <a:cxnSpLocks/>
          </p:cNvCxnSpPr>
          <p:nvPr/>
        </p:nvCxnSpPr>
        <p:spPr>
          <a:xfrm flipV="1">
            <a:off x="8784776" y="2749834"/>
            <a:ext cx="315710" cy="1980"/>
          </a:xfrm>
          <a:prstGeom prst="line">
            <a:avLst/>
          </a:prstGeom>
          <a:ln w="76200">
            <a:gradFill flip="none" rotWithShape="1">
              <a:gsLst>
                <a:gs pos="0">
                  <a:schemeClr val="accent1"/>
                </a:gs>
                <a:gs pos="100000">
                  <a:schemeClr val="tx2"/>
                </a:gs>
              </a:gsLst>
              <a:lin ang="1620000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478195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18000">
        <p:fade/>
      </p:transition>
    </mc:Choice>
    <mc:Fallback xmlns="">
      <p:transition spd="slow" advClick="0" advTm="18000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Прямоугольник: скругленные верхние углы 47">
            <a:extLst>
              <a:ext uri="{FF2B5EF4-FFF2-40B4-BE49-F238E27FC236}">
                <a16:creationId xmlns:a16="http://schemas.microsoft.com/office/drawing/2014/main" xmlns="" id="{EE35F7D2-17BC-4F76-8760-03584CC81B75}"/>
              </a:ext>
            </a:extLst>
          </p:cNvPr>
          <p:cNvSpPr/>
          <p:nvPr/>
        </p:nvSpPr>
        <p:spPr>
          <a:xfrm rot="16200000">
            <a:off x="8337573" y="3971775"/>
            <a:ext cx="1278516" cy="561603"/>
          </a:xfrm>
          <a:prstGeom prst="round2SameRect">
            <a:avLst>
              <a:gd name="adj1" fmla="val 0"/>
              <a:gd name="adj2" fmla="val 0"/>
            </a:avLst>
          </a:prstGeom>
          <a:gradFill>
            <a:gsLst>
              <a:gs pos="52000">
                <a:schemeClr val="tx2"/>
              </a:gs>
              <a:gs pos="0">
                <a:srgbClr val="F45967"/>
              </a:gs>
              <a:gs pos="100000">
                <a:schemeClr val="accent1"/>
              </a:gs>
            </a:gsLst>
            <a:lin ang="27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Прямоугольник: скругленные верхние углы 32">
            <a:extLst>
              <a:ext uri="{FF2B5EF4-FFF2-40B4-BE49-F238E27FC236}">
                <a16:creationId xmlns:a16="http://schemas.microsoft.com/office/drawing/2014/main" xmlns="" id="{3B70F01C-87BC-4B23-81DB-40EF0A293DF5}"/>
              </a:ext>
            </a:extLst>
          </p:cNvPr>
          <p:cNvSpPr/>
          <p:nvPr/>
        </p:nvSpPr>
        <p:spPr>
          <a:xfrm rot="16200000">
            <a:off x="5372985" y="3969706"/>
            <a:ext cx="1278516" cy="548280"/>
          </a:xfrm>
          <a:prstGeom prst="round2SameRect">
            <a:avLst>
              <a:gd name="adj1" fmla="val 0"/>
              <a:gd name="adj2" fmla="val 0"/>
            </a:avLst>
          </a:prstGeom>
          <a:gradFill>
            <a:gsLst>
              <a:gs pos="52000">
                <a:schemeClr val="tx2"/>
              </a:gs>
              <a:gs pos="0">
                <a:srgbClr val="F45967"/>
              </a:gs>
              <a:gs pos="100000">
                <a:schemeClr val="accent1"/>
              </a:gs>
            </a:gsLst>
            <a:lin ang="27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7" name="Прямоугольник: скругленные верхние углы 46">
            <a:extLst>
              <a:ext uri="{FF2B5EF4-FFF2-40B4-BE49-F238E27FC236}">
                <a16:creationId xmlns:a16="http://schemas.microsoft.com/office/drawing/2014/main" xmlns="" id="{A5E2116E-8E85-4244-9C6F-F31523DB081B}"/>
              </a:ext>
            </a:extLst>
          </p:cNvPr>
          <p:cNvSpPr/>
          <p:nvPr/>
        </p:nvSpPr>
        <p:spPr>
          <a:xfrm rot="16200000">
            <a:off x="2357106" y="3933071"/>
            <a:ext cx="1278516" cy="621549"/>
          </a:xfrm>
          <a:prstGeom prst="round2SameRect">
            <a:avLst>
              <a:gd name="adj1" fmla="val 0"/>
              <a:gd name="adj2" fmla="val 0"/>
            </a:avLst>
          </a:prstGeom>
          <a:gradFill>
            <a:gsLst>
              <a:gs pos="52000">
                <a:schemeClr val="tx2"/>
              </a:gs>
              <a:gs pos="0">
                <a:srgbClr val="F45967"/>
              </a:gs>
              <a:gs pos="100000">
                <a:schemeClr val="accent1"/>
              </a:gs>
            </a:gsLst>
            <a:lin ang="27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4AFC4D8A-B4C7-4037-A0DE-E3EB50D738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ctr">
            <a:normAutofit/>
          </a:bodyPr>
          <a:lstStyle/>
          <a:p>
            <a:r>
              <a:rPr lang="ru-RU" dirty="0"/>
              <a:t>МИК. ИНТЕГРАЦИЯ С ЕИС ЭА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205DD2EF-CF88-4DFF-B69D-1AEB10FFB8DF}"/>
              </a:ext>
            </a:extLst>
          </p:cNvPr>
          <p:cNvSpPr txBox="1"/>
          <p:nvPr/>
        </p:nvSpPr>
        <p:spPr>
          <a:xfrm>
            <a:off x="349939" y="856212"/>
            <a:ext cx="11637929" cy="923330"/>
          </a:xfrm>
          <a:prstGeom prst="rect">
            <a:avLst/>
          </a:prstGeom>
          <a:noFill/>
        </p:spPr>
        <p:txBody>
          <a:bodyPr wrap="square" lIns="0">
            <a:spAutoFit/>
          </a:bodyPr>
          <a:lstStyle/>
          <a:p>
            <a:r>
              <a:rPr lang="ru-RU" dirty="0">
                <a:cs typeface="Segoe UI" panose="020B0502040204020203" pitchFamily="34" charset="0"/>
              </a:rPr>
              <a:t>С</a:t>
            </a:r>
            <a:r>
              <a:rPr lang="ru-RU" sz="1800" dirty="0">
                <a:cs typeface="Segoe UI" panose="020B0502040204020203" pitchFamily="34" charset="0"/>
              </a:rPr>
              <a:t> 2022 года электронная приемка и электронное актирование ЕИС является обязательным для контрактов </a:t>
            </a:r>
          </a:p>
          <a:p>
            <a:r>
              <a:rPr lang="ru-RU" sz="1800" dirty="0">
                <a:cs typeface="Segoe UI" panose="020B0502040204020203" pitchFamily="34" charset="0"/>
              </a:rPr>
              <a:t>по 44-ФЗ. МИК интегрирован с ЕИС ЭА и позволяет упростить работу </a:t>
            </a:r>
            <a:r>
              <a:rPr lang="ru-RU" sz="1800" b="1" dirty="0">
                <a:solidFill>
                  <a:schemeClr val="tx2"/>
                </a:solidFill>
                <a:cs typeface="Segoe UI" panose="020B0502040204020203" pitchFamily="34" charset="0"/>
              </a:rPr>
              <a:t>с функционалом электронного </a:t>
            </a:r>
          </a:p>
          <a:p>
            <a:r>
              <a:rPr lang="ru-RU" sz="1800" b="1" dirty="0">
                <a:solidFill>
                  <a:schemeClr val="tx2"/>
                </a:solidFill>
                <a:cs typeface="Segoe UI" panose="020B0502040204020203" pitchFamily="34" charset="0"/>
              </a:rPr>
              <a:t>актирования ЕИС. </a:t>
            </a:r>
          </a:p>
        </p:txBody>
      </p:sp>
      <p:sp>
        <p:nvSpPr>
          <p:cNvPr id="16" name="Прямоугольник: скругленные углы 15">
            <a:extLst>
              <a:ext uri="{FF2B5EF4-FFF2-40B4-BE49-F238E27FC236}">
                <a16:creationId xmlns:a16="http://schemas.microsoft.com/office/drawing/2014/main" xmlns="" id="{D49430A8-D6A6-4536-A6E1-6F2E7529D0B7}"/>
              </a:ext>
            </a:extLst>
          </p:cNvPr>
          <p:cNvSpPr/>
          <p:nvPr/>
        </p:nvSpPr>
        <p:spPr>
          <a:xfrm>
            <a:off x="349939" y="2702696"/>
            <a:ext cx="2620525" cy="2864102"/>
          </a:xfrm>
          <a:prstGeom prst="roundRect">
            <a:avLst>
              <a:gd name="adj" fmla="val 6172"/>
            </a:avLst>
          </a:prstGeom>
          <a:solidFill>
            <a:srgbClr val="FFFFFF"/>
          </a:solidFill>
          <a:ln w="19050">
            <a:noFill/>
          </a:ln>
          <a:effectLst>
            <a:outerShdw blurRad="190500" dist="38100" dir="5400000" algn="t" rotWithShape="0">
              <a:prstClr val="black">
                <a:alpha val="26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638A93E0-3DB1-4A40-8B2B-725E7A06E5B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1564" y="2553375"/>
            <a:ext cx="1057275" cy="457200"/>
          </a:xfrm>
          <a:prstGeom prst="roundRect">
            <a:avLst>
              <a:gd name="adj" fmla="val 20337"/>
            </a:avLst>
          </a:prstGeom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xmlns="" id="{24C7A83F-7143-485E-AC37-5185DF0E9CE1}"/>
              </a:ext>
            </a:extLst>
          </p:cNvPr>
          <p:cNvSpPr txBox="1"/>
          <p:nvPr/>
        </p:nvSpPr>
        <p:spPr>
          <a:xfrm>
            <a:off x="708659" y="3521406"/>
            <a:ext cx="19030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dirty="0"/>
              <a:t>ИСПОЛНИТЕЛЬ</a:t>
            </a:r>
          </a:p>
        </p:txBody>
      </p:sp>
      <p:cxnSp>
        <p:nvCxnSpPr>
          <p:cNvPr id="25" name="Прямая соединительная линия 24">
            <a:extLst>
              <a:ext uri="{FF2B5EF4-FFF2-40B4-BE49-F238E27FC236}">
                <a16:creationId xmlns:a16="http://schemas.microsoft.com/office/drawing/2014/main" xmlns="" id="{DC461326-2F74-44C3-9BAC-CBF8ADABC893}"/>
              </a:ext>
            </a:extLst>
          </p:cNvPr>
          <p:cNvCxnSpPr>
            <a:cxnSpLocks/>
          </p:cNvCxnSpPr>
          <p:nvPr/>
        </p:nvCxnSpPr>
        <p:spPr>
          <a:xfrm>
            <a:off x="756785" y="3933714"/>
            <a:ext cx="1806832" cy="0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C3F8913A-E1B3-4004-9181-931102C7E78E}"/>
              </a:ext>
            </a:extLst>
          </p:cNvPr>
          <p:cNvSpPr txBox="1"/>
          <p:nvPr/>
        </p:nvSpPr>
        <p:spPr>
          <a:xfrm>
            <a:off x="510833" y="4243846"/>
            <a:ext cx="229873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/>
              <a:t>Формирует документ приемки в МИК для отправки в ЕИС ЭА</a:t>
            </a:r>
          </a:p>
        </p:txBody>
      </p:sp>
      <p:sp>
        <p:nvSpPr>
          <p:cNvPr id="32" name="Прямоугольник: скругленные углы 31">
            <a:extLst>
              <a:ext uri="{FF2B5EF4-FFF2-40B4-BE49-F238E27FC236}">
                <a16:creationId xmlns:a16="http://schemas.microsoft.com/office/drawing/2014/main" xmlns="" id="{3EDC1A53-2096-43B1-8A7B-FE376D297FF4}"/>
              </a:ext>
            </a:extLst>
          </p:cNvPr>
          <p:cNvSpPr/>
          <p:nvPr/>
        </p:nvSpPr>
        <p:spPr>
          <a:xfrm>
            <a:off x="3307138" y="2702696"/>
            <a:ext cx="2620525" cy="2864102"/>
          </a:xfrm>
          <a:prstGeom prst="roundRect">
            <a:avLst>
              <a:gd name="adj" fmla="val 6172"/>
            </a:avLst>
          </a:prstGeom>
          <a:solidFill>
            <a:srgbClr val="FFFFFF"/>
          </a:solidFill>
          <a:ln w="19050">
            <a:noFill/>
          </a:ln>
          <a:effectLst>
            <a:outerShdw blurRad="190500" dist="38100" dir="5400000" algn="t" rotWithShape="0">
              <a:prstClr val="black">
                <a:alpha val="26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xmlns="" id="{2B987865-650E-483A-B10B-15DA2FA1C8C0}"/>
              </a:ext>
            </a:extLst>
          </p:cNvPr>
          <p:cNvSpPr txBox="1"/>
          <p:nvPr/>
        </p:nvSpPr>
        <p:spPr>
          <a:xfrm>
            <a:off x="3665858" y="3521406"/>
            <a:ext cx="19030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dirty="0"/>
              <a:t>ИСПОЛНИТЕЛЬ</a:t>
            </a:r>
          </a:p>
        </p:txBody>
      </p:sp>
      <p:cxnSp>
        <p:nvCxnSpPr>
          <p:cNvPr id="35" name="Прямая соединительная линия 34">
            <a:extLst>
              <a:ext uri="{FF2B5EF4-FFF2-40B4-BE49-F238E27FC236}">
                <a16:creationId xmlns:a16="http://schemas.microsoft.com/office/drawing/2014/main" xmlns="" id="{180D7B1D-D22A-4252-958F-9CD2441CB011}"/>
              </a:ext>
            </a:extLst>
          </p:cNvPr>
          <p:cNvCxnSpPr>
            <a:cxnSpLocks/>
          </p:cNvCxnSpPr>
          <p:nvPr/>
        </p:nvCxnSpPr>
        <p:spPr>
          <a:xfrm>
            <a:off x="3713984" y="3933714"/>
            <a:ext cx="1806832" cy="0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Box 35">
            <a:extLst>
              <a:ext uri="{FF2B5EF4-FFF2-40B4-BE49-F238E27FC236}">
                <a16:creationId xmlns:a16="http://schemas.microsoft.com/office/drawing/2014/main" xmlns="" id="{CF0C612E-4D5F-4561-A793-FDABF011D5B9}"/>
              </a:ext>
            </a:extLst>
          </p:cNvPr>
          <p:cNvSpPr txBox="1"/>
          <p:nvPr/>
        </p:nvSpPr>
        <p:spPr>
          <a:xfrm>
            <a:off x="3616401" y="4243846"/>
            <a:ext cx="200199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/>
              <a:t>Подписывает документ приемки в ЕИС ЭА</a:t>
            </a:r>
          </a:p>
        </p:txBody>
      </p:sp>
      <p:sp>
        <p:nvSpPr>
          <p:cNvPr id="7" name="Прямоугольник: скругленные углы 6">
            <a:extLst>
              <a:ext uri="{FF2B5EF4-FFF2-40B4-BE49-F238E27FC236}">
                <a16:creationId xmlns:a16="http://schemas.microsoft.com/office/drawing/2014/main" xmlns="" id="{6D3DCF74-0E24-4E83-A9DF-666B0B7780C9}"/>
              </a:ext>
            </a:extLst>
          </p:cNvPr>
          <p:cNvSpPr/>
          <p:nvPr/>
        </p:nvSpPr>
        <p:spPr>
          <a:xfrm>
            <a:off x="3807862" y="2553375"/>
            <a:ext cx="1619076" cy="457200"/>
          </a:xfrm>
          <a:prstGeom prst="roundRect">
            <a:avLst/>
          </a:prstGeom>
          <a:gradFill>
            <a:gsLst>
              <a:gs pos="52000">
                <a:schemeClr val="tx2"/>
              </a:gs>
              <a:gs pos="0">
                <a:srgbClr val="F45967"/>
              </a:gs>
              <a:gs pos="100000">
                <a:schemeClr val="accent1"/>
              </a:gs>
            </a:gsLst>
            <a:lin ang="27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>
                <a:effectLst/>
                <a:ea typeface="Calibri" panose="020F0502020204030204" pitchFamily="34" charset="0"/>
              </a:rPr>
              <a:t>ЛКП ЕИС ЭА</a:t>
            </a:r>
            <a:endParaRPr lang="ru-RU" sz="1600" dirty="0"/>
          </a:p>
        </p:txBody>
      </p:sp>
      <p:sp>
        <p:nvSpPr>
          <p:cNvPr id="37" name="Прямоугольник: скругленные углы 36">
            <a:extLst>
              <a:ext uri="{FF2B5EF4-FFF2-40B4-BE49-F238E27FC236}">
                <a16:creationId xmlns:a16="http://schemas.microsoft.com/office/drawing/2014/main" xmlns="" id="{811E7DE0-E7BB-430C-945E-3C570B48EB57}"/>
              </a:ext>
            </a:extLst>
          </p:cNvPr>
          <p:cNvSpPr/>
          <p:nvPr/>
        </p:nvSpPr>
        <p:spPr>
          <a:xfrm>
            <a:off x="6286383" y="2702696"/>
            <a:ext cx="2620525" cy="2864102"/>
          </a:xfrm>
          <a:prstGeom prst="roundRect">
            <a:avLst>
              <a:gd name="adj" fmla="val 6172"/>
            </a:avLst>
          </a:prstGeom>
          <a:solidFill>
            <a:srgbClr val="FFFFFF"/>
          </a:solidFill>
          <a:ln w="19050">
            <a:noFill/>
          </a:ln>
          <a:effectLst>
            <a:outerShdw blurRad="190500" dist="38100" dir="5400000" algn="t" rotWithShape="0">
              <a:prstClr val="black">
                <a:alpha val="26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8" name="Рисунок 37">
            <a:extLst>
              <a:ext uri="{FF2B5EF4-FFF2-40B4-BE49-F238E27FC236}">
                <a16:creationId xmlns:a16="http://schemas.microsoft.com/office/drawing/2014/main" xmlns="" id="{55CA1091-A3AF-40A6-8CDD-73D2072ABF2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68008" y="2553375"/>
            <a:ext cx="1057275" cy="457200"/>
          </a:xfrm>
          <a:prstGeom prst="roundRect">
            <a:avLst>
              <a:gd name="adj" fmla="val 20337"/>
            </a:avLst>
          </a:prstGeom>
        </p:spPr>
      </p:pic>
      <p:sp>
        <p:nvSpPr>
          <p:cNvPr id="39" name="TextBox 38">
            <a:extLst>
              <a:ext uri="{FF2B5EF4-FFF2-40B4-BE49-F238E27FC236}">
                <a16:creationId xmlns:a16="http://schemas.microsoft.com/office/drawing/2014/main" xmlns="" id="{DC35CABB-1E7D-485F-95F8-AD2139C5293F}"/>
              </a:ext>
            </a:extLst>
          </p:cNvPr>
          <p:cNvSpPr txBox="1"/>
          <p:nvPr/>
        </p:nvSpPr>
        <p:spPr>
          <a:xfrm>
            <a:off x="6925628" y="3521406"/>
            <a:ext cx="13420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dirty="0"/>
              <a:t>ЗАКАЗЧИК</a:t>
            </a:r>
          </a:p>
        </p:txBody>
      </p:sp>
      <p:cxnSp>
        <p:nvCxnSpPr>
          <p:cNvPr id="40" name="Прямая соединительная линия 39">
            <a:extLst>
              <a:ext uri="{FF2B5EF4-FFF2-40B4-BE49-F238E27FC236}">
                <a16:creationId xmlns:a16="http://schemas.microsoft.com/office/drawing/2014/main" xmlns="" id="{93BC7590-5E66-424B-A19D-957EBE4063A4}"/>
              </a:ext>
            </a:extLst>
          </p:cNvPr>
          <p:cNvCxnSpPr>
            <a:cxnSpLocks/>
          </p:cNvCxnSpPr>
          <p:nvPr/>
        </p:nvCxnSpPr>
        <p:spPr>
          <a:xfrm>
            <a:off x="6693229" y="3933714"/>
            <a:ext cx="1806832" cy="0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TextBox 40">
            <a:extLst>
              <a:ext uri="{FF2B5EF4-FFF2-40B4-BE49-F238E27FC236}">
                <a16:creationId xmlns:a16="http://schemas.microsoft.com/office/drawing/2014/main" xmlns="" id="{35DBD55F-73F6-4108-BBAF-BFFDC11A15AC}"/>
              </a:ext>
            </a:extLst>
          </p:cNvPr>
          <p:cNvSpPr txBox="1"/>
          <p:nvPr/>
        </p:nvSpPr>
        <p:spPr>
          <a:xfrm>
            <a:off x="6333409" y="4243846"/>
            <a:ext cx="252647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/>
              <a:t>Получает уведомление и рассматривает документ приемки</a:t>
            </a:r>
          </a:p>
        </p:txBody>
      </p:sp>
      <p:sp>
        <p:nvSpPr>
          <p:cNvPr id="42" name="Прямоугольник: скругленные углы 41">
            <a:extLst>
              <a:ext uri="{FF2B5EF4-FFF2-40B4-BE49-F238E27FC236}">
                <a16:creationId xmlns:a16="http://schemas.microsoft.com/office/drawing/2014/main" xmlns="" id="{A000C67B-9BA7-46E9-9AAD-09A678C35349}"/>
              </a:ext>
            </a:extLst>
          </p:cNvPr>
          <p:cNvSpPr/>
          <p:nvPr/>
        </p:nvSpPr>
        <p:spPr>
          <a:xfrm>
            <a:off x="9257632" y="2702696"/>
            <a:ext cx="2620525" cy="2864102"/>
          </a:xfrm>
          <a:prstGeom prst="roundRect">
            <a:avLst>
              <a:gd name="adj" fmla="val 6172"/>
            </a:avLst>
          </a:prstGeom>
          <a:solidFill>
            <a:srgbClr val="FFFFFF"/>
          </a:solidFill>
          <a:ln w="19050">
            <a:noFill/>
          </a:ln>
          <a:effectLst>
            <a:outerShdw blurRad="190500" dist="38100" dir="5400000" algn="t" rotWithShape="0">
              <a:prstClr val="black">
                <a:alpha val="26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xmlns="" id="{8B1CDB99-3333-467D-920E-0DC7B5E0940A}"/>
              </a:ext>
            </a:extLst>
          </p:cNvPr>
          <p:cNvSpPr txBox="1"/>
          <p:nvPr/>
        </p:nvSpPr>
        <p:spPr>
          <a:xfrm>
            <a:off x="9896878" y="3521406"/>
            <a:ext cx="13420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dirty="0"/>
              <a:t>ЗАКАЗЧИК</a:t>
            </a:r>
          </a:p>
        </p:txBody>
      </p:sp>
      <p:cxnSp>
        <p:nvCxnSpPr>
          <p:cNvPr id="44" name="Прямая соединительная линия 43">
            <a:extLst>
              <a:ext uri="{FF2B5EF4-FFF2-40B4-BE49-F238E27FC236}">
                <a16:creationId xmlns:a16="http://schemas.microsoft.com/office/drawing/2014/main" xmlns="" id="{A3CFFDCA-B698-41A4-B5CA-5599427B6CB2}"/>
              </a:ext>
            </a:extLst>
          </p:cNvPr>
          <p:cNvCxnSpPr>
            <a:cxnSpLocks/>
          </p:cNvCxnSpPr>
          <p:nvPr/>
        </p:nvCxnSpPr>
        <p:spPr>
          <a:xfrm>
            <a:off x="9664478" y="3933714"/>
            <a:ext cx="1806832" cy="0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TextBox 44">
            <a:extLst>
              <a:ext uri="{FF2B5EF4-FFF2-40B4-BE49-F238E27FC236}">
                <a16:creationId xmlns:a16="http://schemas.microsoft.com/office/drawing/2014/main" xmlns="" id="{09C032ED-1A56-4135-86CA-9FDD78F47BBE}"/>
              </a:ext>
            </a:extLst>
          </p:cNvPr>
          <p:cNvSpPr txBox="1"/>
          <p:nvPr/>
        </p:nvSpPr>
        <p:spPr>
          <a:xfrm>
            <a:off x="9492710" y="4243846"/>
            <a:ext cx="21503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/>
              <a:t>Подписывает</a:t>
            </a:r>
            <a:r>
              <a:rPr lang="en-US" sz="1600" dirty="0"/>
              <a:t>/</a:t>
            </a:r>
            <a:r>
              <a:rPr lang="ru-RU" sz="1600" dirty="0"/>
              <a:t> отклоняет документ</a:t>
            </a:r>
          </a:p>
        </p:txBody>
      </p:sp>
      <p:sp>
        <p:nvSpPr>
          <p:cNvPr id="46" name="Прямоугольник: скругленные углы 45">
            <a:extLst>
              <a:ext uri="{FF2B5EF4-FFF2-40B4-BE49-F238E27FC236}">
                <a16:creationId xmlns:a16="http://schemas.microsoft.com/office/drawing/2014/main" xmlns="" id="{05D03B92-EA49-4871-95B3-3ED812F43F95}"/>
              </a:ext>
            </a:extLst>
          </p:cNvPr>
          <p:cNvSpPr/>
          <p:nvPr/>
        </p:nvSpPr>
        <p:spPr>
          <a:xfrm>
            <a:off x="9758356" y="2553375"/>
            <a:ext cx="1619076" cy="457200"/>
          </a:xfrm>
          <a:prstGeom prst="roundRect">
            <a:avLst/>
          </a:prstGeom>
          <a:gradFill>
            <a:gsLst>
              <a:gs pos="52000">
                <a:schemeClr val="tx2"/>
              </a:gs>
              <a:gs pos="0">
                <a:srgbClr val="F45967"/>
              </a:gs>
              <a:gs pos="100000">
                <a:schemeClr val="accent1"/>
              </a:gs>
            </a:gsLst>
            <a:lin ang="27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>
                <a:effectLst/>
                <a:ea typeface="Calibri" panose="020F0502020204030204" pitchFamily="34" charset="0"/>
              </a:rPr>
              <a:t>ЛКЗ ЕИС ЭА</a:t>
            </a:r>
            <a:endParaRPr lang="ru-RU" sz="1600" dirty="0"/>
          </a:p>
        </p:txBody>
      </p:sp>
      <p:pic>
        <p:nvPicPr>
          <p:cNvPr id="58" name="Рисунок 57">
            <a:extLst>
              <a:ext uri="{FF2B5EF4-FFF2-40B4-BE49-F238E27FC236}">
                <a16:creationId xmlns:a16="http://schemas.microsoft.com/office/drawing/2014/main" xmlns="" id="{C734931E-2015-49AF-B8C8-59473DD31B07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r="95466" b="-21583"/>
          <a:stretch/>
        </p:blipFill>
        <p:spPr>
          <a:xfrm>
            <a:off x="2997656" y="4112863"/>
            <a:ext cx="282071" cy="326790"/>
          </a:xfrm>
          <a:prstGeom prst="rect">
            <a:avLst/>
          </a:prstGeom>
        </p:spPr>
      </p:pic>
      <p:pic>
        <p:nvPicPr>
          <p:cNvPr id="62" name="Рисунок 61">
            <a:extLst>
              <a:ext uri="{FF2B5EF4-FFF2-40B4-BE49-F238E27FC236}">
                <a16:creationId xmlns:a16="http://schemas.microsoft.com/office/drawing/2014/main" xmlns="" id="{BC114FBE-105F-4344-BB00-D2542BFADF8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0945" y="6018972"/>
            <a:ext cx="477253" cy="477253"/>
          </a:xfrm>
          <a:prstGeom prst="rect">
            <a:avLst/>
          </a:prstGeom>
        </p:spPr>
      </p:pic>
      <p:sp>
        <p:nvSpPr>
          <p:cNvPr id="63" name="TextBox 62">
            <a:extLst>
              <a:ext uri="{FF2B5EF4-FFF2-40B4-BE49-F238E27FC236}">
                <a16:creationId xmlns:a16="http://schemas.microsoft.com/office/drawing/2014/main" xmlns="" id="{4830083D-ED1B-47E5-847B-6AECB9DD6301}"/>
              </a:ext>
            </a:extLst>
          </p:cNvPr>
          <p:cNvSpPr txBox="1"/>
          <p:nvPr/>
        </p:nvSpPr>
        <p:spPr>
          <a:xfrm>
            <a:off x="2685586" y="6054922"/>
            <a:ext cx="70727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800" dirty="0">
                <a:effectLst/>
                <a:ea typeface="Calibri" panose="020F0502020204030204" pitchFamily="34" charset="0"/>
              </a:rPr>
              <a:t>Уведомления об изменении статуса документа поступают в МИК</a:t>
            </a:r>
            <a:endParaRPr lang="ru-RU" dirty="0"/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xmlns="" id="{D487D384-31C0-4D61-893F-3ECBE2D53CC9}"/>
              </a:ext>
            </a:extLst>
          </p:cNvPr>
          <p:cNvSpPr txBox="1"/>
          <p:nvPr/>
        </p:nvSpPr>
        <p:spPr>
          <a:xfrm>
            <a:off x="5129229" y="1815262"/>
            <a:ext cx="19335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dirty="0"/>
              <a:t>СХЕМА РАБОТЫ</a:t>
            </a:r>
          </a:p>
        </p:txBody>
      </p:sp>
      <p:cxnSp>
        <p:nvCxnSpPr>
          <p:cNvPr id="65" name="Прямая соединительная линия 64">
            <a:extLst>
              <a:ext uri="{FF2B5EF4-FFF2-40B4-BE49-F238E27FC236}">
                <a16:creationId xmlns:a16="http://schemas.microsoft.com/office/drawing/2014/main" xmlns="" id="{9EEF937C-E650-4C06-A15D-B5DD6127DE37}"/>
              </a:ext>
            </a:extLst>
          </p:cNvPr>
          <p:cNvCxnSpPr>
            <a:cxnSpLocks/>
          </p:cNvCxnSpPr>
          <p:nvPr/>
        </p:nvCxnSpPr>
        <p:spPr>
          <a:xfrm>
            <a:off x="5158159" y="2195617"/>
            <a:ext cx="1875683" cy="0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" name="Рисунок 29">
            <a:extLst>
              <a:ext uri="{FF2B5EF4-FFF2-40B4-BE49-F238E27FC236}">
                <a16:creationId xmlns:a16="http://schemas.microsoft.com/office/drawing/2014/main" xmlns="" id="{F6CFC9BB-AF53-4832-A777-0EA3006D4C7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780" t="-7968" r="44965" b="-25941"/>
          <a:stretch/>
        </p:blipFill>
        <p:spPr>
          <a:xfrm>
            <a:off x="5769688" y="4096296"/>
            <a:ext cx="637944" cy="359923"/>
          </a:xfrm>
          <a:prstGeom prst="rect">
            <a:avLst/>
          </a:prstGeom>
        </p:spPr>
      </p:pic>
      <p:pic>
        <p:nvPicPr>
          <p:cNvPr id="31" name="Рисунок 30">
            <a:extLst>
              <a:ext uri="{FF2B5EF4-FFF2-40B4-BE49-F238E27FC236}">
                <a16:creationId xmlns:a16="http://schemas.microsoft.com/office/drawing/2014/main" xmlns="" id="{FC8B4CAC-1642-4809-8D8C-90E2BC5217D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004" t="3369" b="1"/>
          <a:stretch/>
        </p:blipFill>
        <p:spPr>
          <a:xfrm>
            <a:off x="8918726" y="4122715"/>
            <a:ext cx="310806" cy="259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4811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27000">
        <p:fade/>
      </p:transition>
    </mc:Choice>
    <mc:Fallback xmlns="">
      <p:transition spd="slow" advClick="0" advTm="27000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5AF0309E-3B48-47BD-BB7D-9FB8449CFF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t">
            <a:noAutofit/>
          </a:bodyPr>
          <a:lstStyle/>
          <a:p>
            <a:pPr>
              <a:lnSpc>
                <a:spcPct val="100000"/>
              </a:lnSpc>
            </a:pPr>
            <a:r>
              <a:rPr lang="ru-RU" dirty="0"/>
              <a:t>ЕДИНАЯ ВИТРИНА ТОВАРОВ РОССИЙСКИХ ПРОИЗВОДИТЕЛЕЙ</a:t>
            </a:r>
          </a:p>
        </p:txBody>
      </p:sp>
      <p:sp>
        <p:nvSpPr>
          <p:cNvPr id="40" name="Прямоугольник: скругленные верхние углы 39">
            <a:extLst>
              <a:ext uri="{FF2B5EF4-FFF2-40B4-BE49-F238E27FC236}">
                <a16:creationId xmlns:a16="http://schemas.microsoft.com/office/drawing/2014/main" xmlns="" id="{74D655C2-EA30-4E29-82B6-A36D9F963283}"/>
              </a:ext>
            </a:extLst>
          </p:cNvPr>
          <p:cNvSpPr/>
          <p:nvPr/>
        </p:nvSpPr>
        <p:spPr>
          <a:xfrm rot="5400000">
            <a:off x="5911333" y="634631"/>
            <a:ext cx="369331" cy="12192002"/>
          </a:xfrm>
          <a:prstGeom prst="round2SameRect">
            <a:avLst>
              <a:gd name="adj1" fmla="val 0"/>
              <a:gd name="adj2" fmla="val 0"/>
            </a:avLst>
          </a:prstGeom>
          <a:gradFill>
            <a:gsLst>
              <a:gs pos="52000">
                <a:schemeClr val="tx2"/>
              </a:gs>
              <a:gs pos="0">
                <a:srgbClr val="F45967"/>
              </a:gs>
              <a:gs pos="100000">
                <a:schemeClr val="accent1"/>
              </a:gs>
            </a:gsLst>
            <a:lin ang="27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1" name="Прямоугольник: скругленные верхние углы 40">
            <a:extLst>
              <a:ext uri="{FF2B5EF4-FFF2-40B4-BE49-F238E27FC236}">
                <a16:creationId xmlns:a16="http://schemas.microsoft.com/office/drawing/2014/main" xmlns="" id="{8B6F0D5D-26A4-4A23-928B-54D5A14B5304}"/>
              </a:ext>
            </a:extLst>
          </p:cNvPr>
          <p:cNvSpPr/>
          <p:nvPr/>
        </p:nvSpPr>
        <p:spPr>
          <a:xfrm rot="5400000">
            <a:off x="5563851" y="-4205153"/>
            <a:ext cx="1064299" cy="12192002"/>
          </a:xfrm>
          <a:prstGeom prst="round2SameRect">
            <a:avLst>
              <a:gd name="adj1" fmla="val 0"/>
              <a:gd name="adj2" fmla="val 0"/>
            </a:avLst>
          </a:prstGeom>
          <a:gradFill>
            <a:gsLst>
              <a:gs pos="52000">
                <a:schemeClr val="tx2"/>
              </a:gs>
              <a:gs pos="0">
                <a:srgbClr val="F45967"/>
              </a:gs>
              <a:gs pos="100000">
                <a:schemeClr val="accent1"/>
              </a:gs>
            </a:gsLst>
            <a:lin ang="27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xmlns="" id="{63227088-4913-4075-8FAF-82728B6B30B8}"/>
              </a:ext>
            </a:extLst>
          </p:cNvPr>
          <p:cNvSpPr txBox="1"/>
          <p:nvPr/>
        </p:nvSpPr>
        <p:spPr>
          <a:xfrm>
            <a:off x="5392089" y="1491676"/>
            <a:ext cx="2102602" cy="661720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pPr marL="285750" indent="-285750">
              <a:spcBef>
                <a:spcPts val="600"/>
              </a:spcBef>
              <a:buFont typeface="Wingdings" panose="05000000000000000000" pitchFamily="2" charset="2"/>
              <a:buChar char="ü"/>
            </a:pPr>
            <a:r>
              <a:rPr lang="ru-RU" sz="1600" dirty="0">
                <a:solidFill>
                  <a:schemeClr val="bg1"/>
                </a:solidFill>
              </a:rPr>
              <a:t>Товары в наличии</a:t>
            </a:r>
          </a:p>
          <a:p>
            <a:pPr marL="285750" indent="-285750">
              <a:spcBef>
                <a:spcPts val="600"/>
              </a:spcBef>
              <a:buFont typeface="Wingdings" panose="05000000000000000000" pitchFamily="2" charset="2"/>
              <a:buChar char="ü"/>
            </a:pPr>
            <a:r>
              <a:rPr lang="ru-RU" sz="1600" dirty="0">
                <a:solidFill>
                  <a:schemeClr val="bg1"/>
                </a:solidFill>
              </a:rPr>
              <a:t>Актуальные цены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xmlns="" id="{6A964E78-75E4-48B2-9CA5-45D8C0CD16DB}"/>
              </a:ext>
            </a:extLst>
          </p:cNvPr>
          <p:cNvSpPr txBox="1"/>
          <p:nvPr/>
        </p:nvSpPr>
        <p:spPr>
          <a:xfrm>
            <a:off x="1225571" y="1488413"/>
            <a:ext cx="4327164" cy="830997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pPr lvl="0"/>
            <a:r>
              <a:rPr lang="ru-RU" sz="2800" dirty="0">
                <a:solidFill>
                  <a:schemeClr val="bg1"/>
                </a:solidFill>
                <a:cs typeface="Segoe UI Semibold" panose="020B0702040204020203" pitchFamily="34" charset="0"/>
              </a:rPr>
              <a:t>ЕДИНАЯ ВИТРИНА </a:t>
            </a:r>
          </a:p>
          <a:p>
            <a:pPr lvl="0"/>
            <a:r>
              <a:rPr lang="ru-RU" dirty="0">
                <a:solidFill>
                  <a:schemeClr val="bg1"/>
                </a:solidFill>
                <a:cs typeface="Segoe UI Semibold" panose="020B0702040204020203" pitchFamily="34" charset="0"/>
              </a:rPr>
              <a:t>с возможностью быстрого заказа</a:t>
            </a:r>
          </a:p>
        </p:txBody>
      </p:sp>
      <p:pic>
        <p:nvPicPr>
          <p:cNvPr id="44" name="Рисунок 43">
            <a:extLst>
              <a:ext uri="{FF2B5EF4-FFF2-40B4-BE49-F238E27FC236}">
                <a16:creationId xmlns:a16="http://schemas.microsoft.com/office/drawing/2014/main" xmlns="" id="{7B84D9F6-F584-49F7-A25D-A55566CB40C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939" y="1537091"/>
            <a:ext cx="705374" cy="705374"/>
          </a:xfrm>
          <a:prstGeom prst="rect">
            <a:avLst/>
          </a:prstGeom>
        </p:spPr>
      </p:pic>
      <p:sp>
        <p:nvSpPr>
          <p:cNvPr id="45" name="TextBox 44">
            <a:extLst>
              <a:ext uri="{FF2B5EF4-FFF2-40B4-BE49-F238E27FC236}">
                <a16:creationId xmlns:a16="http://schemas.microsoft.com/office/drawing/2014/main" xmlns="" id="{C22E1CF6-3312-42BE-AB45-98BB737685C1}"/>
              </a:ext>
            </a:extLst>
          </p:cNvPr>
          <p:cNvSpPr txBox="1"/>
          <p:nvPr/>
        </p:nvSpPr>
        <p:spPr>
          <a:xfrm>
            <a:off x="339279" y="3203523"/>
            <a:ext cx="11391169" cy="1015663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pPr marL="252000" indent="-252000" algn="just">
              <a:buClr>
                <a:schemeClr val="tx2"/>
              </a:buClr>
              <a:buFont typeface="+mj-lt"/>
              <a:buAutoNum type="arabicPeriod"/>
            </a:pPr>
            <a:r>
              <a:rPr lang="ru-RU" sz="1500" dirty="0"/>
              <a:t>Помощь в быстрой реализации товара в наличии</a:t>
            </a:r>
          </a:p>
          <a:p>
            <a:pPr marL="252000" indent="-252000" algn="just">
              <a:buClr>
                <a:schemeClr val="tx2"/>
              </a:buClr>
              <a:buFont typeface="+mj-lt"/>
              <a:buAutoNum type="arabicPeriod"/>
            </a:pPr>
            <a:r>
              <a:rPr lang="ru-RU" sz="1500" dirty="0"/>
              <a:t>Поддержка регионального и отечественного бизнеса: товары от российских/региональных производителей </a:t>
            </a:r>
          </a:p>
          <a:p>
            <a:pPr marL="252000" indent="-252000" algn="just">
              <a:buClr>
                <a:schemeClr val="tx2"/>
              </a:buClr>
              <a:buFont typeface="+mj-lt"/>
              <a:buAutoNum type="arabicPeriod"/>
            </a:pPr>
            <a:r>
              <a:rPr lang="ru-RU" sz="1500" dirty="0"/>
              <a:t>Продвижение площадкой производств и официальных импортеров/дистрибьютеров для формирования рынка доступных товаров по актуальной цене для быстрого закрытия своей потребности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xmlns="" id="{F47F1DF4-C797-4B6D-9065-99873C2D47EA}"/>
              </a:ext>
            </a:extLst>
          </p:cNvPr>
          <p:cNvSpPr txBox="1"/>
          <p:nvPr/>
        </p:nvSpPr>
        <p:spPr>
          <a:xfrm>
            <a:off x="5054374" y="2677468"/>
            <a:ext cx="2083252" cy="369332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pPr algn="ctr"/>
            <a:r>
              <a:rPr lang="ru-RU" dirty="0"/>
              <a:t>В ЧЕМ СУТЬ</a:t>
            </a:r>
          </a:p>
        </p:txBody>
      </p:sp>
      <p:cxnSp>
        <p:nvCxnSpPr>
          <p:cNvPr id="47" name="Прямая соединительная линия 46">
            <a:extLst>
              <a:ext uri="{FF2B5EF4-FFF2-40B4-BE49-F238E27FC236}">
                <a16:creationId xmlns:a16="http://schemas.microsoft.com/office/drawing/2014/main" xmlns="" id="{8B0AE597-BFA9-4713-A042-7C2360C6A0A3}"/>
              </a:ext>
            </a:extLst>
          </p:cNvPr>
          <p:cNvCxnSpPr>
            <a:cxnSpLocks/>
          </p:cNvCxnSpPr>
          <p:nvPr/>
        </p:nvCxnSpPr>
        <p:spPr>
          <a:xfrm>
            <a:off x="3870458" y="3022986"/>
            <a:ext cx="4451085" cy="0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TextBox 47">
            <a:extLst>
              <a:ext uri="{FF2B5EF4-FFF2-40B4-BE49-F238E27FC236}">
                <a16:creationId xmlns:a16="http://schemas.microsoft.com/office/drawing/2014/main" xmlns="" id="{09EE2772-5486-491E-8593-7BA3F5B2B1AF}"/>
              </a:ext>
            </a:extLst>
          </p:cNvPr>
          <p:cNvSpPr txBox="1"/>
          <p:nvPr/>
        </p:nvSpPr>
        <p:spPr>
          <a:xfrm>
            <a:off x="7828220" y="1482816"/>
            <a:ext cx="436378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spcBef>
                <a:spcPts val="600"/>
              </a:spcBef>
              <a:buFont typeface="Wingdings" panose="05000000000000000000" pitchFamily="2" charset="2"/>
              <a:buChar char="ü"/>
            </a:pPr>
            <a:r>
              <a:rPr lang="ru-RU" sz="1600" dirty="0">
                <a:solidFill>
                  <a:schemeClr val="bg1"/>
                </a:solidFill>
              </a:rPr>
              <a:t>Разные категории продавцов - производители/дистрибьютеры/ дилеры/официальные импортеры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xmlns="" id="{6EA387AE-4847-4A81-9F93-46E32EB4FF8A}"/>
              </a:ext>
            </a:extLst>
          </p:cNvPr>
          <p:cNvSpPr txBox="1"/>
          <p:nvPr/>
        </p:nvSpPr>
        <p:spPr>
          <a:xfrm>
            <a:off x="339279" y="4934031"/>
            <a:ext cx="5261876" cy="1246495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pPr marL="252000" indent="-252000" algn="just">
              <a:buClr>
                <a:schemeClr val="tx2"/>
              </a:buClr>
              <a:buFont typeface="+mj-lt"/>
              <a:buAutoNum type="arabicPeriod"/>
            </a:pPr>
            <a:r>
              <a:rPr lang="ru-RU" sz="1500" dirty="0"/>
              <a:t>Региональные витрины ꟷ картотека местного бизнеса с актуальными товарами и ценами</a:t>
            </a:r>
          </a:p>
          <a:p>
            <a:pPr marL="252000" indent="-252000" algn="just">
              <a:buClr>
                <a:schemeClr val="tx2"/>
              </a:buClr>
              <a:buFont typeface="+mj-lt"/>
              <a:buAutoNum type="arabicPeriod"/>
            </a:pPr>
            <a:r>
              <a:rPr lang="ru-RU" sz="1500" dirty="0"/>
              <a:t>Возможность быстрой покупки через ЗМО</a:t>
            </a:r>
          </a:p>
          <a:p>
            <a:pPr marL="252000" indent="-252000" algn="just">
              <a:buClr>
                <a:schemeClr val="tx2"/>
              </a:buClr>
              <a:buFont typeface="+mj-lt"/>
              <a:buAutoNum type="arabicPeriod"/>
            </a:pPr>
            <a:r>
              <a:rPr lang="ru-RU" sz="1500" dirty="0"/>
              <a:t>Приглашение поставщика в процедуру или запроса КП для расчета НМЦК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xmlns="" id="{BCECC45C-2D17-4796-9582-979FD57CB4F0}"/>
              </a:ext>
            </a:extLst>
          </p:cNvPr>
          <p:cNvSpPr txBox="1"/>
          <p:nvPr/>
        </p:nvSpPr>
        <p:spPr>
          <a:xfrm>
            <a:off x="339278" y="4530034"/>
            <a:ext cx="2790596" cy="369332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r>
              <a:rPr lang="ru-RU" dirty="0">
                <a:solidFill>
                  <a:schemeClr val="tx2"/>
                </a:solidFill>
              </a:rPr>
              <a:t>ДЛЯ ЗАКАЗЧИКОВ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xmlns="" id="{7276D411-F3C6-437C-A132-3C0E89264B09}"/>
              </a:ext>
            </a:extLst>
          </p:cNvPr>
          <p:cNvSpPr txBox="1"/>
          <p:nvPr/>
        </p:nvSpPr>
        <p:spPr>
          <a:xfrm>
            <a:off x="6104294" y="4563183"/>
            <a:ext cx="2790596" cy="369332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r>
              <a:rPr lang="ru-RU" dirty="0">
                <a:solidFill>
                  <a:schemeClr val="tx2"/>
                </a:solidFill>
              </a:rPr>
              <a:t>ДЛЯ ПОСТАВЩИКОВ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xmlns="" id="{E84F5F35-DB5E-4DB5-9626-54C1A7FF2BE7}"/>
              </a:ext>
            </a:extLst>
          </p:cNvPr>
          <p:cNvSpPr txBox="1"/>
          <p:nvPr/>
        </p:nvSpPr>
        <p:spPr>
          <a:xfrm>
            <a:off x="6104294" y="4899366"/>
            <a:ext cx="5626154" cy="784830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pPr marL="252000" indent="-252000" algn="just">
              <a:buClr>
                <a:schemeClr val="tx2"/>
              </a:buClr>
              <a:buFont typeface="+mj-lt"/>
              <a:buAutoNum type="arabicPeriod"/>
            </a:pPr>
            <a:r>
              <a:rPr lang="ru-RU" sz="1500" dirty="0"/>
              <a:t>Кросс-платформенный доступ к заказам площадок РТС-тендер, </a:t>
            </a:r>
            <a:r>
              <a:rPr lang="en-US" sz="1500" dirty="0"/>
              <a:t>B2B-Center</a:t>
            </a:r>
            <a:r>
              <a:rPr lang="ru-RU" sz="1500" dirty="0"/>
              <a:t>, ЕАТ «Березка»</a:t>
            </a:r>
          </a:p>
          <a:p>
            <a:pPr marL="252000" indent="-252000" algn="just">
              <a:buClr>
                <a:schemeClr val="tx2"/>
              </a:buClr>
              <a:buFont typeface="+mj-lt"/>
              <a:buAutoNum type="arabicPeriod"/>
            </a:pPr>
            <a:r>
              <a:rPr lang="ru-RU" sz="1500" dirty="0"/>
              <a:t>Полная поддержка и консультации по вопросам работы</a:t>
            </a:r>
          </a:p>
        </p:txBody>
      </p:sp>
    </p:spTree>
    <p:extLst>
      <p:ext uri="{BB962C8B-B14F-4D97-AF65-F5344CB8AC3E}">
        <p14:creationId xmlns:p14="http://schemas.microsoft.com/office/powerpoint/2010/main" val="19855249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18000">
        <p:fade/>
      </p:transition>
    </mc:Choice>
    <mc:Fallback xmlns="">
      <p:transition spd="slow" advClick="0" advTm="18000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Прямоугольник: скругленные верхние углы 45">
            <a:extLst>
              <a:ext uri="{FF2B5EF4-FFF2-40B4-BE49-F238E27FC236}">
                <a16:creationId xmlns:a16="http://schemas.microsoft.com/office/drawing/2014/main" xmlns="" id="{9ECD8464-352B-4AFE-996B-2625C0E90CD2}"/>
              </a:ext>
            </a:extLst>
          </p:cNvPr>
          <p:cNvSpPr/>
          <p:nvPr/>
        </p:nvSpPr>
        <p:spPr>
          <a:xfrm rot="16200000">
            <a:off x="8653938" y="2609470"/>
            <a:ext cx="2251429" cy="4824694"/>
          </a:xfrm>
          <a:prstGeom prst="round2SameRect">
            <a:avLst>
              <a:gd name="adj1" fmla="val 5328"/>
              <a:gd name="adj2" fmla="val 0"/>
            </a:avLst>
          </a:prstGeom>
          <a:gradFill>
            <a:gsLst>
              <a:gs pos="52000">
                <a:schemeClr val="tx2"/>
              </a:gs>
              <a:gs pos="0">
                <a:srgbClr val="F45967"/>
              </a:gs>
              <a:gs pos="100000">
                <a:schemeClr val="accent1"/>
              </a:gs>
            </a:gsLst>
            <a:lin ang="27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5AF0309E-3B48-47BD-BB7D-9FB8449CFF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9940" y="198872"/>
            <a:ext cx="10104246" cy="657340"/>
          </a:xfrm>
        </p:spPr>
        <p:txBody>
          <a:bodyPr anchor="t">
            <a:noAutofit/>
          </a:bodyPr>
          <a:lstStyle/>
          <a:p>
            <a:pPr>
              <a:lnSpc>
                <a:spcPct val="100000"/>
              </a:lnSpc>
            </a:pPr>
            <a:r>
              <a:rPr lang="ru-RU" dirty="0"/>
              <a:t>ОБРАЗОВАТЕЛЬНЫЙ ПРОЕКТ ГОСЗАКУПКИ. ВЕРСИЯ 2.0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xmlns="" id="{7D3C807A-D91A-4508-8C35-7B780FDC13B2}"/>
              </a:ext>
            </a:extLst>
          </p:cNvPr>
          <p:cNvSpPr txBox="1"/>
          <p:nvPr/>
        </p:nvSpPr>
        <p:spPr>
          <a:xfrm>
            <a:off x="1071517" y="1618222"/>
            <a:ext cx="4824695" cy="369332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r>
              <a:rPr lang="ru-RU" sz="1800" dirty="0">
                <a:effectLst/>
                <a:ea typeface="Calibri" panose="020F0502020204030204" pitchFamily="34" charset="0"/>
                <a:cs typeface="Arial" panose="020B0604020202020204" pitchFamily="34" charset="0"/>
              </a:rPr>
              <a:t>УПРАВЛЕНЦУ В СФЕРЕ ГОСЗАКУПОК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xmlns="" id="{FB5C731A-373C-4597-9771-E670784F1C00}"/>
              </a:ext>
            </a:extLst>
          </p:cNvPr>
          <p:cNvSpPr txBox="1"/>
          <p:nvPr/>
        </p:nvSpPr>
        <p:spPr>
          <a:xfrm>
            <a:off x="372349" y="2313724"/>
            <a:ext cx="6220955" cy="584775"/>
          </a:xfrm>
          <a:prstGeom prst="rect">
            <a:avLst/>
          </a:prstGeom>
          <a:noFill/>
        </p:spPr>
        <p:txBody>
          <a:bodyPr wrap="square" lIns="0">
            <a:spAutoFit/>
          </a:bodyPr>
          <a:lstStyle/>
          <a:p>
            <a:r>
              <a:rPr lang="ru-RU" sz="1600" dirty="0">
                <a:solidFill>
                  <a:schemeClr val="bg1">
                    <a:lumMod val="50000"/>
                  </a:schemeClr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Обновление и структурирование знаний, обучение безопасной и эффективной организации закупок</a:t>
            </a:r>
            <a:r>
              <a:rPr lang="en-US" sz="1600" dirty="0">
                <a:solidFill>
                  <a:schemeClr val="bg1">
                    <a:lumMod val="50000"/>
                  </a:schemeClr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600" dirty="0">
                <a:solidFill>
                  <a:schemeClr val="bg1">
                    <a:lumMod val="50000"/>
                  </a:schemeClr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по новым правилам 44-ФЗ</a:t>
            </a:r>
          </a:p>
        </p:txBody>
      </p:sp>
      <p:cxnSp>
        <p:nvCxnSpPr>
          <p:cNvPr id="23" name="Прямая соединительная линия 22">
            <a:extLst>
              <a:ext uri="{FF2B5EF4-FFF2-40B4-BE49-F238E27FC236}">
                <a16:creationId xmlns:a16="http://schemas.microsoft.com/office/drawing/2014/main" xmlns="" id="{26A6801C-624C-48EA-AE06-DD005C6528AF}"/>
              </a:ext>
            </a:extLst>
          </p:cNvPr>
          <p:cNvCxnSpPr>
            <a:cxnSpLocks/>
          </p:cNvCxnSpPr>
          <p:nvPr/>
        </p:nvCxnSpPr>
        <p:spPr>
          <a:xfrm>
            <a:off x="349939" y="2194702"/>
            <a:ext cx="6100713" cy="0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4" name="Рисунок 23">
            <a:extLst>
              <a:ext uri="{FF2B5EF4-FFF2-40B4-BE49-F238E27FC236}">
                <a16:creationId xmlns:a16="http://schemas.microsoft.com/office/drawing/2014/main" xmlns="" id="{960F0C45-DEEC-4652-8DCC-E54BCD1B1FA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5357" y="1543692"/>
            <a:ext cx="484759" cy="484759"/>
          </a:xfrm>
          <a:prstGeom prst="rect">
            <a:avLst/>
          </a:prstGeom>
        </p:spPr>
      </p:pic>
      <p:pic>
        <p:nvPicPr>
          <p:cNvPr id="27" name="Рисунок 26">
            <a:extLst>
              <a:ext uri="{FF2B5EF4-FFF2-40B4-BE49-F238E27FC236}">
                <a16:creationId xmlns:a16="http://schemas.microsoft.com/office/drawing/2014/main" xmlns="" id="{88ABC9CD-5FA7-44DB-B6A9-E53AFAABD43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05680" y="1676761"/>
            <a:ext cx="4236381" cy="3713626"/>
          </a:xfrm>
          <a:prstGeom prst="rect">
            <a:avLst/>
          </a:prstGeom>
        </p:spPr>
      </p:pic>
      <p:sp>
        <p:nvSpPr>
          <p:cNvPr id="38" name="TextBox 37">
            <a:extLst>
              <a:ext uri="{FF2B5EF4-FFF2-40B4-BE49-F238E27FC236}">
                <a16:creationId xmlns:a16="http://schemas.microsoft.com/office/drawing/2014/main" xmlns="" id="{E17BAA07-D820-4F41-97F6-6C9F5C7509A3}"/>
              </a:ext>
            </a:extLst>
          </p:cNvPr>
          <p:cNvSpPr txBox="1"/>
          <p:nvPr/>
        </p:nvSpPr>
        <p:spPr>
          <a:xfrm>
            <a:off x="1078509" y="3379451"/>
            <a:ext cx="4824695" cy="369332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r>
              <a:rPr lang="ru-RU" sz="1800" dirty="0">
                <a:effectLst/>
                <a:ea typeface="Calibri" panose="020F0502020204030204" pitchFamily="34" charset="0"/>
                <a:cs typeface="Arial" panose="020B0604020202020204" pitchFamily="34" charset="0"/>
              </a:rPr>
              <a:t>СПЕЦИАЛИСТУ</a:t>
            </a:r>
            <a:r>
              <a:rPr lang="en-US" sz="1800" dirty="0">
                <a:effectLst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1800" dirty="0">
                <a:effectLst/>
                <a:ea typeface="Calibri" panose="020F0502020204030204" pitchFamily="34" charset="0"/>
                <a:cs typeface="Arial" panose="020B0604020202020204" pitchFamily="34" charset="0"/>
              </a:rPr>
              <a:t>ПО ЗАКУПКАМ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xmlns="" id="{754FA86B-3CE6-454C-A980-93EB93C3521F}"/>
              </a:ext>
            </a:extLst>
          </p:cNvPr>
          <p:cNvSpPr txBox="1"/>
          <p:nvPr/>
        </p:nvSpPr>
        <p:spPr>
          <a:xfrm>
            <a:off x="379341" y="4074953"/>
            <a:ext cx="6071311" cy="584775"/>
          </a:xfrm>
          <a:prstGeom prst="rect">
            <a:avLst/>
          </a:prstGeom>
          <a:noFill/>
        </p:spPr>
        <p:txBody>
          <a:bodyPr wrap="square" lIns="0">
            <a:spAutoFit/>
          </a:bodyPr>
          <a:lstStyle/>
          <a:p>
            <a:r>
              <a:rPr lang="ru-RU" sz="1600" dirty="0">
                <a:solidFill>
                  <a:schemeClr val="bg1">
                    <a:lumMod val="50000"/>
                  </a:schemeClr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Получение всех необходимых знаний и навыков для того, чтобы перестроить свою работу с учетом новых правил 44-ФЗ </a:t>
            </a:r>
          </a:p>
        </p:txBody>
      </p:sp>
      <p:cxnSp>
        <p:nvCxnSpPr>
          <p:cNvPr id="40" name="Прямая соединительная линия 39">
            <a:extLst>
              <a:ext uri="{FF2B5EF4-FFF2-40B4-BE49-F238E27FC236}">
                <a16:creationId xmlns:a16="http://schemas.microsoft.com/office/drawing/2014/main" xmlns="" id="{E92F294F-2E36-47FD-AE08-7998302489B0}"/>
              </a:ext>
            </a:extLst>
          </p:cNvPr>
          <p:cNvCxnSpPr>
            <a:cxnSpLocks/>
          </p:cNvCxnSpPr>
          <p:nvPr/>
        </p:nvCxnSpPr>
        <p:spPr>
          <a:xfrm>
            <a:off x="356931" y="3955931"/>
            <a:ext cx="6093721" cy="0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TextBox 41">
            <a:extLst>
              <a:ext uri="{FF2B5EF4-FFF2-40B4-BE49-F238E27FC236}">
                <a16:creationId xmlns:a16="http://schemas.microsoft.com/office/drawing/2014/main" xmlns="" id="{394A37A7-DDF1-4916-BDBE-DA50F5B433E6}"/>
              </a:ext>
            </a:extLst>
          </p:cNvPr>
          <p:cNvSpPr txBox="1"/>
          <p:nvPr/>
        </p:nvSpPr>
        <p:spPr>
          <a:xfrm>
            <a:off x="1056099" y="5206509"/>
            <a:ext cx="4824695" cy="369332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r>
              <a:rPr lang="ru-RU" sz="1800" dirty="0">
                <a:effectLst/>
                <a:ea typeface="Calibri" panose="020F0502020204030204" pitchFamily="34" charset="0"/>
                <a:cs typeface="Arial" panose="020B0604020202020204" pitchFamily="34" charset="0"/>
              </a:rPr>
              <a:t>ЮРИСТУ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xmlns="" id="{016ED4D7-FF34-47BD-92C4-9ADC58CC68CA}"/>
              </a:ext>
            </a:extLst>
          </p:cNvPr>
          <p:cNvSpPr txBox="1"/>
          <p:nvPr/>
        </p:nvSpPr>
        <p:spPr>
          <a:xfrm>
            <a:off x="356931" y="5902011"/>
            <a:ext cx="6098460" cy="584775"/>
          </a:xfrm>
          <a:prstGeom prst="rect">
            <a:avLst/>
          </a:prstGeom>
          <a:noFill/>
        </p:spPr>
        <p:txBody>
          <a:bodyPr wrap="square" lIns="0">
            <a:spAutoFit/>
          </a:bodyPr>
          <a:lstStyle/>
          <a:p>
            <a:r>
              <a:rPr lang="ru-RU" sz="1600" dirty="0">
                <a:solidFill>
                  <a:schemeClr val="bg1">
                    <a:lumMod val="50000"/>
                  </a:schemeClr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Получение экспертных знаний о последних изменениях 44-ФЗ, в том числе для минимизации рисков нарушений</a:t>
            </a:r>
          </a:p>
        </p:txBody>
      </p:sp>
      <p:cxnSp>
        <p:nvCxnSpPr>
          <p:cNvPr id="44" name="Прямая соединительная линия 43">
            <a:extLst>
              <a:ext uri="{FF2B5EF4-FFF2-40B4-BE49-F238E27FC236}">
                <a16:creationId xmlns:a16="http://schemas.microsoft.com/office/drawing/2014/main" xmlns="" id="{BD27858D-3D75-499B-A843-C15DC725777A}"/>
              </a:ext>
            </a:extLst>
          </p:cNvPr>
          <p:cNvCxnSpPr>
            <a:cxnSpLocks/>
          </p:cNvCxnSpPr>
          <p:nvPr/>
        </p:nvCxnSpPr>
        <p:spPr>
          <a:xfrm>
            <a:off x="334521" y="5782989"/>
            <a:ext cx="6116131" cy="0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7" name="Рисунок 46">
            <a:extLst>
              <a:ext uri="{FF2B5EF4-FFF2-40B4-BE49-F238E27FC236}">
                <a16:creationId xmlns:a16="http://schemas.microsoft.com/office/drawing/2014/main" xmlns="" id="{E9E92976-48B9-46AF-A8D6-A89EBC06FE16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9341" y="3309061"/>
            <a:ext cx="494266" cy="494266"/>
          </a:xfrm>
          <a:prstGeom prst="rect">
            <a:avLst/>
          </a:prstGeom>
        </p:spPr>
      </p:pic>
      <p:grpSp>
        <p:nvGrpSpPr>
          <p:cNvPr id="48" name="Группа 47">
            <a:extLst>
              <a:ext uri="{FF2B5EF4-FFF2-40B4-BE49-F238E27FC236}">
                <a16:creationId xmlns:a16="http://schemas.microsoft.com/office/drawing/2014/main" xmlns="" id="{CE699955-4260-4171-ACBC-B6DFAC2BFC6C}"/>
              </a:ext>
            </a:extLst>
          </p:cNvPr>
          <p:cNvGrpSpPr/>
          <p:nvPr/>
        </p:nvGrpSpPr>
        <p:grpSpPr>
          <a:xfrm>
            <a:off x="334521" y="5058234"/>
            <a:ext cx="582418" cy="582418"/>
            <a:chOff x="9301925" y="2010467"/>
            <a:chExt cx="1269285" cy="1269285"/>
          </a:xfrm>
        </p:grpSpPr>
        <p:pic>
          <p:nvPicPr>
            <p:cNvPr id="49" name="Рисунок 48">
              <a:extLst>
                <a:ext uri="{FF2B5EF4-FFF2-40B4-BE49-F238E27FC236}">
                  <a16:creationId xmlns:a16="http://schemas.microsoft.com/office/drawing/2014/main" xmlns="" id="{2D8DEEB2-3DD5-40B8-89B0-5AC0FBC1D520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301925" y="2010467"/>
              <a:ext cx="1269285" cy="1269285"/>
            </a:xfrm>
            <a:prstGeom prst="rect">
              <a:avLst/>
            </a:prstGeom>
          </p:spPr>
        </p:pic>
        <p:cxnSp>
          <p:nvCxnSpPr>
            <p:cNvPr id="50" name="Прямая соединительная линия 49">
              <a:extLst>
                <a:ext uri="{FF2B5EF4-FFF2-40B4-BE49-F238E27FC236}">
                  <a16:creationId xmlns:a16="http://schemas.microsoft.com/office/drawing/2014/main" xmlns="" id="{11DB420E-57A8-40FF-B8BD-4F6B7159A914}"/>
                </a:ext>
              </a:extLst>
            </p:cNvPr>
            <p:cNvCxnSpPr/>
            <p:nvPr/>
          </p:nvCxnSpPr>
          <p:spPr>
            <a:xfrm>
              <a:off x="9391650" y="3189682"/>
              <a:ext cx="711200" cy="0"/>
            </a:xfrm>
            <a:prstGeom prst="line">
              <a:avLst/>
            </a:prstGeom>
            <a:ln w="1905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6531327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14000">
        <p:fade/>
      </p:transition>
    </mc:Choice>
    <mc:Fallback xmlns="">
      <p:transition spd="slow" advClick="0" advTm="14000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Прямоугольник 19">
            <a:extLst>
              <a:ext uri="{FF2B5EF4-FFF2-40B4-BE49-F238E27FC236}">
                <a16:creationId xmlns:a16="http://schemas.microsoft.com/office/drawing/2014/main" xmlns="" id="{5630F5E2-92F9-4398-971E-9BD9808BC040}"/>
              </a:ext>
            </a:extLst>
          </p:cNvPr>
          <p:cNvSpPr/>
          <p:nvPr/>
        </p:nvSpPr>
        <p:spPr>
          <a:xfrm>
            <a:off x="8468715" y="0"/>
            <a:ext cx="3723283" cy="6858000"/>
          </a:xfrm>
          <a:prstGeom prst="rect">
            <a:avLst/>
          </a:prstGeom>
          <a:gradFill>
            <a:gsLst>
              <a:gs pos="52000">
                <a:schemeClr val="tx2"/>
              </a:gs>
              <a:gs pos="0">
                <a:srgbClr val="F45967"/>
              </a:gs>
              <a:gs pos="100000">
                <a:schemeClr val="accent1"/>
              </a:gs>
            </a:gsLst>
            <a:lin ang="27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Freeform 9">
            <a:extLst>
              <a:ext uri="{FF2B5EF4-FFF2-40B4-BE49-F238E27FC236}">
                <a16:creationId xmlns:a16="http://schemas.microsoft.com/office/drawing/2014/main" xmlns="" id="{703B5F85-0FE3-4649-B885-F763C20C6458}"/>
              </a:ext>
            </a:extLst>
          </p:cNvPr>
          <p:cNvSpPr>
            <a:spLocks/>
          </p:cNvSpPr>
          <p:nvPr/>
        </p:nvSpPr>
        <p:spPr bwMode="auto">
          <a:xfrm rot="10800000" flipH="1" flipV="1">
            <a:off x="10321317" y="618521"/>
            <a:ext cx="1866581" cy="336445"/>
          </a:xfrm>
          <a:custGeom>
            <a:avLst/>
            <a:gdLst>
              <a:gd name="T0" fmla="*/ 0 w 2727"/>
              <a:gd name="T1" fmla="*/ 0 h 276"/>
              <a:gd name="T2" fmla="*/ 0 w 2727"/>
              <a:gd name="T3" fmla="*/ 0 h 276"/>
              <a:gd name="T4" fmla="*/ 1621 w 2727"/>
              <a:gd name="T5" fmla="*/ 0 h 276"/>
              <a:gd name="T6" fmla="*/ 1621 w 2727"/>
              <a:gd name="T7" fmla="*/ 0 h 276"/>
              <a:gd name="T8" fmla="*/ 1680 w 2727"/>
              <a:gd name="T9" fmla="*/ 2 h 276"/>
              <a:gd name="T10" fmla="*/ 1705 w 2727"/>
              <a:gd name="T11" fmla="*/ 4 h 276"/>
              <a:gd name="T12" fmla="*/ 1725 w 2727"/>
              <a:gd name="T13" fmla="*/ 9 h 276"/>
              <a:gd name="T14" fmla="*/ 1735 w 2727"/>
              <a:gd name="T15" fmla="*/ 12 h 276"/>
              <a:gd name="T16" fmla="*/ 1744 w 2727"/>
              <a:gd name="T17" fmla="*/ 15 h 276"/>
              <a:gd name="T18" fmla="*/ 1751 w 2727"/>
              <a:gd name="T19" fmla="*/ 21 h 276"/>
              <a:gd name="T20" fmla="*/ 1756 w 2727"/>
              <a:gd name="T21" fmla="*/ 26 h 276"/>
              <a:gd name="T22" fmla="*/ 1761 w 2727"/>
              <a:gd name="T23" fmla="*/ 34 h 276"/>
              <a:gd name="T24" fmla="*/ 1764 w 2727"/>
              <a:gd name="T25" fmla="*/ 41 h 276"/>
              <a:gd name="T26" fmla="*/ 1766 w 2727"/>
              <a:gd name="T27" fmla="*/ 51 h 276"/>
              <a:gd name="T28" fmla="*/ 1767 w 2727"/>
              <a:gd name="T29" fmla="*/ 61 h 276"/>
              <a:gd name="T30" fmla="*/ 1767 w 2727"/>
              <a:gd name="T31" fmla="*/ 61 h 276"/>
              <a:gd name="T32" fmla="*/ 1766 w 2727"/>
              <a:gd name="T33" fmla="*/ 150 h 276"/>
              <a:gd name="T34" fmla="*/ 1766 w 2727"/>
              <a:gd name="T35" fmla="*/ 150 h 276"/>
              <a:gd name="T36" fmla="*/ 1767 w 2727"/>
              <a:gd name="T37" fmla="*/ 172 h 276"/>
              <a:gd name="T38" fmla="*/ 1769 w 2727"/>
              <a:gd name="T39" fmla="*/ 192 h 276"/>
              <a:gd name="T40" fmla="*/ 1772 w 2727"/>
              <a:gd name="T41" fmla="*/ 209 h 276"/>
              <a:gd name="T42" fmla="*/ 1776 w 2727"/>
              <a:gd name="T43" fmla="*/ 222 h 276"/>
              <a:gd name="T44" fmla="*/ 1781 w 2727"/>
              <a:gd name="T45" fmla="*/ 234 h 276"/>
              <a:gd name="T46" fmla="*/ 1788 w 2727"/>
              <a:gd name="T47" fmla="*/ 245 h 276"/>
              <a:gd name="T48" fmla="*/ 1794 w 2727"/>
              <a:gd name="T49" fmla="*/ 252 h 276"/>
              <a:gd name="T50" fmla="*/ 1803 w 2727"/>
              <a:gd name="T51" fmla="*/ 259 h 276"/>
              <a:gd name="T52" fmla="*/ 1813 w 2727"/>
              <a:gd name="T53" fmla="*/ 264 h 276"/>
              <a:gd name="T54" fmla="*/ 1823 w 2727"/>
              <a:gd name="T55" fmla="*/ 269 h 276"/>
              <a:gd name="T56" fmla="*/ 1833 w 2727"/>
              <a:gd name="T57" fmla="*/ 271 h 276"/>
              <a:gd name="T58" fmla="*/ 1845 w 2727"/>
              <a:gd name="T59" fmla="*/ 274 h 276"/>
              <a:gd name="T60" fmla="*/ 1872 w 2727"/>
              <a:gd name="T61" fmla="*/ 276 h 276"/>
              <a:gd name="T62" fmla="*/ 1901 w 2727"/>
              <a:gd name="T63" fmla="*/ 276 h 276"/>
              <a:gd name="T64" fmla="*/ 1901 w 2727"/>
              <a:gd name="T65" fmla="*/ 276 h 276"/>
              <a:gd name="T66" fmla="*/ 2727 w 2727"/>
              <a:gd name="T67" fmla="*/ 276 h 276"/>
              <a:gd name="connsiteX0" fmla="*/ 0 w 10000"/>
              <a:gd name="connsiteY0" fmla="*/ 0 h 10000"/>
              <a:gd name="connsiteX1" fmla="*/ 0 w 10000"/>
              <a:gd name="connsiteY1" fmla="*/ 0 h 10000"/>
              <a:gd name="connsiteX2" fmla="*/ 5944 w 10000"/>
              <a:gd name="connsiteY2" fmla="*/ 0 h 10000"/>
              <a:gd name="connsiteX3" fmla="*/ 5944 w 10000"/>
              <a:gd name="connsiteY3" fmla="*/ 0 h 10000"/>
              <a:gd name="connsiteX4" fmla="*/ 6161 w 10000"/>
              <a:gd name="connsiteY4" fmla="*/ 72 h 10000"/>
              <a:gd name="connsiteX5" fmla="*/ 6252 w 10000"/>
              <a:gd name="connsiteY5" fmla="*/ 145 h 10000"/>
              <a:gd name="connsiteX6" fmla="*/ 6326 w 10000"/>
              <a:gd name="connsiteY6" fmla="*/ 326 h 10000"/>
              <a:gd name="connsiteX7" fmla="*/ 6362 w 10000"/>
              <a:gd name="connsiteY7" fmla="*/ 435 h 10000"/>
              <a:gd name="connsiteX8" fmla="*/ 6395 w 10000"/>
              <a:gd name="connsiteY8" fmla="*/ 543 h 10000"/>
              <a:gd name="connsiteX9" fmla="*/ 6421 w 10000"/>
              <a:gd name="connsiteY9" fmla="*/ 761 h 10000"/>
              <a:gd name="connsiteX10" fmla="*/ 6439 w 10000"/>
              <a:gd name="connsiteY10" fmla="*/ 942 h 10000"/>
              <a:gd name="connsiteX11" fmla="*/ 6458 w 10000"/>
              <a:gd name="connsiteY11" fmla="*/ 1232 h 10000"/>
              <a:gd name="connsiteX12" fmla="*/ 6469 w 10000"/>
              <a:gd name="connsiteY12" fmla="*/ 1486 h 10000"/>
              <a:gd name="connsiteX13" fmla="*/ 6476 w 10000"/>
              <a:gd name="connsiteY13" fmla="*/ 1848 h 10000"/>
              <a:gd name="connsiteX14" fmla="*/ 6480 w 10000"/>
              <a:gd name="connsiteY14" fmla="*/ 2210 h 10000"/>
              <a:gd name="connsiteX15" fmla="*/ 6480 w 10000"/>
              <a:gd name="connsiteY15" fmla="*/ 2210 h 10000"/>
              <a:gd name="connsiteX16" fmla="*/ 6476 w 10000"/>
              <a:gd name="connsiteY16" fmla="*/ 5435 h 10000"/>
              <a:gd name="connsiteX17" fmla="*/ 6476 w 10000"/>
              <a:gd name="connsiteY17" fmla="*/ 5435 h 10000"/>
              <a:gd name="connsiteX18" fmla="*/ 6480 w 10000"/>
              <a:gd name="connsiteY18" fmla="*/ 6232 h 10000"/>
              <a:gd name="connsiteX19" fmla="*/ 6487 w 10000"/>
              <a:gd name="connsiteY19" fmla="*/ 6957 h 10000"/>
              <a:gd name="connsiteX20" fmla="*/ 6498 w 10000"/>
              <a:gd name="connsiteY20" fmla="*/ 7572 h 10000"/>
              <a:gd name="connsiteX21" fmla="*/ 6513 w 10000"/>
              <a:gd name="connsiteY21" fmla="*/ 8043 h 10000"/>
              <a:gd name="connsiteX22" fmla="*/ 6531 w 10000"/>
              <a:gd name="connsiteY22" fmla="*/ 8478 h 10000"/>
              <a:gd name="connsiteX23" fmla="*/ 6557 w 10000"/>
              <a:gd name="connsiteY23" fmla="*/ 8877 h 10000"/>
              <a:gd name="connsiteX24" fmla="*/ 6579 w 10000"/>
              <a:gd name="connsiteY24" fmla="*/ 9130 h 10000"/>
              <a:gd name="connsiteX25" fmla="*/ 6612 w 10000"/>
              <a:gd name="connsiteY25" fmla="*/ 9384 h 10000"/>
              <a:gd name="connsiteX26" fmla="*/ 6648 w 10000"/>
              <a:gd name="connsiteY26" fmla="*/ 9565 h 10000"/>
              <a:gd name="connsiteX27" fmla="*/ 6685 w 10000"/>
              <a:gd name="connsiteY27" fmla="*/ 9746 h 10000"/>
              <a:gd name="connsiteX28" fmla="*/ 6722 w 10000"/>
              <a:gd name="connsiteY28" fmla="*/ 9819 h 10000"/>
              <a:gd name="connsiteX29" fmla="*/ 6766 w 10000"/>
              <a:gd name="connsiteY29" fmla="*/ 9928 h 10000"/>
              <a:gd name="connsiteX30" fmla="*/ 6865 w 10000"/>
              <a:gd name="connsiteY30" fmla="*/ 10000 h 10000"/>
              <a:gd name="connsiteX31" fmla="*/ 6971 w 10000"/>
              <a:gd name="connsiteY31" fmla="*/ 10000 h 10000"/>
              <a:gd name="connsiteX32" fmla="*/ 6971 w 10000"/>
              <a:gd name="connsiteY32" fmla="*/ 10000 h 10000"/>
              <a:gd name="connsiteX33" fmla="*/ 7786 w 10000"/>
              <a:gd name="connsiteY33" fmla="*/ 9904 h 10000"/>
              <a:gd name="connsiteX34" fmla="*/ 10000 w 10000"/>
              <a:gd name="connsiteY34" fmla="*/ 10000 h 10000"/>
              <a:gd name="connsiteX0" fmla="*/ 0 w 10000"/>
              <a:gd name="connsiteY0" fmla="*/ 0 h 10046"/>
              <a:gd name="connsiteX1" fmla="*/ 0 w 10000"/>
              <a:gd name="connsiteY1" fmla="*/ 0 h 10046"/>
              <a:gd name="connsiteX2" fmla="*/ 5944 w 10000"/>
              <a:gd name="connsiteY2" fmla="*/ 0 h 10046"/>
              <a:gd name="connsiteX3" fmla="*/ 5944 w 10000"/>
              <a:gd name="connsiteY3" fmla="*/ 0 h 10046"/>
              <a:gd name="connsiteX4" fmla="*/ 6161 w 10000"/>
              <a:gd name="connsiteY4" fmla="*/ 72 h 10046"/>
              <a:gd name="connsiteX5" fmla="*/ 6252 w 10000"/>
              <a:gd name="connsiteY5" fmla="*/ 145 h 10046"/>
              <a:gd name="connsiteX6" fmla="*/ 6326 w 10000"/>
              <a:gd name="connsiteY6" fmla="*/ 326 h 10046"/>
              <a:gd name="connsiteX7" fmla="*/ 6362 w 10000"/>
              <a:gd name="connsiteY7" fmla="*/ 435 h 10046"/>
              <a:gd name="connsiteX8" fmla="*/ 6395 w 10000"/>
              <a:gd name="connsiteY8" fmla="*/ 543 h 10046"/>
              <a:gd name="connsiteX9" fmla="*/ 6421 w 10000"/>
              <a:gd name="connsiteY9" fmla="*/ 761 h 10046"/>
              <a:gd name="connsiteX10" fmla="*/ 6439 w 10000"/>
              <a:gd name="connsiteY10" fmla="*/ 942 h 10046"/>
              <a:gd name="connsiteX11" fmla="*/ 6458 w 10000"/>
              <a:gd name="connsiteY11" fmla="*/ 1232 h 10046"/>
              <a:gd name="connsiteX12" fmla="*/ 6469 w 10000"/>
              <a:gd name="connsiteY12" fmla="*/ 1486 h 10046"/>
              <a:gd name="connsiteX13" fmla="*/ 6476 w 10000"/>
              <a:gd name="connsiteY13" fmla="*/ 1848 h 10046"/>
              <a:gd name="connsiteX14" fmla="*/ 6480 w 10000"/>
              <a:gd name="connsiteY14" fmla="*/ 2210 h 10046"/>
              <a:gd name="connsiteX15" fmla="*/ 6480 w 10000"/>
              <a:gd name="connsiteY15" fmla="*/ 2210 h 10046"/>
              <a:gd name="connsiteX16" fmla="*/ 6476 w 10000"/>
              <a:gd name="connsiteY16" fmla="*/ 5435 h 10046"/>
              <a:gd name="connsiteX17" fmla="*/ 6476 w 10000"/>
              <a:gd name="connsiteY17" fmla="*/ 5435 h 10046"/>
              <a:gd name="connsiteX18" fmla="*/ 6480 w 10000"/>
              <a:gd name="connsiteY18" fmla="*/ 6232 h 10046"/>
              <a:gd name="connsiteX19" fmla="*/ 6487 w 10000"/>
              <a:gd name="connsiteY19" fmla="*/ 6957 h 10046"/>
              <a:gd name="connsiteX20" fmla="*/ 6498 w 10000"/>
              <a:gd name="connsiteY20" fmla="*/ 7572 h 10046"/>
              <a:gd name="connsiteX21" fmla="*/ 6513 w 10000"/>
              <a:gd name="connsiteY21" fmla="*/ 8043 h 10046"/>
              <a:gd name="connsiteX22" fmla="*/ 6531 w 10000"/>
              <a:gd name="connsiteY22" fmla="*/ 8478 h 10046"/>
              <a:gd name="connsiteX23" fmla="*/ 6557 w 10000"/>
              <a:gd name="connsiteY23" fmla="*/ 8877 h 10046"/>
              <a:gd name="connsiteX24" fmla="*/ 6579 w 10000"/>
              <a:gd name="connsiteY24" fmla="*/ 9130 h 10046"/>
              <a:gd name="connsiteX25" fmla="*/ 6612 w 10000"/>
              <a:gd name="connsiteY25" fmla="*/ 9384 h 10046"/>
              <a:gd name="connsiteX26" fmla="*/ 6648 w 10000"/>
              <a:gd name="connsiteY26" fmla="*/ 9565 h 10046"/>
              <a:gd name="connsiteX27" fmla="*/ 6685 w 10000"/>
              <a:gd name="connsiteY27" fmla="*/ 9746 h 10046"/>
              <a:gd name="connsiteX28" fmla="*/ 6722 w 10000"/>
              <a:gd name="connsiteY28" fmla="*/ 9819 h 10046"/>
              <a:gd name="connsiteX29" fmla="*/ 6766 w 10000"/>
              <a:gd name="connsiteY29" fmla="*/ 9928 h 10046"/>
              <a:gd name="connsiteX30" fmla="*/ 6865 w 10000"/>
              <a:gd name="connsiteY30" fmla="*/ 10000 h 10046"/>
              <a:gd name="connsiteX31" fmla="*/ 6971 w 10000"/>
              <a:gd name="connsiteY31" fmla="*/ 10000 h 10046"/>
              <a:gd name="connsiteX32" fmla="*/ 6971 w 10000"/>
              <a:gd name="connsiteY32" fmla="*/ 10000 h 10046"/>
              <a:gd name="connsiteX33" fmla="*/ 7796 w 10000"/>
              <a:gd name="connsiteY33" fmla="*/ 10046 h 10046"/>
              <a:gd name="connsiteX34" fmla="*/ 10000 w 10000"/>
              <a:gd name="connsiteY34" fmla="*/ 10000 h 10046"/>
              <a:gd name="connsiteX0" fmla="*/ 0 w 7796"/>
              <a:gd name="connsiteY0" fmla="*/ 0 h 10046"/>
              <a:gd name="connsiteX1" fmla="*/ 0 w 7796"/>
              <a:gd name="connsiteY1" fmla="*/ 0 h 10046"/>
              <a:gd name="connsiteX2" fmla="*/ 5944 w 7796"/>
              <a:gd name="connsiteY2" fmla="*/ 0 h 10046"/>
              <a:gd name="connsiteX3" fmla="*/ 5944 w 7796"/>
              <a:gd name="connsiteY3" fmla="*/ 0 h 10046"/>
              <a:gd name="connsiteX4" fmla="*/ 6161 w 7796"/>
              <a:gd name="connsiteY4" fmla="*/ 72 h 10046"/>
              <a:gd name="connsiteX5" fmla="*/ 6252 w 7796"/>
              <a:gd name="connsiteY5" fmla="*/ 145 h 10046"/>
              <a:gd name="connsiteX6" fmla="*/ 6326 w 7796"/>
              <a:gd name="connsiteY6" fmla="*/ 326 h 10046"/>
              <a:gd name="connsiteX7" fmla="*/ 6362 w 7796"/>
              <a:gd name="connsiteY7" fmla="*/ 435 h 10046"/>
              <a:gd name="connsiteX8" fmla="*/ 6395 w 7796"/>
              <a:gd name="connsiteY8" fmla="*/ 543 h 10046"/>
              <a:gd name="connsiteX9" fmla="*/ 6421 w 7796"/>
              <a:gd name="connsiteY9" fmla="*/ 761 h 10046"/>
              <a:gd name="connsiteX10" fmla="*/ 6439 w 7796"/>
              <a:gd name="connsiteY10" fmla="*/ 942 h 10046"/>
              <a:gd name="connsiteX11" fmla="*/ 6458 w 7796"/>
              <a:gd name="connsiteY11" fmla="*/ 1232 h 10046"/>
              <a:gd name="connsiteX12" fmla="*/ 6469 w 7796"/>
              <a:gd name="connsiteY12" fmla="*/ 1486 h 10046"/>
              <a:gd name="connsiteX13" fmla="*/ 6476 w 7796"/>
              <a:gd name="connsiteY13" fmla="*/ 1848 h 10046"/>
              <a:gd name="connsiteX14" fmla="*/ 6480 w 7796"/>
              <a:gd name="connsiteY14" fmla="*/ 2210 h 10046"/>
              <a:gd name="connsiteX15" fmla="*/ 6480 w 7796"/>
              <a:gd name="connsiteY15" fmla="*/ 2210 h 10046"/>
              <a:gd name="connsiteX16" fmla="*/ 6476 w 7796"/>
              <a:gd name="connsiteY16" fmla="*/ 5435 h 10046"/>
              <a:gd name="connsiteX17" fmla="*/ 6476 w 7796"/>
              <a:gd name="connsiteY17" fmla="*/ 5435 h 10046"/>
              <a:gd name="connsiteX18" fmla="*/ 6480 w 7796"/>
              <a:gd name="connsiteY18" fmla="*/ 6232 h 10046"/>
              <a:gd name="connsiteX19" fmla="*/ 6487 w 7796"/>
              <a:gd name="connsiteY19" fmla="*/ 6957 h 10046"/>
              <a:gd name="connsiteX20" fmla="*/ 6498 w 7796"/>
              <a:gd name="connsiteY20" fmla="*/ 7572 h 10046"/>
              <a:gd name="connsiteX21" fmla="*/ 6513 w 7796"/>
              <a:gd name="connsiteY21" fmla="*/ 8043 h 10046"/>
              <a:gd name="connsiteX22" fmla="*/ 6531 w 7796"/>
              <a:gd name="connsiteY22" fmla="*/ 8478 h 10046"/>
              <a:gd name="connsiteX23" fmla="*/ 6557 w 7796"/>
              <a:gd name="connsiteY23" fmla="*/ 8877 h 10046"/>
              <a:gd name="connsiteX24" fmla="*/ 6579 w 7796"/>
              <a:gd name="connsiteY24" fmla="*/ 9130 h 10046"/>
              <a:gd name="connsiteX25" fmla="*/ 6612 w 7796"/>
              <a:gd name="connsiteY25" fmla="*/ 9384 h 10046"/>
              <a:gd name="connsiteX26" fmla="*/ 6648 w 7796"/>
              <a:gd name="connsiteY26" fmla="*/ 9565 h 10046"/>
              <a:gd name="connsiteX27" fmla="*/ 6685 w 7796"/>
              <a:gd name="connsiteY27" fmla="*/ 9746 h 10046"/>
              <a:gd name="connsiteX28" fmla="*/ 6722 w 7796"/>
              <a:gd name="connsiteY28" fmla="*/ 9819 h 10046"/>
              <a:gd name="connsiteX29" fmla="*/ 6766 w 7796"/>
              <a:gd name="connsiteY29" fmla="*/ 9928 h 10046"/>
              <a:gd name="connsiteX30" fmla="*/ 6865 w 7796"/>
              <a:gd name="connsiteY30" fmla="*/ 10000 h 10046"/>
              <a:gd name="connsiteX31" fmla="*/ 6971 w 7796"/>
              <a:gd name="connsiteY31" fmla="*/ 10000 h 10046"/>
              <a:gd name="connsiteX32" fmla="*/ 6971 w 7796"/>
              <a:gd name="connsiteY32" fmla="*/ 10000 h 10046"/>
              <a:gd name="connsiteX33" fmla="*/ 7796 w 7796"/>
              <a:gd name="connsiteY33" fmla="*/ 10046 h 100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7796" h="10046">
                <a:moveTo>
                  <a:pt x="0" y="0"/>
                </a:moveTo>
                <a:lnTo>
                  <a:pt x="0" y="0"/>
                </a:lnTo>
                <a:lnTo>
                  <a:pt x="5944" y="0"/>
                </a:lnTo>
                <a:lnTo>
                  <a:pt x="5944" y="0"/>
                </a:lnTo>
                <a:lnTo>
                  <a:pt x="6161" y="72"/>
                </a:lnTo>
                <a:lnTo>
                  <a:pt x="6252" y="145"/>
                </a:lnTo>
                <a:cubicBezTo>
                  <a:pt x="6277" y="205"/>
                  <a:pt x="6301" y="266"/>
                  <a:pt x="6326" y="326"/>
                </a:cubicBezTo>
                <a:cubicBezTo>
                  <a:pt x="6338" y="362"/>
                  <a:pt x="6350" y="399"/>
                  <a:pt x="6362" y="435"/>
                </a:cubicBezTo>
                <a:lnTo>
                  <a:pt x="6395" y="543"/>
                </a:lnTo>
                <a:cubicBezTo>
                  <a:pt x="6404" y="616"/>
                  <a:pt x="6412" y="688"/>
                  <a:pt x="6421" y="761"/>
                </a:cubicBezTo>
                <a:cubicBezTo>
                  <a:pt x="6427" y="821"/>
                  <a:pt x="6433" y="882"/>
                  <a:pt x="6439" y="942"/>
                </a:cubicBezTo>
                <a:cubicBezTo>
                  <a:pt x="6445" y="1039"/>
                  <a:pt x="6452" y="1135"/>
                  <a:pt x="6458" y="1232"/>
                </a:cubicBezTo>
                <a:cubicBezTo>
                  <a:pt x="6462" y="1317"/>
                  <a:pt x="6465" y="1401"/>
                  <a:pt x="6469" y="1486"/>
                </a:cubicBezTo>
                <a:cubicBezTo>
                  <a:pt x="6471" y="1607"/>
                  <a:pt x="6474" y="1727"/>
                  <a:pt x="6476" y="1848"/>
                </a:cubicBezTo>
                <a:cubicBezTo>
                  <a:pt x="6477" y="1969"/>
                  <a:pt x="6479" y="2089"/>
                  <a:pt x="6480" y="2210"/>
                </a:cubicBezTo>
                <a:lnTo>
                  <a:pt x="6480" y="2210"/>
                </a:lnTo>
                <a:cubicBezTo>
                  <a:pt x="6479" y="3285"/>
                  <a:pt x="6477" y="4360"/>
                  <a:pt x="6476" y="5435"/>
                </a:cubicBezTo>
                <a:lnTo>
                  <a:pt x="6476" y="5435"/>
                </a:lnTo>
                <a:cubicBezTo>
                  <a:pt x="6477" y="5701"/>
                  <a:pt x="6479" y="5966"/>
                  <a:pt x="6480" y="6232"/>
                </a:cubicBezTo>
                <a:cubicBezTo>
                  <a:pt x="6482" y="6474"/>
                  <a:pt x="6485" y="6715"/>
                  <a:pt x="6487" y="6957"/>
                </a:cubicBezTo>
                <a:cubicBezTo>
                  <a:pt x="6491" y="7162"/>
                  <a:pt x="6494" y="7367"/>
                  <a:pt x="6498" y="7572"/>
                </a:cubicBezTo>
                <a:lnTo>
                  <a:pt x="6513" y="8043"/>
                </a:lnTo>
                <a:lnTo>
                  <a:pt x="6531" y="8478"/>
                </a:lnTo>
                <a:cubicBezTo>
                  <a:pt x="6540" y="8611"/>
                  <a:pt x="6548" y="8744"/>
                  <a:pt x="6557" y="8877"/>
                </a:cubicBezTo>
                <a:cubicBezTo>
                  <a:pt x="6564" y="8961"/>
                  <a:pt x="6572" y="9046"/>
                  <a:pt x="6579" y="9130"/>
                </a:cubicBezTo>
                <a:cubicBezTo>
                  <a:pt x="6590" y="9215"/>
                  <a:pt x="6601" y="9299"/>
                  <a:pt x="6612" y="9384"/>
                </a:cubicBezTo>
                <a:cubicBezTo>
                  <a:pt x="6624" y="9444"/>
                  <a:pt x="6636" y="9505"/>
                  <a:pt x="6648" y="9565"/>
                </a:cubicBezTo>
                <a:cubicBezTo>
                  <a:pt x="6660" y="9625"/>
                  <a:pt x="6673" y="9686"/>
                  <a:pt x="6685" y="9746"/>
                </a:cubicBezTo>
                <a:cubicBezTo>
                  <a:pt x="6697" y="9770"/>
                  <a:pt x="6710" y="9795"/>
                  <a:pt x="6722" y="9819"/>
                </a:cubicBezTo>
                <a:cubicBezTo>
                  <a:pt x="6737" y="9855"/>
                  <a:pt x="6751" y="9892"/>
                  <a:pt x="6766" y="9928"/>
                </a:cubicBezTo>
                <a:lnTo>
                  <a:pt x="6865" y="10000"/>
                </a:lnTo>
                <a:lnTo>
                  <a:pt x="6971" y="10000"/>
                </a:lnTo>
                <a:lnTo>
                  <a:pt x="6971" y="10000"/>
                </a:lnTo>
                <a:lnTo>
                  <a:pt x="7796" y="10046"/>
                </a:lnTo>
              </a:path>
            </a:pathLst>
          </a:custGeom>
          <a:noFill/>
          <a:ln w="19050">
            <a:solidFill>
              <a:schemeClr val="bg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F082002E-9161-491A-901A-18AF62FA4D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9939" y="198872"/>
            <a:ext cx="8529365" cy="657340"/>
          </a:xfrm>
        </p:spPr>
        <p:txBody>
          <a:bodyPr anchor="ctr">
            <a:noAutofit/>
          </a:bodyPr>
          <a:lstStyle/>
          <a:p>
            <a:r>
              <a:rPr lang="ru-RU" dirty="0"/>
              <a:t>ПРЕИМУЩЕСТВА НАШЕЙ ПРОГРАММЫ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EB977DAC-C0B3-48D8-A87B-27F6A37B340A}"/>
              </a:ext>
            </a:extLst>
          </p:cNvPr>
          <p:cNvSpPr txBox="1"/>
          <p:nvPr/>
        </p:nvSpPr>
        <p:spPr>
          <a:xfrm>
            <a:off x="994145" y="1598662"/>
            <a:ext cx="5554405" cy="646331"/>
          </a:xfrm>
          <a:prstGeom prst="rect">
            <a:avLst/>
          </a:prstGeom>
          <a:noFill/>
        </p:spPr>
        <p:txBody>
          <a:bodyPr wrap="square" lIns="0">
            <a:spAutoFit/>
          </a:bodyPr>
          <a:lstStyle/>
          <a:p>
            <a:pPr lvl="0">
              <a:spcBef>
                <a:spcPts val="3000"/>
              </a:spcBef>
              <a:buClr>
                <a:schemeClr val="tx2"/>
              </a:buClr>
            </a:pPr>
            <a:r>
              <a:rPr lang="ru-RU" dirty="0">
                <a:ea typeface="MS Mincho" panose="02020609040205080304" pitchFamily="49" charset="-128"/>
                <a:cs typeface="Times New Roman" panose="02020603050405020304" pitchFamily="18" charset="0"/>
              </a:rPr>
              <a:t>Авторский курс от признанного эксперта на рынке с многолетним опытом</a:t>
            </a:r>
          </a:p>
        </p:txBody>
      </p:sp>
      <p:pic>
        <p:nvPicPr>
          <p:cNvPr id="19" name="Рисунок 18">
            <a:extLst>
              <a:ext uri="{FF2B5EF4-FFF2-40B4-BE49-F238E27FC236}">
                <a16:creationId xmlns:a16="http://schemas.microsoft.com/office/drawing/2014/main" xmlns="" id="{5217818B-C2E5-46A7-AF66-CB50CCBEB51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533414" y="954967"/>
            <a:ext cx="4141538" cy="5556249"/>
          </a:xfrm>
          <a:prstGeom prst="roundRect">
            <a:avLst>
              <a:gd name="adj" fmla="val 4175"/>
            </a:avLst>
          </a:prstGeom>
          <a:ln w="19050">
            <a:solidFill>
              <a:schemeClr val="bg1">
                <a:lumMod val="85000"/>
              </a:schemeClr>
            </a:solidFill>
          </a:ln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8C7A901C-131C-4DC3-B712-D7562B0627A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2551" y="1692121"/>
            <a:ext cx="453929" cy="453929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2BB48468-3F77-4395-A933-853BAEFFF75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2557" y="2554434"/>
            <a:ext cx="453916" cy="453916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85B9FE4A-76BB-4487-9C34-89215CE0B039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6647" y="3416734"/>
            <a:ext cx="505736" cy="505736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xmlns="" id="{EC43ECDB-10DB-43A7-BFF2-3602A102D4FE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3486" y="4330854"/>
            <a:ext cx="412059" cy="412059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xmlns="" id="{91760894-8746-4E62-8767-9AAD2CD2DB40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3486" y="5191489"/>
            <a:ext cx="412059" cy="412059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EC983B94-9B2D-474B-8EA7-0475616DAF26}"/>
              </a:ext>
            </a:extLst>
          </p:cNvPr>
          <p:cNvSpPr txBox="1"/>
          <p:nvPr/>
        </p:nvSpPr>
        <p:spPr>
          <a:xfrm>
            <a:off x="994145" y="2493043"/>
            <a:ext cx="6112042" cy="646331"/>
          </a:xfrm>
          <a:prstGeom prst="rect">
            <a:avLst/>
          </a:prstGeom>
          <a:noFill/>
        </p:spPr>
        <p:txBody>
          <a:bodyPr wrap="square" lIns="0">
            <a:spAutoFit/>
          </a:bodyPr>
          <a:lstStyle/>
          <a:p>
            <a:pPr lvl="0">
              <a:spcBef>
                <a:spcPts val="3000"/>
              </a:spcBef>
              <a:buClr>
                <a:schemeClr val="tx2"/>
              </a:buClr>
            </a:pPr>
            <a:r>
              <a:rPr lang="ru-RU" dirty="0">
                <a:ea typeface="MS Mincho" panose="02020609040205080304" pitchFamily="49" charset="-128"/>
                <a:cs typeface="Times New Roman" panose="02020603050405020304" pitchFamily="18" charset="0"/>
              </a:rPr>
              <a:t>Удобный формат обучения (дистанционный с возможностью задать вопросы автору курса)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B3F3EAE9-0196-406E-8A91-9BCEF96BF7FE}"/>
              </a:ext>
            </a:extLst>
          </p:cNvPr>
          <p:cNvSpPr txBox="1"/>
          <p:nvPr/>
        </p:nvSpPr>
        <p:spPr>
          <a:xfrm>
            <a:off x="994145" y="3521032"/>
            <a:ext cx="6112042" cy="369332"/>
          </a:xfrm>
          <a:prstGeom prst="rect">
            <a:avLst/>
          </a:prstGeom>
          <a:noFill/>
        </p:spPr>
        <p:txBody>
          <a:bodyPr wrap="square" lIns="0">
            <a:spAutoFit/>
          </a:bodyPr>
          <a:lstStyle/>
          <a:p>
            <a:pPr lvl="0">
              <a:spcBef>
                <a:spcPts val="3600"/>
              </a:spcBef>
              <a:buClr>
                <a:schemeClr val="tx2"/>
              </a:buClr>
            </a:pPr>
            <a:r>
              <a:rPr lang="ru-RU" dirty="0">
                <a:ea typeface="MS Mincho" panose="02020609040205080304" pitchFamily="49" charset="-128"/>
                <a:cs typeface="Times New Roman" panose="02020603050405020304" pitchFamily="18" charset="0"/>
              </a:rPr>
              <a:t>Практические кейсы, задания и </a:t>
            </a:r>
            <a:r>
              <a:rPr lang="ru-RU" dirty="0" err="1">
                <a:ea typeface="MS Mincho" panose="02020609040205080304" pitchFamily="49" charset="-128"/>
                <a:cs typeface="Times New Roman" panose="02020603050405020304" pitchFamily="18" charset="0"/>
              </a:rPr>
              <a:t>лайфхаки</a:t>
            </a:r>
            <a:r>
              <a:rPr lang="ru-RU" dirty="0"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780000C4-0B12-4AB7-96BC-9864446EA0B3}"/>
              </a:ext>
            </a:extLst>
          </p:cNvPr>
          <p:cNvSpPr txBox="1"/>
          <p:nvPr/>
        </p:nvSpPr>
        <p:spPr>
          <a:xfrm>
            <a:off x="994145" y="4254649"/>
            <a:ext cx="5960109" cy="646331"/>
          </a:xfrm>
          <a:prstGeom prst="rect">
            <a:avLst/>
          </a:prstGeom>
          <a:noFill/>
        </p:spPr>
        <p:txBody>
          <a:bodyPr wrap="square" lIns="0">
            <a:spAutoFit/>
          </a:bodyPr>
          <a:lstStyle/>
          <a:p>
            <a:pPr lvl="0">
              <a:spcBef>
                <a:spcPts val="3000"/>
              </a:spcBef>
              <a:buClr>
                <a:schemeClr val="tx2"/>
              </a:buClr>
            </a:pPr>
            <a:r>
              <a:rPr lang="ru-RU" dirty="0">
                <a:ea typeface="MS Mincho" panose="02020609040205080304" pitchFamily="49" charset="-128"/>
                <a:cs typeface="Times New Roman" panose="02020603050405020304" pitchFamily="18" charset="0"/>
              </a:rPr>
              <a:t>Уникальная возможность практики на демо-версии ЭТП РТС-тендер на тренажере ЕИC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14004EEC-75D1-40D6-87F8-2DC867201BBD}"/>
              </a:ext>
            </a:extLst>
          </p:cNvPr>
          <p:cNvSpPr txBox="1"/>
          <p:nvPr/>
        </p:nvSpPr>
        <p:spPr>
          <a:xfrm>
            <a:off x="994145" y="5210984"/>
            <a:ext cx="6112042" cy="369332"/>
          </a:xfrm>
          <a:prstGeom prst="rect">
            <a:avLst/>
          </a:prstGeom>
          <a:noFill/>
        </p:spPr>
        <p:txBody>
          <a:bodyPr wrap="square" lIns="0">
            <a:spAutoFit/>
          </a:bodyPr>
          <a:lstStyle/>
          <a:p>
            <a:pPr lvl="0">
              <a:spcBef>
                <a:spcPts val="3600"/>
              </a:spcBef>
              <a:buClr>
                <a:schemeClr val="tx2"/>
              </a:buClr>
            </a:pPr>
            <a:r>
              <a:rPr lang="ru-RU" dirty="0">
                <a:ea typeface="MS Mincho" panose="02020609040205080304" pitchFamily="49" charset="-128"/>
                <a:cs typeface="Times New Roman" panose="02020603050405020304" pitchFamily="18" charset="0"/>
              </a:rPr>
              <a:t>Удостоверение о повышении квалификации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135052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14000">
        <p:fade/>
      </p:transition>
    </mc:Choice>
    <mc:Fallback xmlns="">
      <p:transition spd="slow" advClick="0" advTm="14000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95E861F7-446A-4086-8E1F-B9D69138B0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9939" y="198872"/>
            <a:ext cx="11335925" cy="657340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ru-RU" dirty="0"/>
              <a:t>РТС-ТЕНДЕР — ЛИДИРУЮЩАЯ ЭЛЕКТРОННАЯ ПЛОЩАДКА РФ ДЛЯ ПРОВЕДЕНИЯ ЗАКУПОК B2G&amp;B2B</a:t>
            </a:r>
          </a:p>
        </p:txBody>
      </p:sp>
      <p:sp>
        <p:nvSpPr>
          <p:cNvPr id="3" name="Прямоугольник: скругленные верхние углы 2">
            <a:extLst>
              <a:ext uri="{FF2B5EF4-FFF2-40B4-BE49-F238E27FC236}">
                <a16:creationId xmlns:a16="http://schemas.microsoft.com/office/drawing/2014/main" xmlns="" id="{8DB2BDB0-B8C1-4B5F-A588-9CCD3C280AE0}"/>
              </a:ext>
            </a:extLst>
          </p:cNvPr>
          <p:cNvSpPr/>
          <p:nvPr/>
        </p:nvSpPr>
        <p:spPr>
          <a:xfrm rot="5400000">
            <a:off x="181904" y="1685000"/>
            <a:ext cx="4359194" cy="4723002"/>
          </a:xfrm>
          <a:prstGeom prst="round2SameRect">
            <a:avLst>
              <a:gd name="adj1" fmla="val 3578"/>
              <a:gd name="adj2" fmla="val 0"/>
            </a:avLst>
          </a:prstGeom>
          <a:gradFill>
            <a:gsLst>
              <a:gs pos="52000">
                <a:schemeClr val="tx2"/>
              </a:gs>
              <a:gs pos="0">
                <a:srgbClr val="F45967"/>
              </a:gs>
              <a:gs pos="100000">
                <a:schemeClr val="accent1"/>
              </a:gs>
            </a:gsLst>
            <a:lin ang="27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E8D22502-8860-43B2-B7EE-1DA1BC67513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939" y="2507257"/>
            <a:ext cx="3651511" cy="1539243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9DB93197-3663-4690-BAFD-419F3EC98538}"/>
              </a:ext>
            </a:extLst>
          </p:cNvPr>
          <p:cNvSpPr txBox="1"/>
          <p:nvPr/>
        </p:nvSpPr>
        <p:spPr>
          <a:xfrm>
            <a:off x="405017" y="4740129"/>
            <a:ext cx="354135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>
                <a:solidFill>
                  <a:schemeClr val="bg1"/>
                </a:solidFill>
              </a:rPr>
              <a:t>12 ЛЕТ НА РЫНКЕ</a:t>
            </a:r>
          </a:p>
        </p:txBody>
      </p:sp>
      <p:cxnSp>
        <p:nvCxnSpPr>
          <p:cNvPr id="8" name="Прямая соединительная линия 7">
            <a:extLst>
              <a:ext uri="{FF2B5EF4-FFF2-40B4-BE49-F238E27FC236}">
                <a16:creationId xmlns:a16="http://schemas.microsoft.com/office/drawing/2014/main" xmlns="" id="{28D1D426-7F0A-476E-90CA-8F8BCA8CAFF4}"/>
              </a:ext>
            </a:extLst>
          </p:cNvPr>
          <p:cNvCxnSpPr/>
          <p:nvPr/>
        </p:nvCxnSpPr>
        <p:spPr>
          <a:xfrm>
            <a:off x="405017" y="4617223"/>
            <a:ext cx="3596433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xmlns="" id="{DA562632-EF38-4BD1-B756-5D1CB338673C}"/>
              </a:ext>
            </a:extLst>
          </p:cNvPr>
          <p:cNvSpPr/>
          <p:nvPr/>
        </p:nvSpPr>
        <p:spPr>
          <a:xfrm>
            <a:off x="6260023" y="2077171"/>
            <a:ext cx="521420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chemeClr val="accent1"/>
              </a:buClr>
            </a:pPr>
            <a:r>
              <a:rPr lang="ru-RU" sz="1600" dirty="0">
                <a:ea typeface="Helvetica Light" charset="0"/>
                <a:cs typeface="Segoe UI" panose="020B0502040204020203" pitchFamily="34" charset="0"/>
              </a:rPr>
              <a:t>Уполномоченный Правительством РФ</a:t>
            </a:r>
            <a:endParaRPr lang="en-US" sz="1600" dirty="0">
              <a:ea typeface="Helvetica Light" charset="0"/>
              <a:cs typeface="Segoe UI" panose="020B0502040204020203" pitchFamily="34" charset="0"/>
            </a:endParaRPr>
          </a:p>
          <a:p>
            <a:pPr>
              <a:buClr>
                <a:schemeClr val="accent1"/>
              </a:buClr>
            </a:pPr>
            <a:r>
              <a:rPr lang="ru-RU" sz="1600" dirty="0">
                <a:ea typeface="Helvetica Light" charset="0"/>
                <a:cs typeface="Segoe UI" panose="020B0502040204020203" pitchFamily="34" charset="0"/>
              </a:rPr>
              <a:t>универсальный оператор электронных торгов</a:t>
            </a:r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xmlns="" id="{8E1CD1C0-FCEE-4612-A15F-61FE8C824960}"/>
              </a:ext>
            </a:extLst>
          </p:cNvPr>
          <p:cNvSpPr/>
          <p:nvPr/>
        </p:nvSpPr>
        <p:spPr>
          <a:xfrm>
            <a:off x="6260022" y="4177005"/>
            <a:ext cx="5526961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chemeClr val="accent1"/>
              </a:buClr>
            </a:pPr>
            <a:r>
              <a:rPr lang="ru-RU" sz="1600" dirty="0">
                <a:ea typeface="Helvetica Light" charset="0"/>
                <a:cs typeface="Segoe UI" panose="020B0502040204020203" pitchFamily="34" charset="0"/>
              </a:rPr>
              <a:t>Соответствует требованиям к информационной</a:t>
            </a:r>
            <a:endParaRPr lang="en-US" sz="1600" dirty="0">
              <a:ea typeface="Helvetica Light" charset="0"/>
              <a:cs typeface="Segoe UI" panose="020B0502040204020203" pitchFamily="34" charset="0"/>
            </a:endParaRPr>
          </a:p>
          <a:p>
            <a:pPr>
              <a:buClr>
                <a:schemeClr val="accent1"/>
              </a:buClr>
            </a:pPr>
            <a:r>
              <a:rPr lang="ru-RU" sz="1600" dirty="0">
                <a:ea typeface="Helvetica Light" charset="0"/>
                <a:cs typeface="Segoe UI" panose="020B0502040204020203" pitchFamily="34" charset="0"/>
              </a:rPr>
              <a:t>безопасности применительно к 1 (наивысшему) классу </a:t>
            </a:r>
            <a:endParaRPr lang="en-US" sz="1600" dirty="0">
              <a:ea typeface="Helvetica Light" charset="0"/>
              <a:cs typeface="Segoe UI" panose="020B0502040204020203" pitchFamily="34" charset="0"/>
            </a:endParaRPr>
          </a:p>
          <a:p>
            <a:pPr>
              <a:buClr>
                <a:schemeClr val="accent1"/>
              </a:buClr>
            </a:pPr>
            <a:r>
              <a:rPr lang="ru-RU" sz="1600" dirty="0">
                <a:ea typeface="Helvetica Light" charset="0"/>
                <a:cs typeface="Segoe UI" panose="020B0502040204020203" pitchFamily="34" charset="0"/>
              </a:rPr>
              <a:t>защищенности государственных информационных </a:t>
            </a:r>
            <a:endParaRPr lang="en-US" sz="1600" dirty="0">
              <a:ea typeface="Helvetica Light" charset="0"/>
              <a:cs typeface="Segoe UI" panose="020B0502040204020203" pitchFamily="34" charset="0"/>
            </a:endParaRPr>
          </a:p>
          <a:p>
            <a:pPr>
              <a:buClr>
                <a:schemeClr val="accent1"/>
              </a:buClr>
            </a:pPr>
            <a:r>
              <a:rPr lang="ru-RU" sz="1600" dirty="0">
                <a:ea typeface="Helvetica Light" charset="0"/>
                <a:cs typeface="Segoe UI" panose="020B0502040204020203" pitchFamily="34" charset="0"/>
              </a:rPr>
              <a:t>систем</a:t>
            </a:r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xmlns="" id="{DB9CD15F-28EF-4A55-B3EE-B8029437BF9D}"/>
              </a:ext>
            </a:extLst>
          </p:cNvPr>
          <p:cNvSpPr/>
          <p:nvPr/>
        </p:nvSpPr>
        <p:spPr>
          <a:xfrm>
            <a:off x="6260023" y="3020511"/>
            <a:ext cx="550304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chemeClr val="accent1"/>
              </a:buClr>
            </a:pPr>
            <a:r>
              <a:rPr lang="ru-RU" sz="1600" dirty="0">
                <a:ea typeface="Helvetica Light" charset="0"/>
                <a:cs typeface="Segoe UI" panose="020B0502040204020203" pitchFamily="34" charset="0"/>
              </a:rPr>
              <a:t>Обеспечивает весь спектр потребностей участников</a:t>
            </a:r>
            <a:endParaRPr lang="en-US" sz="1600" dirty="0">
              <a:ea typeface="Helvetica Light" charset="0"/>
              <a:cs typeface="Segoe UI" panose="020B0502040204020203" pitchFamily="34" charset="0"/>
            </a:endParaRPr>
          </a:p>
          <a:p>
            <a:pPr>
              <a:buClr>
                <a:schemeClr val="accent1"/>
              </a:buClr>
            </a:pPr>
            <a:r>
              <a:rPr lang="ru-RU" sz="1600" dirty="0">
                <a:ea typeface="Helvetica Light" charset="0"/>
                <a:cs typeface="Segoe UI" panose="020B0502040204020203" pitchFamily="34" charset="0"/>
              </a:rPr>
              <a:t>закупок на всех этапах тендерного цикла, по всем</a:t>
            </a:r>
            <a:endParaRPr lang="en-US" sz="1600" dirty="0">
              <a:ea typeface="Helvetica Light" charset="0"/>
              <a:cs typeface="Segoe UI" panose="020B0502040204020203" pitchFamily="34" charset="0"/>
            </a:endParaRPr>
          </a:p>
          <a:p>
            <a:pPr>
              <a:buClr>
                <a:schemeClr val="accent1"/>
              </a:buClr>
            </a:pPr>
            <a:r>
              <a:rPr lang="ru-RU" sz="1600" dirty="0">
                <a:ea typeface="Helvetica Light" charset="0"/>
                <a:cs typeface="Segoe UI" panose="020B0502040204020203" pitchFamily="34" charset="0"/>
              </a:rPr>
              <a:t>типам электронных процедур</a:t>
            </a:r>
          </a:p>
        </p:txBody>
      </p: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xmlns="" id="{6E6FC2FD-84CC-4E30-84CB-4EA469D9C26C}"/>
              </a:ext>
            </a:extLst>
          </p:cNvPr>
          <p:cNvSpPr/>
          <p:nvPr/>
        </p:nvSpPr>
        <p:spPr>
          <a:xfrm>
            <a:off x="6236107" y="5561805"/>
            <a:ext cx="552696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chemeClr val="accent1"/>
              </a:buClr>
            </a:pPr>
            <a:r>
              <a:rPr lang="ru-RU" sz="1600" dirty="0">
                <a:ea typeface="Helvetica Light" charset="0"/>
                <a:cs typeface="Segoe UI" panose="020B0502040204020203" pitchFamily="34" charset="0"/>
              </a:rPr>
              <a:t>Имеет статус организации стратегического назначения </a:t>
            </a:r>
          </a:p>
          <a:p>
            <a:pPr>
              <a:buClr>
                <a:schemeClr val="accent1"/>
              </a:buClr>
            </a:pPr>
            <a:r>
              <a:rPr lang="ru-RU" sz="1600" dirty="0">
                <a:ea typeface="Helvetica Light" charset="0"/>
                <a:cs typeface="Segoe UI" panose="020B0502040204020203" pitchFamily="34" charset="0"/>
              </a:rPr>
              <a:t>(ФЗ №165 от 18.07.2017)</a:t>
            </a:r>
          </a:p>
        </p:txBody>
      </p:sp>
      <p:pic>
        <p:nvPicPr>
          <p:cNvPr id="15" name="Рисунок 14">
            <a:extLst>
              <a:ext uri="{FF2B5EF4-FFF2-40B4-BE49-F238E27FC236}">
                <a16:creationId xmlns:a16="http://schemas.microsoft.com/office/drawing/2014/main" xmlns="" id="{84463CF6-2770-4E5F-8405-E56266FC93B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25337" y="1991446"/>
            <a:ext cx="823562" cy="730268"/>
          </a:xfrm>
          <a:prstGeom prst="rect">
            <a:avLst/>
          </a:prstGeom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xmlns="" id="{3324D80D-DCA8-47D6-987C-2E6539CDEE0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2689" y="3070876"/>
            <a:ext cx="730269" cy="730269"/>
          </a:xfrm>
          <a:prstGeom prst="rect">
            <a:avLst/>
          </a:prstGeom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xmlns="" id="{9DD2AC67-FFCA-478A-AFEC-459BCCCD8DE3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9121" y="4340807"/>
            <a:ext cx="703837" cy="703837"/>
          </a:xfrm>
          <a:prstGeom prst="rect">
            <a:avLst/>
          </a:prstGeom>
        </p:spPr>
      </p:pic>
      <p:pic>
        <p:nvPicPr>
          <p:cNvPr id="21" name="Рисунок 20">
            <a:extLst>
              <a:ext uri="{FF2B5EF4-FFF2-40B4-BE49-F238E27FC236}">
                <a16:creationId xmlns:a16="http://schemas.microsoft.com/office/drawing/2014/main" xmlns="" id="{CF5E8954-C13B-4F6E-A326-9EFD00F5A639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6696" y="5517632"/>
            <a:ext cx="561225" cy="561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87223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23000">
        <p:fade/>
      </p:transition>
    </mc:Choice>
    <mc:Fallback xmlns="">
      <p:transition spd="slow" advClick="0" advTm="23000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: скругленные верхние углы 2">
            <a:extLst>
              <a:ext uri="{FF2B5EF4-FFF2-40B4-BE49-F238E27FC236}">
                <a16:creationId xmlns:a16="http://schemas.microsoft.com/office/drawing/2014/main" xmlns="" id="{4AD4E6EC-188B-4577-AA1D-B98E0347889C}"/>
              </a:ext>
            </a:extLst>
          </p:cNvPr>
          <p:cNvSpPr/>
          <p:nvPr/>
        </p:nvSpPr>
        <p:spPr>
          <a:xfrm>
            <a:off x="1046329" y="2570171"/>
            <a:ext cx="10099343" cy="4287830"/>
          </a:xfrm>
          <a:prstGeom prst="round2SameRect">
            <a:avLst>
              <a:gd name="adj1" fmla="val 3696"/>
              <a:gd name="adj2" fmla="val 0"/>
            </a:avLst>
          </a:prstGeom>
          <a:gradFill>
            <a:gsLst>
              <a:gs pos="52000">
                <a:schemeClr val="tx2"/>
              </a:gs>
              <a:gs pos="0">
                <a:srgbClr val="F45967"/>
              </a:gs>
              <a:gs pos="100000">
                <a:schemeClr val="accent1"/>
              </a:gs>
            </a:gsLst>
            <a:lin ang="27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Прямоугольник: скругленные углы 31">
            <a:extLst>
              <a:ext uri="{FF2B5EF4-FFF2-40B4-BE49-F238E27FC236}">
                <a16:creationId xmlns:a16="http://schemas.microsoft.com/office/drawing/2014/main" xmlns="" id="{57D4C8D4-0BFD-4BA6-9365-338544380BD0}"/>
              </a:ext>
            </a:extLst>
          </p:cNvPr>
          <p:cNvSpPr/>
          <p:nvPr/>
        </p:nvSpPr>
        <p:spPr>
          <a:xfrm>
            <a:off x="4764547" y="3635746"/>
            <a:ext cx="2662906" cy="2662906"/>
          </a:xfrm>
          <a:prstGeom prst="roundRect">
            <a:avLst/>
          </a:prstGeom>
          <a:solidFill>
            <a:schemeClr val="tx2">
              <a:lumMod val="40000"/>
              <a:lumOff val="60000"/>
              <a:alpha val="3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57D76A4B-413B-44A9-A739-5583C13775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r>
              <a:rPr lang="ru-RU" dirty="0"/>
              <a:t>ДРУГИЕ ОБУЧАЮЩИЕ ПРОЕКТЫ ДЛЯ ЗАКАЗЧИКОВ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440A2726-075D-4321-9E67-839808CE920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952553" y="910929"/>
            <a:ext cx="1153953" cy="825205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319E20BA-20B6-4DD7-95EE-D4982FE64BAE}"/>
              </a:ext>
            </a:extLst>
          </p:cNvPr>
          <p:cNvSpPr txBox="1"/>
          <p:nvPr/>
        </p:nvSpPr>
        <p:spPr>
          <a:xfrm>
            <a:off x="5914730" y="1822875"/>
            <a:ext cx="3422110" cy="523220"/>
          </a:xfrm>
          <a:prstGeom prst="rect">
            <a:avLst/>
          </a:prstGeom>
          <a:noFill/>
        </p:spPr>
        <p:txBody>
          <a:bodyPr wrap="square" lIns="0">
            <a:spAutoFit/>
          </a:bodyPr>
          <a:lstStyle/>
          <a:p>
            <a:pPr algn="ctr"/>
            <a:r>
              <a:rPr lang="ru-RU" sz="1400" dirty="0"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Крупнейшая площадка </a:t>
            </a:r>
          </a:p>
          <a:p>
            <a:pPr algn="ctr"/>
            <a:r>
              <a:rPr lang="ru-RU" sz="1400" dirty="0"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в коммерческом секторе 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FA806E57-5EE8-4DEF-8C57-E6415DD9780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56866" y="946626"/>
            <a:ext cx="2047582" cy="86313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F94797EE-2F7E-4FE5-8DD0-05DF1F7E550F}"/>
              </a:ext>
            </a:extLst>
          </p:cNvPr>
          <p:cNvSpPr txBox="1"/>
          <p:nvPr/>
        </p:nvSpPr>
        <p:spPr>
          <a:xfrm>
            <a:off x="2279700" y="1822875"/>
            <a:ext cx="4001915" cy="523220"/>
          </a:xfrm>
          <a:prstGeom prst="rect">
            <a:avLst/>
          </a:prstGeom>
          <a:noFill/>
        </p:spPr>
        <p:txBody>
          <a:bodyPr wrap="square" lIns="0">
            <a:spAutoFit/>
          </a:bodyPr>
          <a:lstStyle/>
          <a:p>
            <a:pPr algn="ctr"/>
            <a:r>
              <a:rPr lang="ru-RU" sz="1400" dirty="0">
                <a:ea typeface="MS Mincho" panose="02020609040205080304" pitchFamily="49" charset="-128"/>
                <a:cs typeface="Times New Roman" panose="02020603050405020304" pitchFamily="18" charset="0"/>
              </a:rPr>
              <a:t>К</a:t>
            </a:r>
            <a:r>
              <a:rPr lang="ru-RU" sz="1400" dirty="0"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рупнейшая площадка </a:t>
            </a:r>
          </a:p>
          <a:p>
            <a:pPr algn="ctr"/>
            <a:r>
              <a:rPr lang="ru-RU" sz="1400" dirty="0"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в секторе регулируемых закупок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239FA658-6A48-48F4-B3D2-7D86835894B1}"/>
              </a:ext>
            </a:extLst>
          </p:cNvPr>
          <p:cNvSpPr txBox="1"/>
          <p:nvPr/>
        </p:nvSpPr>
        <p:spPr>
          <a:xfrm>
            <a:off x="1235940" y="2818038"/>
            <a:ext cx="974119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spcBef>
                <a:spcPts val="1800"/>
              </a:spcBef>
            </a:pPr>
            <a:r>
              <a:rPr lang="ru-RU" dirty="0">
                <a:solidFill>
                  <a:schemeClr val="bg1"/>
                </a:solidFill>
                <a:latin typeface="+mj-lt"/>
                <a:ea typeface="MS Mincho" panose="02020609040205080304" pitchFamily="49" charset="-128"/>
                <a:cs typeface="Times New Roman" panose="02020603050405020304" pitchFamily="18" charset="0"/>
              </a:rPr>
              <a:t>ПРЕДСТАВЛЯЮТ П</a:t>
            </a:r>
            <a:r>
              <a:rPr lang="ru-RU" dirty="0">
                <a:solidFill>
                  <a:schemeClr val="bg1"/>
                </a:solidFill>
                <a:effectLst/>
                <a:latin typeface="+mj-lt"/>
                <a:ea typeface="MS Mincho" panose="02020609040205080304" pitchFamily="49" charset="-128"/>
                <a:cs typeface="Times New Roman" panose="02020603050405020304" pitchFamily="18" charset="0"/>
              </a:rPr>
              <a:t>РОФЕССИОНАЛЬНОЕ ПРАКТИКООРИЕНТИРОВАННОЕ ОБУЧЕНИЕ</a:t>
            </a:r>
          </a:p>
        </p:txBody>
      </p:sp>
      <p:sp>
        <p:nvSpPr>
          <p:cNvPr id="9" name="Freeform 9">
            <a:extLst>
              <a:ext uri="{FF2B5EF4-FFF2-40B4-BE49-F238E27FC236}">
                <a16:creationId xmlns:a16="http://schemas.microsoft.com/office/drawing/2014/main" xmlns="" id="{94B5D1B1-086A-4CF2-A1D2-99B4BE98C678}"/>
              </a:ext>
            </a:extLst>
          </p:cNvPr>
          <p:cNvSpPr>
            <a:spLocks/>
          </p:cNvSpPr>
          <p:nvPr/>
        </p:nvSpPr>
        <p:spPr bwMode="auto">
          <a:xfrm flipV="1">
            <a:off x="9336841" y="1800154"/>
            <a:ext cx="2855160" cy="334904"/>
          </a:xfrm>
          <a:custGeom>
            <a:avLst/>
            <a:gdLst>
              <a:gd name="T0" fmla="*/ 0 w 2727"/>
              <a:gd name="T1" fmla="*/ 0 h 276"/>
              <a:gd name="T2" fmla="*/ 0 w 2727"/>
              <a:gd name="T3" fmla="*/ 0 h 276"/>
              <a:gd name="T4" fmla="*/ 1621 w 2727"/>
              <a:gd name="T5" fmla="*/ 0 h 276"/>
              <a:gd name="T6" fmla="*/ 1621 w 2727"/>
              <a:gd name="T7" fmla="*/ 0 h 276"/>
              <a:gd name="T8" fmla="*/ 1680 w 2727"/>
              <a:gd name="T9" fmla="*/ 2 h 276"/>
              <a:gd name="T10" fmla="*/ 1705 w 2727"/>
              <a:gd name="T11" fmla="*/ 4 h 276"/>
              <a:gd name="T12" fmla="*/ 1725 w 2727"/>
              <a:gd name="T13" fmla="*/ 9 h 276"/>
              <a:gd name="T14" fmla="*/ 1735 w 2727"/>
              <a:gd name="T15" fmla="*/ 12 h 276"/>
              <a:gd name="T16" fmla="*/ 1744 w 2727"/>
              <a:gd name="T17" fmla="*/ 15 h 276"/>
              <a:gd name="T18" fmla="*/ 1751 w 2727"/>
              <a:gd name="T19" fmla="*/ 21 h 276"/>
              <a:gd name="T20" fmla="*/ 1756 w 2727"/>
              <a:gd name="T21" fmla="*/ 26 h 276"/>
              <a:gd name="T22" fmla="*/ 1761 w 2727"/>
              <a:gd name="T23" fmla="*/ 34 h 276"/>
              <a:gd name="T24" fmla="*/ 1764 w 2727"/>
              <a:gd name="T25" fmla="*/ 41 h 276"/>
              <a:gd name="T26" fmla="*/ 1766 w 2727"/>
              <a:gd name="T27" fmla="*/ 51 h 276"/>
              <a:gd name="T28" fmla="*/ 1767 w 2727"/>
              <a:gd name="T29" fmla="*/ 61 h 276"/>
              <a:gd name="T30" fmla="*/ 1767 w 2727"/>
              <a:gd name="T31" fmla="*/ 61 h 276"/>
              <a:gd name="T32" fmla="*/ 1766 w 2727"/>
              <a:gd name="T33" fmla="*/ 150 h 276"/>
              <a:gd name="T34" fmla="*/ 1766 w 2727"/>
              <a:gd name="T35" fmla="*/ 150 h 276"/>
              <a:gd name="T36" fmla="*/ 1767 w 2727"/>
              <a:gd name="T37" fmla="*/ 172 h 276"/>
              <a:gd name="T38" fmla="*/ 1769 w 2727"/>
              <a:gd name="T39" fmla="*/ 192 h 276"/>
              <a:gd name="T40" fmla="*/ 1772 w 2727"/>
              <a:gd name="T41" fmla="*/ 209 h 276"/>
              <a:gd name="T42" fmla="*/ 1776 w 2727"/>
              <a:gd name="T43" fmla="*/ 222 h 276"/>
              <a:gd name="T44" fmla="*/ 1781 w 2727"/>
              <a:gd name="T45" fmla="*/ 234 h 276"/>
              <a:gd name="T46" fmla="*/ 1788 w 2727"/>
              <a:gd name="T47" fmla="*/ 245 h 276"/>
              <a:gd name="T48" fmla="*/ 1794 w 2727"/>
              <a:gd name="T49" fmla="*/ 252 h 276"/>
              <a:gd name="T50" fmla="*/ 1803 w 2727"/>
              <a:gd name="T51" fmla="*/ 259 h 276"/>
              <a:gd name="T52" fmla="*/ 1813 w 2727"/>
              <a:gd name="T53" fmla="*/ 264 h 276"/>
              <a:gd name="T54" fmla="*/ 1823 w 2727"/>
              <a:gd name="T55" fmla="*/ 269 h 276"/>
              <a:gd name="T56" fmla="*/ 1833 w 2727"/>
              <a:gd name="T57" fmla="*/ 271 h 276"/>
              <a:gd name="T58" fmla="*/ 1845 w 2727"/>
              <a:gd name="T59" fmla="*/ 274 h 276"/>
              <a:gd name="T60" fmla="*/ 1872 w 2727"/>
              <a:gd name="T61" fmla="*/ 276 h 276"/>
              <a:gd name="T62" fmla="*/ 1901 w 2727"/>
              <a:gd name="T63" fmla="*/ 276 h 276"/>
              <a:gd name="T64" fmla="*/ 1901 w 2727"/>
              <a:gd name="T65" fmla="*/ 276 h 276"/>
              <a:gd name="T66" fmla="*/ 2727 w 2727"/>
              <a:gd name="T67" fmla="*/ 276 h 2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2727" h="276">
                <a:moveTo>
                  <a:pt x="0" y="0"/>
                </a:moveTo>
                <a:lnTo>
                  <a:pt x="0" y="0"/>
                </a:lnTo>
                <a:lnTo>
                  <a:pt x="1621" y="0"/>
                </a:lnTo>
                <a:lnTo>
                  <a:pt x="1621" y="0"/>
                </a:lnTo>
                <a:lnTo>
                  <a:pt x="1680" y="2"/>
                </a:lnTo>
                <a:lnTo>
                  <a:pt x="1705" y="4"/>
                </a:lnTo>
                <a:lnTo>
                  <a:pt x="1725" y="9"/>
                </a:lnTo>
                <a:lnTo>
                  <a:pt x="1735" y="12"/>
                </a:lnTo>
                <a:lnTo>
                  <a:pt x="1744" y="15"/>
                </a:lnTo>
                <a:lnTo>
                  <a:pt x="1751" y="21"/>
                </a:lnTo>
                <a:lnTo>
                  <a:pt x="1756" y="26"/>
                </a:lnTo>
                <a:lnTo>
                  <a:pt x="1761" y="34"/>
                </a:lnTo>
                <a:lnTo>
                  <a:pt x="1764" y="41"/>
                </a:lnTo>
                <a:lnTo>
                  <a:pt x="1766" y="51"/>
                </a:lnTo>
                <a:lnTo>
                  <a:pt x="1767" y="61"/>
                </a:lnTo>
                <a:lnTo>
                  <a:pt x="1767" y="61"/>
                </a:lnTo>
                <a:lnTo>
                  <a:pt x="1766" y="150"/>
                </a:lnTo>
                <a:lnTo>
                  <a:pt x="1766" y="150"/>
                </a:lnTo>
                <a:lnTo>
                  <a:pt x="1767" y="172"/>
                </a:lnTo>
                <a:lnTo>
                  <a:pt x="1769" y="192"/>
                </a:lnTo>
                <a:lnTo>
                  <a:pt x="1772" y="209"/>
                </a:lnTo>
                <a:lnTo>
                  <a:pt x="1776" y="222"/>
                </a:lnTo>
                <a:lnTo>
                  <a:pt x="1781" y="234"/>
                </a:lnTo>
                <a:lnTo>
                  <a:pt x="1788" y="245"/>
                </a:lnTo>
                <a:lnTo>
                  <a:pt x="1794" y="252"/>
                </a:lnTo>
                <a:lnTo>
                  <a:pt x="1803" y="259"/>
                </a:lnTo>
                <a:lnTo>
                  <a:pt x="1813" y="264"/>
                </a:lnTo>
                <a:lnTo>
                  <a:pt x="1823" y="269"/>
                </a:lnTo>
                <a:lnTo>
                  <a:pt x="1833" y="271"/>
                </a:lnTo>
                <a:lnTo>
                  <a:pt x="1845" y="274"/>
                </a:lnTo>
                <a:lnTo>
                  <a:pt x="1872" y="276"/>
                </a:lnTo>
                <a:lnTo>
                  <a:pt x="1901" y="276"/>
                </a:lnTo>
                <a:lnTo>
                  <a:pt x="1901" y="276"/>
                </a:lnTo>
                <a:lnTo>
                  <a:pt x="2727" y="276"/>
                </a:lnTo>
              </a:path>
            </a:pathLst>
          </a:custGeom>
          <a:noFill/>
          <a:ln w="19050">
            <a:solidFill>
              <a:schemeClr val="tx2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" name="Прямоугольник: скругленные углы 9">
            <a:extLst>
              <a:ext uri="{FF2B5EF4-FFF2-40B4-BE49-F238E27FC236}">
                <a16:creationId xmlns:a16="http://schemas.microsoft.com/office/drawing/2014/main" xmlns="" id="{EB194730-667B-4B45-BF6F-D6CE22B08954}"/>
              </a:ext>
            </a:extLst>
          </p:cNvPr>
          <p:cNvSpPr/>
          <p:nvPr/>
        </p:nvSpPr>
        <p:spPr>
          <a:xfrm>
            <a:off x="335561" y="3379225"/>
            <a:ext cx="5346655" cy="1413113"/>
          </a:xfrm>
          <a:prstGeom prst="roundRect">
            <a:avLst>
              <a:gd name="adj" fmla="val 8579"/>
            </a:avLst>
          </a:prstGeom>
          <a:solidFill>
            <a:srgbClr val="FFFFFF"/>
          </a:solidFill>
          <a:ln w="19050">
            <a:noFill/>
          </a:ln>
          <a:effectLst>
            <a:outerShdw blurRad="190500" dist="38100" dir="5400000" algn="t" rotWithShape="0">
              <a:prstClr val="black">
                <a:alpha val="26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B5ADB076-5FC6-4A20-A5AA-DC07CA57A361}"/>
              </a:ext>
            </a:extLst>
          </p:cNvPr>
          <p:cNvSpPr txBox="1"/>
          <p:nvPr/>
        </p:nvSpPr>
        <p:spPr>
          <a:xfrm>
            <a:off x="706760" y="3731838"/>
            <a:ext cx="4638351" cy="707886"/>
          </a:xfrm>
          <a:prstGeom prst="rect">
            <a:avLst/>
          </a:prstGeom>
          <a:noFill/>
        </p:spPr>
        <p:txBody>
          <a:bodyPr wrap="square" lIns="0" rIns="0">
            <a:spAutoFit/>
          </a:bodyPr>
          <a:lstStyle/>
          <a:p>
            <a:pPr algn="ctr"/>
            <a:r>
              <a:rPr lang="ru-RU" sz="2000" dirty="0"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«ЭКСПЕРТНАЯ ОРГАНИЗАЦИЯ ЗАКУПОК»</a:t>
            </a:r>
          </a:p>
        </p:txBody>
      </p:sp>
      <p:sp>
        <p:nvSpPr>
          <p:cNvPr id="16" name="Freeform 9">
            <a:extLst>
              <a:ext uri="{FF2B5EF4-FFF2-40B4-BE49-F238E27FC236}">
                <a16:creationId xmlns:a16="http://schemas.microsoft.com/office/drawing/2014/main" xmlns="" id="{483BB664-11C8-4B3A-B325-9BEF5CB580F8}"/>
              </a:ext>
            </a:extLst>
          </p:cNvPr>
          <p:cNvSpPr>
            <a:spLocks/>
          </p:cNvSpPr>
          <p:nvPr/>
        </p:nvSpPr>
        <p:spPr bwMode="auto">
          <a:xfrm rot="10800000" flipV="1">
            <a:off x="0" y="1343082"/>
            <a:ext cx="2855160" cy="334904"/>
          </a:xfrm>
          <a:custGeom>
            <a:avLst/>
            <a:gdLst>
              <a:gd name="T0" fmla="*/ 0 w 2727"/>
              <a:gd name="T1" fmla="*/ 0 h 276"/>
              <a:gd name="T2" fmla="*/ 0 w 2727"/>
              <a:gd name="T3" fmla="*/ 0 h 276"/>
              <a:gd name="T4" fmla="*/ 1621 w 2727"/>
              <a:gd name="T5" fmla="*/ 0 h 276"/>
              <a:gd name="T6" fmla="*/ 1621 w 2727"/>
              <a:gd name="T7" fmla="*/ 0 h 276"/>
              <a:gd name="T8" fmla="*/ 1680 w 2727"/>
              <a:gd name="T9" fmla="*/ 2 h 276"/>
              <a:gd name="T10" fmla="*/ 1705 w 2727"/>
              <a:gd name="T11" fmla="*/ 4 h 276"/>
              <a:gd name="T12" fmla="*/ 1725 w 2727"/>
              <a:gd name="T13" fmla="*/ 9 h 276"/>
              <a:gd name="T14" fmla="*/ 1735 w 2727"/>
              <a:gd name="T15" fmla="*/ 12 h 276"/>
              <a:gd name="T16" fmla="*/ 1744 w 2727"/>
              <a:gd name="T17" fmla="*/ 15 h 276"/>
              <a:gd name="T18" fmla="*/ 1751 w 2727"/>
              <a:gd name="T19" fmla="*/ 21 h 276"/>
              <a:gd name="T20" fmla="*/ 1756 w 2727"/>
              <a:gd name="T21" fmla="*/ 26 h 276"/>
              <a:gd name="T22" fmla="*/ 1761 w 2727"/>
              <a:gd name="T23" fmla="*/ 34 h 276"/>
              <a:gd name="T24" fmla="*/ 1764 w 2727"/>
              <a:gd name="T25" fmla="*/ 41 h 276"/>
              <a:gd name="T26" fmla="*/ 1766 w 2727"/>
              <a:gd name="T27" fmla="*/ 51 h 276"/>
              <a:gd name="T28" fmla="*/ 1767 w 2727"/>
              <a:gd name="T29" fmla="*/ 61 h 276"/>
              <a:gd name="T30" fmla="*/ 1767 w 2727"/>
              <a:gd name="T31" fmla="*/ 61 h 276"/>
              <a:gd name="T32" fmla="*/ 1766 w 2727"/>
              <a:gd name="T33" fmla="*/ 150 h 276"/>
              <a:gd name="T34" fmla="*/ 1766 w 2727"/>
              <a:gd name="T35" fmla="*/ 150 h 276"/>
              <a:gd name="T36" fmla="*/ 1767 w 2727"/>
              <a:gd name="T37" fmla="*/ 172 h 276"/>
              <a:gd name="T38" fmla="*/ 1769 w 2727"/>
              <a:gd name="T39" fmla="*/ 192 h 276"/>
              <a:gd name="T40" fmla="*/ 1772 w 2727"/>
              <a:gd name="T41" fmla="*/ 209 h 276"/>
              <a:gd name="T42" fmla="*/ 1776 w 2727"/>
              <a:gd name="T43" fmla="*/ 222 h 276"/>
              <a:gd name="T44" fmla="*/ 1781 w 2727"/>
              <a:gd name="T45" fmla="*/ 234 h 276"/>
              <a:gd name="T46" fmla="*/ 1788 w 2727"/>
              <a:gd name="T47" fmla="*/ 245 h 276"/>
              <a:gd name="T48" fmla="*/ 1794 w 2727"/>
              <a:gd name="T49" fmla="*/ 252 h 276"/>
              <a:gd name="T50" fmla="*/ 1803 w 2727"/>
              <a:gd name="T51" fmla="*/ 259 h 276"/>
              <a:gd name="T52" fmla="*/ 1813 w 2727"/>
              <a:gd name="T53" fmla="*/ 264 h 276"/>
              <a:gd name="T54" fmla="*/ 1823 w 2727"/>
              <a:gd name="T55" fmla="*/ 269 h 276"/>
              <a:gd name="T56" fmla="*/ 1833 w 2727"/>
              <a:gd name="T57" fmla="*/ 271 h 276"/>
              <a:gd name="T58" fmla="*/ 1845 w 2727"/>
              <a:gd name="T59" fmla="*/ 274 h 276"/>
              <a:gd name="T60" fmla="*/ 1872 w 2727"/>
              <a:gd name="T61" fmla="*/ 276 h 276"/>
              <a:gd name="T62" fmla="*/ 1901 w 2727"/>
              <a:gd name="T63" fmla="*/ 276 h 276"/>
              <a:gd name="T64" fmla="*/ 1901 w 2727"/>
              <a:gd name="T65" fmla="*/ 276 h 276"/>
              <a:gd name="T66" fmla="*/ 2727 w 2727"/>
              <a:gd name="T67" fmla="*/ 276 h 2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2727" h="276">
                <a:moveTo>
                  <a:pt x="0" y="0"/>
                </a:moveTo>
                <a:lnTo>
                  <a:pt x="0" y="0"/>
                </a:lnTo>
                <a:lnTo>
                  <a:pt x="1621" y="0"/>
                </a:lnTo>
                <a:lnTo>
                  <a:pt x="1621" y="0"/>
                </a:lnTo>
                <a:lnTo>
                  <a:pt x="1680" y="2"/>
                </a:lnTo>
                <a:lnTo>
                  <a:pt x="1705" y="4"/>
                </a:lnTo>
                <a:lnTo>
                  <a:pt x="1725" y="9"/>
                </a:lnTo>
                <a:lnTo>
                  <a:pt x="1735" y="12"/>
                </a:lnTo>
                <a:lnTo>
                  <a:pt x="1744" y="15"/>
                </a:lnTo>
                <a:lnTo>
                  <a:pt x="1751" y="21"/>
                </a:lnTo>
                <a:lnTo>
                  <a:pt x="1756" y="26"/>
                </a:lnTo>
                <a:lnTo>
                  <a:pt x="1761" y="34"/>
                </a:lnTo>
                <a:lnTo>
                  <a:pt x="1764" y="41"/>
                </a:lnTo>
                <a:lnTo>
                  <a:pt x="1766" y="51"/>
                </a:lnTo>
                <a:lnTo>
                  <a:pt x="1767" y="61"/>
                </a:lnTo>
                <a:lnTo>
                  <a:pt x="1767" y="61"/>
                </a:lnTo>
                <a:lnTo>
                  <a:pt x="1766" y="150"/>
                </a:lnTo>
                <a:lnTo>
                  <a:pt x="1766" y="150"/>
                </a:lnTo>
                <a:lnTo>
                  <a:pt x="1767" y="172"/>
                </a:lnTo>
                <a:lnTo>
                  <a:pt x="1769" y="192"/>
                </a:lnTo>
                <a:lnTo>
                  <a:pt x="1772" y="209"/>
                </a:lnTo>
                <a:lnTo>
                  <a:pt x="1776" y="222"/>
                </a:lnTo>
                <a:lnTo>
                  <a:pt x="1781" y="234"/>
                </a:lnTo>
                <a:lnTo>
                  <a:pt x="1788" y="245"/>
                </a:lnTo>
                <a:lnTo>
                  <a:pt x="1794" y="252"/>
                </a:lnTo>
                <a:lnTo>
                  <a:pt x="1803" y="259"/>
                </a:lnTo>
                <a:lnTo>
                  <a:pt x="1813" y="264"/>
                </a:lnTo>
                <a:lnTo>
                  <a:pt x="1823" y="269"/>
                </a:lnTo>
                <a:lnTo>
                  <a:pt x="1833" y="271"/>
                </a:lnTo>
                <a:lnTo>
                  <a:pt x="1845" y="274"/>
                </a:lnTo>
                <a:lnTo>
                  <a:pt x="1872" y="276"/>
                </a:lnTo>
                <a:lnTo>
                  <a:pt x="1901" y="276"/>
                </a:lnTo>
                <a:lnTo>
                  <a:pt x="1901" y="276"/>
                </a:lnTo>
                <a:lnTo>
                  <a:pt x="2727" y="276"/>
                </a:lnTo>
              </a:path>
            </a:pathLst>
          </a:custGeom>
          <a:noFill/>
          <a:ln w="19050">
            <a:solidFill>
              <a:schemeClr val="tx2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3" name="Прямоугольник: скругленные углы 22">
            <a:extLst>
              <a:ext uri="{FF2B5EF4-FFF2-40B4-BE49-F238E27FC236}">
                <a16:creationId xmlns:a16="http://schemas.microsoft.com/office/drawing/2014/main" xmlns="" id="{7CA2F0B2-4340-4DB1-9CD4-C26A8A902B0C}"/>
              </a:ext>
            </a:extLst>
          </p:cNvPr>
          <p:cNvSpPr/>
          <p:nvPr/>
        </p:nvSpPr>
        <p:spPr>
          <a:xfrm>
            <a:off x="6540968" y="3379225"/>
            <a:ext cx="5346655" cy="1413113"/>
          </a:xfrm>
          <a:prstGeom prst="roundRect">
            <a:avLst>
              <a:gd name="adj" fmla="val 8579"/>
            </a:avLst>
          </a:prstGeom>
          <a:solidFill>
            <a:srgbClr val="FFFFFF"/>
          </a:solidFill>
          <a:ln w="19050">
            <a:noFill/>
          </a:ln>
          <a:effectLst>
            <a:outerShdw blurRad="190500" dist="38100" dir="5400000" algn="t" rotWithShape="0">
              <a:prstClr val="black">
                <a:alpha val="26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DC2F92D3-7852-4354-88A6-68AE73793497}"/>
              </a:ext>
            </a:extLst>
          </p:cNvPr>
          <p:cNvSpPr txBox="1"/>
          <p:nvPr/>
        </p:nvSpPr>
        <p:spPr>
          <a:xfrm>
            <a:off x="6881308" y="3731838"/>
            <a:ext cx="4697238" cy="707886"/>
          </a:xfrm>
          <a:prstGeom prst="rect">
            <a:avLst/>
          </a:prstGeom>
          <a:noFill/>
        </p:spPr>
        <p:txBody>
          <a:bodyPr wrap="square" lIns="0" rIns="0">
            <a:spAutoFit/>
          </a:bodyPr>
          <a:lstStyle/>
          <a:p>
            <a:pPr algn="ctr"/>
            <a:r>
              <a:rPr lang="ru-RU" sz="2000" dirty="0"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«ОРГАНИЗАЦИЯ ЗАКУПОК </a:t>
            </a:r>
            <a:endParaRPr lang="en-US" sz="2000" dirty="0">
              <a:effectLst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 algn="ctr"/>
            <a:r>
              <a:rPr lang="ru-RU" sz="2000" dirty="0"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ПО ПРАВИЛАМ ЗАКОНА № 223-ФЗ»</a:t>
            </a:r>
          </a:p>
        </p:txBody>
      </p:sp>
      <p:sp>
        <p:nvSpPr>
          <p:cNvPr id="24" name="Прямоугольник: скругленные углы 23">
            <a:extLst>
              <a:ext uri="{FF2B5EF4-FFF2-40B4-BE49-F238E27FC236}">
                <a16:creationId xmlns:a16="http://schemas.microsoft.com/office/drawing/2014/main" xmlns="" id="{1876E668-F479-4FEB-8928-E29E85056FBD}"/>
              </a:ext>
            </a:extLst>
          </p:cNvPr>
          <p:cNvSpPr/>
          <p:nvPr/>
        </p:nvSpPr>
        <p:spPr>
          <a:xfrm>
            <a:off x="349708" y="5083221"/>
            <a:ext cx="5346655" cy="1413113"/>
          </a:xfrm>
          <a:prstGeom prst="roundRect">
            <a:avLst>
              <a:gd name="adj" fmla="val 8579"/>
            </a:avLst>
          </a:prstGeom>
          <a:solidFill>
            <a:srgbClr val="FFFFFF"/>
          </a:solidFill>
          <a:ln w="19050">
            <a:noFill/>
          </a:ln>
          <a:effectLst>
            <a:outerShdw blurRad="190500" dist="38100" dir="5400000" algn="t" rotWithShape="0">
              <a:prstClr val="black">
                <a:alpha val="26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xmlns="" id="{99582AFF-7995-4000-9188-58522E8A4B92}"/>
              </a:ext>
            </a:extLst>
          </p:cNvPr>
          <p:cNvSpPr txBox="1"/>
          <p:nvPr/>
        </p:nvSpPr>
        <p:spPr>
          <a:xfrm>
            <a:off x="720907" y="5435834"/>
            <a:ext cx="4638351" cy="707886"/>
          </a:xfrm>
          <a:prstGeom prst="rect">
            <a:avLst/>
          </a:prstGeom>
          <a:noFill/>
        </p:spPr>
        <p:txBody>
          <a:bodyPr wrap="square" lIns="0" rIns="0">
            <a:spAutoFit/>
          </a:bodyPr>
          <a:lstStyle/>
          <a:p>
            <a:pPr algn="ctr"/>
            <a:r>
              <a:rPr lang="ru-RU" sz="2000" dirty="0"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СПЕЦИАЛЬНАЯ ПРОГРАММА «ГОСЗАКАЗЧИК-2022»</a:t>
            </a:r>
          </a:p>
        </p:txBody>
      </p:sp>
      <p:sp>
        <p:nvSpPr>
          <p:cNvPr id="26" name="Прямоугольник: скругленные углы 25">
            <a:extLst>
              <a:ext uri="{FF2B5EF4-FFF2-40B4-BE49-F238E27FC236}">
                <a16:creationId xmlns:a16="http://schemas.microsoft.com/office/drawing/2014/main" xmlns="" id="{8DCC159F-22E1-4AB7-8BD6-4027DB9F1BA9}"/>
              </a:ext>
            </a:extLst>
          </p:cNvPr>
          <p:cNvSpPr/>
          <p:nvPr/>
        </p:nvSpPr>
        <p:spPr>
          <a:xfrm>
            <a:off x="6495637" y="5083221"/>
            <a:ext cx="5346655" cy="1413113"/>
          </a:xfrm>
          <a:prstGeom prst="roundRect">
            <a:avLst>
              <a:gd name="adj" fmla="val 8579"/>
            </a:avLst>
          </a:prstGeom>
          <a:solidFill>
            <a:srgbClr val="FFFFFF"/>
          </a:solidFill>
          <a:ln w="19050">
            <a:noFill/>
          </a:ln>
          <a:effectLst>
            <a:outerShdw blurRad="190500" dist="38100" dir="5400000" algn="t" rotWithShape="0">
              <a:prstClr val="black">
                <a:alpha val="26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xmlns="" id="{815BD213-505F-49F4-ACFC-DC57496449BF}"/>
              </a:ext>
            </a:extLst>
          </p:cNvPr>
          <p:cNvSpPr txBox="1"/>
          <p:nvPr/>
        </p:nvSpPr>
        <p:spPr>
          <a:xfrm>
            <a:off x="6835977" y="5435834"/>
            <a:ext cx="4697238" cy="707886"/>
          </a:xfrm>
          <a:prstGeom prst="rect">
            <a:avLst/>
          </a:prstGeom>
          <a:noFill/>
        </p:spPr>
        <p:txBody>
          <a:bodyPr wrap="square" lIns="0" rIns="0">
            <a:spAutoFit/>
          </a:bodyPr>
          <a:lstStyle/>
          <a:p>
            <a:pPr algn="ctr"/>
            <a:r>
              <a:rPr lang="ru-RU" sz="2000" dirty="0"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СПЕЦИАЛЬНАЯ ПРОГРАММА «ЗАКАЗЧИК 223-ФЗ / 2022»</a:t>
            </a:r>
          </a:p>
        </p:txBody>
      </p:sp>
      <p:grpSp>
        <p:nvGrpSpPr>
          <p:cNvPr id="12" name="Группа 11">
            <a:extLst>
              <a:ext uri="{FF2B5EF4-FFF2-40B4-BE49-F238E27FC236}">
                <a16:creationId xmlns:a16="http://schemas.microsoft.com/office/drawing/2014/main" xmlns="" id="{6A0DFECB-5711-42D9-AB09-684E13A8A8C4}"/>
              </a:ext>
            </a:extLst>
          </p:cNvPr>
          <p:cNvGrpSpPr/>
          <p:nvPr/>
        </p:nvGrpSpPr>
        <p:grpSpPr>
          <a:xfrm>
            <a:off x="5250832" y="4173027"/>
            <a:ext cx="1690336" cy="1615347"/>
            <a:chOff x="5250832" y="4173027"/>
            <a:chExt cx="1690336" cy="1615347"/>
          </a:xfrm>
        </p:grpSpPr>
        <p:sp>
          <p:nvSpPr>
            <p:cNvPr id="31" name="Прямоугольник: скругленные углы 30">
              <a:extLst>
                <a:ext uri="{FF2B5EF4-FFF2-40B4-BE49-F238E27FC236}">
                  <a16:creationId xmlns:a16="http://schemas.microsoft.com/office/drawing/2014/main" xmlns="" id="{E2E3AFDE-9AE9-451D-964D-AD893B9BACC9}"/>
                </a:ext>
              </a:extLst>
            </p:cNvPr>
            <p:cNvSpPr/>
            <p:nvPr/>
          </p:nvSpPr>
          <p:spPr>
            <a:xfrm>
              <a:off x="5250832" y="4173027"/>
              <a:ext cx="1690336" cy="1615347"/>
            </a:xfrm>
            <a:prstGeom prst="roundRect">
              <a:avLst>
                <a:gd name="adj" fmla="val 13648"/>
              </a:avLst>
            </a:prstGeom>
            <a:solidFill>
              <a:srgbClr val="FFFFFF"/>
            </a:solidFill>
            <a:ln w="19050">
              <a:noFill/>
            </a:ln>
            <a:effectLst>
              <a:outerShdw blurRad="190500" dist="38100" dir="5400000" algn="t" rotWithShape="0">
                <a:prstClr val="black">
                  <a:alpha val="26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pic>
          <p:nvPicPr>
            <p:cNvPr id="30" name="Рисунок 29">
              <a:extLst>
                <a:ext uri="{FF2B5EF4-FFF2-40B4-BE49-F238E27FC236}">
                  <a16:creationId xmlns:a16="http://schemas.microsoft.com/office/drawing/2014/main" xmlns="" id="{0A1CD87F-B4B6-4B3A-81BD-387E2D3922DA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33668" y="4313044"/>
              <a:ext cx="1130826" cy="139019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5342583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17000">
        <p:fade/>
      </p:transition>
    </mc:Choice>
    <mc:Fallback xmlns="">
      <p:transition spd="slow" advClick="0" advTm="17000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1E38D32E-A0E8-46AD-B50E-0904E0D1AE79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ru-RU" dirty="0"/>
              <a:t>СЕРВИСЫ ДЛЯ ЗАКАЗЧИКОВ</a:t>
            </a:r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ru-RU" dirty="0"/>
              <a:t>РТС-ТЕНДЕР</a:t>
            </a:r>
          </a:p>
        </p:txBody>
      </p:sp>
    </p:spTree>
    <p:extLst>
      <p:ext uri="{BB962C8B-B14F-4D97-AF65-F5344CB8AC3E}">
        <p14:creationId xmlns:p14="http://schemas.microsoft.com/office/powerpoint/2010/main" val="359949264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Рисунок 13">
            <a:extLst>
              <a:ext uri="{FF2B5EF4-FFF2-40B4-BE49-F238E27FC236}">
                <a16:creationId xmlns:a16="http://schemas.microsoft.com/office/drawing/2014/main" xmlns="" id="{C9D50D77-F531-4635-AEAD-8C67E872EA2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6237" y="1855109"/>
            <a:ext cx="1307592" cy="1307592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DF6EA388-070C-4763-A52A-1EBA2DEC0C8B}"/>
              </a:ext>
            </a:extLst>
          </p:cNvPr>
          <p:cNvSpPr txBox="1"/>
          <p:nvPr/>
        </p:nvSpPr>
        <p:spPr>
          <a:xfrm>
            <a:off x="2606991" y="1908740"/>
            <a:ext cx="839371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РТС-тендер принимает непосредственное участие в создании и развитии всех дополнительных сервисов. Специальная команда экспертов в области закупок на постоянной основе занимается развитием данных сервисов и отвечает за качество их работы.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B96DD216-2679-4C3E-84CF-8B6E077C3500}"/>
              </a:ext>
            </a:extLst>
          </p:cNvPr>
          <p:cNvSpPr txBox="1"/>
          <p:nvPr/>
        </p:nvSpPr>
        <p:spPr>
          <a:xfrm>
            <a:off x="2704921" y="3961481"/>
            <a:ext cx="839371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РТС-тендер - единственная федеральная электронная площадка, в личном кабинете которой можно бесплатно пользоваться презентуемыми сервисами.</a:t>
            </a:r>
          </a:p>
        </p:txBody>
      </p:sp>
      <p:pic>
        <p:nvPicPr>
          <p:cNvPr id="17" name="Рисунок 16">
            <a:extLst>
              <a:ext uri="{FF2B5EF4-FFF2-40B4-BE49-F238E27FC236}">
                <a16:creationId xmlns:a16="http://schemas.microsoft.com/office/drawing/2014/main" xmlns="" id="{36E92AA3-606A-47B3-A62D-9AE338717A97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59582"/>
          <a:stretch/>
        </p:blipFill>
        <p:spPr>
          <a:xfrm>
            <a:off x="1093368" y="3739783"/>
            <a:ext cx="1310461" cy="13667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470104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866E4903-E16F-49BB-BE8C-863A3D12E92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86558" y="1509962"/>
            <a:ext cx="3189684" cy="4163939"/>
          </a:xfrm>
          <a:prstGeom prst="roundRect">
            <a:avLst>
              <a:gd name="adj" fmla="val 6105"/>
            </a:avLst>
          </a:prstGeom>
          <a:ln w="19050">
            <a:solidFill>
              <a:schemeClr val="bg1">
                <a:lumMod val="85000"/>
              </a:schemeClr>
            </a:solidFill>
          </a:ln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E85E83D2-7A7D-4C68-BC12-6DAAC8771AB2}"/>
              </a:ext>
            </a:extLst>
          </p:cNvPr>
          <p:cNvSpPr txBox="1"/>
          <p:nvPr/>
        </p:nvSpPr>
        <p:spPr>
          <a:xfrm>
            <a:off x="949210" y="2627132"/>
            <a:ext cx="117051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/>
              <a:t>СЕРВИС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4FC8328B-E5A7-494E-811E-02036DD3164D}"/>
              </a:ext>
            </a:extLst>
          </p:cNvPr>
          <p:cNvSpPr txBox="1"/>
          <p:nvPr/>
        </p:nvSpPr>
        <p:spPr>
          <a:xfrm>
            <a:off x="949210" y="3008496"/>
            <a:ext cx="6093994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3200" dirty="0"/>
              <a:t>«РАСЧЕТ ДОЛИ ЗАКУПОК ТОВАРОВ ИЗ ГОСУДАРСТВ – ЧЛЕНОВ ЕАЭС»</a:t>
            </a:r>
          </a:p>
        </p:txBody>
      </p:sp>
      <p:cxnSp>
        <p:nvCxnSpPr>
          <p:cNvPr id="6" name="Прямая соединительная линия 5">
            <a:extLst>
              <a:ext uri="{FF2B5EF4-FFF2-40B4-BE49-F238E27FC236}">
                <a16:creationId xmlns:a16="http://schemas.microsoft.com/office/drawing/2014/main" xmlns="" id="{E6CCFCA1-7378-40E7-878A-F23EC9EC7F70}"/>
              </a:ext>
            </a:extLst>
          </p:cNvPr>
          <p:cNvCxnSpPr>
            <a:stCxn id="5" idx="3"/>
          </p:cNvCxnSpPr>
          <p:nvPr/>
        </p:nvCxnSpPr>
        <p:spPr>
          <a:xfrm>
            <a:off x="2119723" y="2827187"/>
            <a:ext cx="5866835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3835795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Прямоугольник: скругленные углы 26">
            <a:extLst>
              <a:ext uri="{FF2B5EF4-FFF2-40B4-BE49-F238E27FC236}">
                <a16:creationId xmlns:a16="http://schemas.microsoft.com/office/drawing/2014/main" xmlns="" id="{66287FFE-0E4B-4226-B96F-0B61446E3D3C}"/>
              </a:ext>
            </a:extLst>
          </p:cNvPr>
          <p:cNvSpPr/>
          <p:nvPr/>
        </p:nvSpPr>
        <p:spPr>
          <a:xfrm>
            <a:off x="7682364" y="2414645"/>
            <a:ext cx="3894388" cy="3768092"/>
          </a:xfrm>
          <a:prstGeom prst="roundRect">
            <a:avLst>
              <a:gd name="adj" fmla="val 5386"/>
            </a:avLst>
          </a:prstGeom>
          <a:solidFill>
            <a:srgbClr val="FFFFFF"/>
          </a:solidFill>
          <a:ln w="19050">
            <a:noFill/>
          </a:ln>
          <a:effectLst>
            <a:outerShdw blurRad="190500" dist="38100" dir="5400000" algn="t" rotWithShape="0">
              <a:prstClr val="black">
                <a:alpha val="26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5C74CF7F-D4AF-43E2-9850-2975C19287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ru-RU" dirty="0"/>
              <a:t>СЕРВИС «РАСЧЕТ ДОЛИ ЗАКУПОК ТОВАРОВ </a:t>
            </a:r>
            <a:br>
              <a:rPr lang="ru-RU" dirty="0"/>
            </a:br>
            <a:r>
              <a:rPr lang="ru-RU" dirty="0"/>
              <a:t>ИЗ ГОСУДАРСТВ – ЧЛЕНОВ ЕАЭС»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3B36D6E9-8183-436C-BC77-B12877EC8F6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48018" y="224134"/>
            <a:ext cx="416412" cy="416412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007EE2F2-3AEE-47B6-AE96-A700B1ECCD5F}"/>
              </a:ext>
            </a:extLst>
          </p:cNvPr>
          <p:cNvSpPr txBox="1"/>
          <p:nvPr/>
        </p:nvSpPr>
        <p:spPr>
          <a:xfrm>
            <a:off x="349938" y="1348950"/>
            <a:ext cx="11428977" cy="646331"/>
          </a:xfrm>
          <a:prstGeom prst="rect">
            <a:avLst/>
          </a:prstGeom>
          <a:noFill/>
        </p:spPr>
        <p:txBody>
          <a:bodyPr wrap="square" lIns="0">
            <a:spAutoFit/>
          </a:bodyPr>
          <a:lstStyle/>
          <a:p>
            <a:pPr>
              <a:tabLst>
                <a:tab pos="10048875" algn="l"/>
              </a:tabLst>
            </a:pPr>
            <a:r>
              <a:rPr lang="ru-RU" dirty="0">
                <a:solidFill>
                  <a:schemeClr val="tx2"/>
                </a:solidFill>
              </a:rPr>
              <a:t>Разработан во исполнение требований Постановления Правительства от 03.12.2020 </a:t>
            </a:r>
            <a:r>
              <a:rPr lang="ru-RU" dirty="0">
                <a:solidFill>
                  <a:srgbClr val="333333"/>
                </a:solidFill>
              </a:rPr>
              <a:t>«О минимальной обязательной доле закупок российских товаров и ее достижении заказчиком»</a:t>
            </a:r>
            <a:endParaRPr lang="ru-RU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2DE5DB4E-3EC4-436E-8642-78FC8594D525}"/>
              </a:ext>
            </a:extLst>
          </p:cNvPr>
          <p:cNvSpPr txBox="1"/>
          <p:nvPr/>
        </p:nvSpPr>
        <p:spPr>
          <a:xfrm>
            <a:off x="452889" y="2762071"/>
            <a:ext cx="235953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СУТЬ ТРЕБОВАНИЙ</a:t>
            </a:r>
          </a:p>
        </p:txBody>
      </p:sp>
      <p:sp>
        <p:nvSpPr>
          <p:cNvPr id="10" name="Freeform 9">
            <a:extLst>
              <a:ext uri="{FF2B5EF4-FFF2-40B4-BE49-F238E27FC236}">
                <a16:creationId xmlns:a16="http://schemas.microsoft.com/office/drawing/2014/main" xmlns="" id="{8E8775A6-9914-45C6-920A-BDB626FD35AB}"/>
              </a:ext>
            </a:extLst>
          </p:cNvPr>
          <p:cNvSpPr>
            <a:spLocks/>
          </p:cNvSpPr>
          <p:nvPr/>
        </p:nvSpPr>
        <p:spPr bwMode="auto">
          <a:xfrm flipH="1" flipV="1">
            <a:off x="2" y="2768281"/>
            <a:ext cx="2812421" cy="335708"/>
          </a:xfrm>
          <a:custGeom>
            <a:avLst/>
            <a:gdLst>
              <a:gd name="T0" fmla="*/ 0 w 2727"/>
              <a:gd name="T1" fmla="*/ 0 h 276"/>
              <a:gd name="T2" fmla="*/ 0 w 2727"/>
              <a:gd name="T3" fmla="*/ 0 h 276"/>
              <a:gd name="T4" fmla="*/ 1621 w 2727"/>
              <a:gd name="T5" fmla="*/ 0 h 276"/>
              <a:gd name="T6" fmla="*/ 1621 w 2727"/>
              <a:gd name="T7" fmla="*/ 0 h 276"/>
              <a:gd name="T8" fmla="*/ 1680 w 2727"/>
              <a:gd name="T9" fmla="*/ 2 h 276"/>
              <a:gd name="T10" fmla="*/ 1705 w 2727"/>
              <a:gd name="T11" fmla="*/ 4 h 276"/>
              <a:gd name="T12" fmla="*/ 1725 w 2727"/>
              <a:gd name="T13" fmla="*/ 9 h 276"/>
              <a:gd name="T14" fmla="*/ 1735 w 2727"/>
              <a:gd name="T15" fmla="*/ 12 h 276"/>
              <a:gd name="T16" fmla="*/ 1744 w 2727"/>
              <a:gd name="T17" fmla="*/ 15 h 276"/>
              <a:gd name="T18" fmla="*/ 1751 w 2727"/>
              <a:gd name="T19" fmla="*/ 21 h 276"/>
              <a:gd name="T20" fmla="*/ 1756 w 2727"/>
              <a:gd name="T21" fmla="*/ 26 h 276"/>
              <a:gd name="T22" fmla="*/ 1761 w 2727"/>
              <a:gd name="T23" fmla="*/ 34 h 276"/>
              <a:gd name="T24" fmla="*/ 1764 w 2727"/>
              <a:gd name="T25" fmla="*/ 41 h 276"/>
              <a:gd name="T26" fmla="*/ 1766 w 2727"/>
              <a:gd name="T27" fmla="*/ 51 h 276"/>
              <a:gd name="T28" fmla="*/ 1767 w 2727"/>
              <a:gd name="T29" fmla="*/ 61 h 276"/>
              <a:gd name="T30" fmla="*/ 1767 w 2727"/>
              <a:gd name="T31" fmla="*/ 61 h 276"/>
              <a:gd name="T32" fmla="*/ 1766 w 2727"/>
              <a:gd name="T33" fmla="*/ 150 h 276"/>
              <a:gd name="T34" fmla="*/ 1766 w 2727"/>
              <a:gd name="T35" fmla="*/ 150 h 276"/>
              <a:gd name="T36" fmla="*/ 1767 w 2727"/>
              <a:gd name="T37" fmla="*/ 172 h 276"/>
              <a:gd name="T38" fmla="*/ 1769 w 2727"/>
              <a:gd name="T39" fmla="*/ 192 h 276"/>
              <a:gd name="T40" fmla="*/ 1772 w 2727"/>
              <a:gd name="T41" fmla="*/ 209 h 276"/>
              <a:gd name="T42" fmla="*/ 1776 w 2727"/>
              <a:gd name="T43" fmla="*/ 222 h 276"/>
              <a:gd name="T44" fmla="*/ 1781 w 2727"/>
              <a:gd name="T45" fmla="*/ 234 h 276"/>
              <a:gd name="T46" fmla="*/ 1788 w 2727"/>
              <a:gd name="T47" fmla="*/ 245 h 276"/>
              <a:gd name="T48" fmla="*/ 1794 w 2727"/>
              <a:gd name="T49" fmla="*/ 252 h 276"/>
              <a:gd name="T50" fmla="*/ 1803 w 2727"/>
              <a:gd name="T51" fmla="*/ 259 h 276"/>
              <a:gd name="T52" fmla="*/ 1813 w 2727"/>
              <a:gd name="T53" fmla="*/ 264 h 276"/>
              <a:gd name="T54" fmla="*/ 1823 w 2727"/>
              <a:gd name="T55" fmla="*/ 269 h 276"/>
              <a:gd name="T56" fmla="*/ 1833 w 2727"/>
              <a:gd name="T57" fmla="*/ 271 h 276"/>
              <a:gd name="T58" fmla="*/ 1845 w 2727"/>
              <a:gd name="T59" fmla="*/ 274 h 276"/>
              <a:gd name="T60" fmla="*/ 1872 w 2727"/>
              <a:gd name="T61" fmla="*/ 276 h 276"/>
              <a:gd name="T62" fmla="*/ 1901 w 2727"/>
              <a:gd name="T63" fmla="*/ 276 h 276"/>
              <a:gd name="T64" fmla="*/ 1901 w 2727"/>
              <a:gd name="T65" fmla="*/ 276 h 276"/>
              <a:gd name="T66" fmla="*/ 2727 w 2727"/>
              <a:gd name="T67" fmla="*/ 276 h 276"/>
              <a:gd name="connsiteX0" fmla="*/ 0 w 10000"/>
              <a:gd name="connsiteY0" fmla="*/ 0 h 10024"/>
              <a:gd name="connsiteX1" fmla="*/ 0 w 10000"/>
              <a:gd name="connsiteY1" fmla="*/ 0 h 10024"/>
              <a:gd name="connsiteX2" fmla="*/ 5944 w 10000"/>
              <a:gd name="connsiteY2" fmla="*/ 0 h 10024"/>
              <a:gd name="connsiteX3" fmla="*/ 5944 w 10000"/>
              <a:gd name="connsiteY3" fmla="*/ 0 h 10024"/>
              <a:gd name="connsiteX4" fmla="*/ 6161 w 10000"/>
              <a:gd name="connsiteY4" fmla="*/ 72 h 10024"/>
              <a:gd name="connsiteX5" fmla="*/ 6252 w 10000"/>
              <a:gd name="connsiteY5" fmla="*/ 145 h 10024"/>
              <a:gd name="connsiteX6" fmla="*/ 6326 w 10000"/>
              <a:gd name="connsiteY6" fmla="*/ 326 h 10024"/>
              <a:gd name="connsiteX7" fmla="*/ 6362 w 10000"/>
              <a:gd name="connsiteY7" fmla="*/ 435 h 10024"/>
              <a:gd name="connsiteX8" fmla="*/ 6395 w 10000"/>
              <a:gd name="connsiteY8" fmla="*/ 543 h 10024"/>
              <a:gd name="connsiteX9" fmla="*/ 6421 w 10000"/>
              <a:gd name="connsiteY9" fmla="*/ 761 h 10024"/>
              <a:gd name="connsiteX10" fmla="*/ 6439 w 10000"/>
              <a:gd name="connsiteY10" fmla="*/ 942 h 10024"/>
              <a:gd name="connsiteX11" fmla="*/ 6458 w 10000"/>
              <a:gd name="connsiteY11" fmla="*/ 1232 h 10024"/>
              <a:gd name="connsiteX12" fmla="*/ 6469 w 10000"/>
              <a:gd name="connsiteY12" fmla="*/ 1486 h 10024"/>
              <a:gd name="connsiteX13" fmla="*/ 6476 w 10000"/>
              <a:gd name="connsiteY13" fmla="*/ 1848 h 10024"/>
              <a:gd name="connsiteX14" fmla="*/ 6480 w 10000"/>
              <a:gd name="connsiteY14" fmla="*/ 2210 h 10024"/>
              <a:gd name="connsiteX15" fmla="*/ 6480 w 10000"/>
              <a:gd name="connsiteY15" fmla="*/ 2210 h 10024"/>
              <a:gd name="connsiteX16" fmla="*/ 6476 w 10000"/>
              <a:gd name="connsiteY16" fmla="*/ 5435 h 10024"/>
              <a:gd name="connsiteX17" fmla="*/ 6476 w 10000"/>
              <a:gd name="connsiteY17" fmla="*/ 5435 h 10024"/>
              <a:gd name="connsiteX18" fmla="*/ 6480 w 10000"/>
              <a:gd name="connsiteY18" fmla="*/ 6232 h 10024"/>
              <a:gd name="connsiteX19" fmla="*/ 6487 w 10000"/>
              <a:gd name="connsiteY19" fmla="*/ 6957 h 10024"/>
              <a:gd name="connsiteX20" fmla="*/ 6498 w 10000"/>
              <a:gd name="connsiteY20" fmla="*/ 7572 h 10024"/>
              <a:gd name="connsiteX21" fmla="*/ 6513 w 10000"/>
              <a:gd name="connsiteY21" fmla="*/ 8043 h 10024"/>
              <a:gd name="connsiteX22" fmla="*/ 6531 w 10000"/>
              <a:gd name="connsiteY22" fmla="*/ 8478 h 10024"/>
              <a:gd name="connsiteX23" fmla="*/ 6557 w 10000"/>
              <a:gd name="connsiteY23" fmla="*/ 8877 h 10024"/>
              <a:gd name="connsiteX24" fmla="*/ 6579 w 10000"/>
              <a:gd name="connsiteY24" fmla="*/ 9130 h 10024"/>
              <a:gd name="connsiteX25" fmla="*/ 6612 w 10000"/>
              <a:gd name="connsiteY25" fmla="*/ 9384 h 10024"/>
              <a:gd name="connsiteX26" fmla="*/ 6648 w 10000"/>
              <a:gd name="connsiteY26" fmla="*/ 9565 h 10024"/>
              <a:gd name="connsiteX27" fmla="*/ 6685 w 10000"/>
              <a:gd name="connsiteY27" fmla="*/ 9746 h 10024"/>
              <a:gd name="connsiteX28" fmla="*/ 6722 w 10000"/>
              <a:gd name="connsiteY28" fmla="*/ 9819 h 10024"/>
              <a:gd name="connsiteX29" fmla="*/ 6766 w 10000"/>
              <a:gd name="connsiteY29" fmla="*/ 9928 h 10024"/>
              <a:gd name="connsiteX30" fmla="*/ 6865 w 10000"/>
              <a:gd name="connsiteY30" fmla="*/ 10000 h 10024"/>
              <a:gd name="connsiteX31" fmla="*/ 6971 w 10000"/>
              <a:gd name="connsiteY31" fmla="*/ 10000 h 10024"/>
              <a:gd name="connsiteX32" fmla="*/ 6971 w 10000"/>
              <a:gd name="connsiteY32" fmla="*/ 10000 h 10024"/>
              <a:gd name="connsiteX33" fmla="*/ 8035 w 10000"/>
              <a:gd name="connsiteY33" fmla="*/ 10024 h 10024"/>
              <a:gd name="connsiteX34" fmla="*/ 10000 w 10000"/>
              <a:gd name="connsiteY34" fmla="*/ 10000 h 10024"/>
              <a:gd name="connsiteX0" fmla="*/ 0 w 8035"/>
              <a:gd name="connsiteY0" fmla="*/ 0 h 10024"/>
              <a:gd name="connsiteX1" fmla="*/ 0 w 8035"/>
              <a:gd name="connsiteY1" fmla="*/ 0 h 10024"/>
              <a:gd name="connsiteX2" fmla="*/ 5944 w 8035"/>
              <a:gd name="connsiteY2" fmla="*/ 0 h 10024"/>
              <a:gd name="connsiteX3" fmla="*/ 5944 w 8035"/>
              <a:gd name="connsiteY3" fmla="*/ 0 h 10024"/>
              <a:gd name="connsiteX4" fmla="*/ 6161 w 8035"/>
              <a:gd name="connsiteY4" fmla="*/ 72 h 10024"/>
              <a:gd name="connsiteX5" fmla="*/ 6252 w 8035"/>
              <a:gd name="connsiteY5" fmla="*/ 145 h 10024"/>
              <a:gd name="connsiteX6" fmla="*/ 6326 w 8035"/>
              <a:gd name="connsiteY6" fmla="*/ 326 h 10024"/>
              <a:gd name="connsiteX7" fmla="*/ 6362 w 8035"/>
              <a:gd name="connsiteY7" fmla="*/ 435 h 10024"/>
              <a:gd name="connsiteX8" fmla="*/ 6395 w 8035"/>
              <a:gd name="connsiteY8" fmla="*/ 543 h 10024"/>
              <a:gd name="connsiteX9" fmla="*/ 6421 w 8035"/>
              <a:gd name="connsiteY9" fmla="*/ 761 h 10024"/>
              <a:gd name="connsiteX10" fmla="*/ 6439 w 8035"/>
              <a:gd name="connsiteY10" fmla="*/ 942 h 10024"/>
              <a:gd name="connsiteX11" fmla="*/ 6458 w 8035"/>
              <a:gd name="connsiteY11" fmla="*/ 1232 h 10024"/>
              <a:gd name="connsiteX12" fmla="*/ 6469 w 8035"/>
              <a:gd name="connsiteY12" fmla="*/ 1486 h 10024"/>
              <a:gd name="connsiteX13" fmla="*/ 6476 w 8035"/>
              <a:gd name="connsiteY13" fmla="*/ 1848 h 10024"/>
              <a:gd name="connsiteX14" fmla="*/ 6480 w 8035"/>
              <a:gd name="connsiteY14" fmla="*/ 2210 h 10024"/>
              <a:gd name="connsiteX15" fmla="*/ 6480 w 8035"/>
              <a:gd name="connsiteY15" fmla="*/ 2210 h 10024"/>
              <a:gd name="connsiteX16" fmla="*/ 6476 w 8035"/>
              <a:gd name="connsiteY16" fmla="*/ 5435 h 10024"/>
              <a:gd name="connsiteX17" fmla="*/ 6476 w 8035"/>
              <a:gd name="connsiteY17" fmla="*/ 5435 h 10024"/>
              <a:gd name="connsiteX18" fmla="*/ 6480 w 8035"/>
              <a:gd name="connsiteY18" fmla="*/ 6232 h 10024"/>
              <a:gd name="connsiteX19" fmla="*/ 6487 w 8035"/>
              <a:gd name="connsiteY19" fmla="*/ 6957 h 10024"/>
              <a:gd name="connsiteX20" fmla="*/ 6498 w 8035"/>
              <a:gd name="connsiteY20" fmla="*/ 7572 h 10024"/>
              <a:gd name="connsiteX21" fmla="*/ 6513 w 8035"/>
              <a:gd name="connsiteY21" fmla="*/ 8043 h 10024"/>
              <a:gd name="connsiteX22" fmla="*/ 6531 w 8035"/>
              <a:gd name="connsiteY22" fmla="*/ 8478 h 10024"/>
              <a:gd name="connsiteX23" fmla="*/ 6557 w 8035"/>
              <a:gd name="connsiteY23" fmla="*/ 8877 h 10024"/>
              <a:gd name="connsiteX24" fmla="*/ 6579 w 8035"/>
              <a:gd name="connsiteY24" fmla="*/ 9130 h 10024"/>
              <a:gd name="connsiteX25" fmla="*/ 6612 w 8035"/>
              <a:gd name="connsiteY25" fmla="*/ 9384 h 10024"/>
              <a:gd name="connsiteX26" fmla="*/ 6648 w 8035"/>
              <a:gd name="connsiteY26" fmla="*/ 9565 h 10024"/>
              <a:gd name="connsiteX27" fmla="*/ 6685 w 8035"/>
              <a:gd name="connsiteY27" fmla="*/ 9746 h 10024"/>
              <a:gd name="connsiteX28" fmla="*/ 6722 w 8035"/>
              <a:gd name="connsiteY28" fmla="*/ 9819 h 10024"/>
              <a:gd name="connsiteX29" fmla="*/ 6766 w 8035"/>
              <a:gd name="connsiteY29" fmla="*/ 9928 h 10024"/>
              <a:gd name="connsiteX30" fmla="*/ 6865 w 8035"/>
              <a:gd name="connsiteY30" fmla="*/ 10000 h 10024"/>
              <a:gd name="connsiteX31" fmla="*/ 6971 w 8035"/>
              <a:gd name="connsiteY31" fmla="*/ 10000 h 10024"/>
              <a:gd name="connsiteX32" fmla="*/ 6971 w 8035"/>
              <a:gd name="connsiteY32" fmla="*/ 10000 h 10024"/>
              <a:gd name="connsiteX33" fmla="*/ 8035 w 8035"/>
              <a:gd name="connsiteY33" fmla="*/ 10024 h 10024"/>
              <a:gd name="connsiteX0" fmla="*/ 3515 w 13515"/>
              <a:gd name="connsiteY0" fmla="*/ 0 h 10000"/>
              <a:gd name="connsiteX1" fmla="*/ 0 w 13515"/>
              <a:gd name="connsiteY1" fmla="*/ 0 h 10000"/>
              <a:gd name="connsiteX2" fmla="*/ 10913 w 13515"/>
              <a:gd name="connsiteY2" fmla="*/ 0 h 10000"/>
              <a:gd name="connsiteX3" fmla="*/ 10913 w 13515"/>
              <a:gd name="connsiteY3" fmla="*/ 0 h 10000"/>
              <a:gd name="connsiteX4" fmla="*/ 11183 w 13515"/>
              <a:gd name="connsiteY4" fmla="*/ 72 h 10000"/>
              <a:gd name="connsiteX5" fmla="*/ 11296 w 13515"/>
              <a:gd name="connsiteY5" fmla="*/ 145 h 10000"/>
              <a:gd name="connsiteX6" fmla="*/ 11388 w 13515"/>
              <a:gd name="connsiteY6" fmla="*/ 325 h 10000"/>
              <a:gd name="connsiteX7" fmla="*/ 11433 w 13515"/>
              <a:gd name="connsiteY7" fmla="*/ 434 h 10000"/>
              <a:gd name="connsiteX8" fmla="*/ 11474 w 13515"/>
              <a:gd name="connsiteY8" fmla="*/ 542 h 10000"/>
              <a:gd name="connsiteX9" fmla="*/ 11506 w 13515"/>
              <a:gd name="connsiteY9" fmla="*/ 759 h 10000"/>
              <a:gd name="connsiteX10" fmla="*/ 11529 w 13515"/>
              <a:gd name="connsiteY10" fmla="*/ 940 h 10000"/>
              <a:gd name="connsiteX11" fmla="*/ 11552 w 13515"/>
              <a:gd name="connsiteY11" fmla="*/ 1229 h 10000"/>
              <a:gd name="connsiteX12" fmla="*/ 11566 w 13515"/>
              <a:gd name="connsiteY12" fmla="*/ 1482 h 10000"/>
              <a:gd name="connsiteX13" fmla="*/ 11575 w 13515"/>
              <a:gd name="connsiteY13" fmla="*/ 1844 h 10000"/>
              <a:gd name="connsiteX14" fmla="*/ 11580 w 13515"/>
              <a:gd name="connsiteY14" fmla="*/ 2205 h 10000"/>
              <a:gd name="connsiteX15" fmla="*/ 11580 w 13515"/>
              <a:gd name="connsiteY15" fmla="*/ 2205 h 10000"/>
              <a:gd name="connsiteX16" fmla="*/ 11575 w 13515"/>
              <a:gd name="connsiteY16" fmla="*/ 5422 h 10000"/>
              <a:gd name="connsiteX17" fmla="*/ 11575 w 13515"/>
              <a:gd name="connsiteY17" fmla="*/ 5422 h 10000"/>
              <a:gd name="connsiteX18" fmla="*/ 11580 w 13515"/>
              <a:gd name="connsiteY18" fmla="*/ 6217 h 10000"/>
              <a:gd name="connsiteX19" fmla="*/ 11588 w 13515"/>
              <a:gd name="connsiteY19" fmla="*/ 6940 h 10000"/>
              <a:gd name="connsiteX20" fmla="*/ 11602 w 13515"/>
              <a:gd name="connsiteY20" fmla="*/ 7554 h 10000"/>
              <a:gd name="connsiteX21" fmla="*/ 11621 w 13515"/>
              <a:gd name="connsiteY21" fmla="*/ 8024 h 10000"/>
              <a:gd name="connsiteX22" fmla="*/ 11643 w 13515"/>
              <a:gd name="connsiteY22" fmla="*/ 8458 h 10000"/>
              <a:gd name="connsiteX23" fmla="*/ 11676 w 13515"/>
              <a:gd name="connsiteY23" fmla="*/ 8856 h 10000"/>
              <a:gd name="connsiteX24" fmla="*/ 11703 w 13515"/>
              <a:gd name="connsiteY24" fmla="*/ 9108 h 10000"/>
              <a:gd name="connsiteX25" fmla="*/ 11744 w 13515"/>
              <a:gd name="connsiteY25" fmla="*/ 9362 h 10000"/>
              <a:gd name="connsiteX26" fmla="*/ 11789 w 13515"/>
              <a:gd name="connsiteY26" fmla="*/ 9542 h 10000"/>
              <a:gd name="connsiteX27" fmla="*/ 11835 w 13515"/>
              <a:gd name="connsiteY27" fmla="*/ 9723 h 10000"/>
              <a:gd name="connsiteX28" fmla="*/ 11881 w 13515"/>
              <a:gd name="connsiteY28" fmla="*/ 9795 h 10000"/>
              <a:gd name="connsiteX29" fmla="*/ 11936 w 13515"/>
              <a:gd name="connsiteY29" fmla="*/ 9904 h 10000"/>
              <a:gd name="connsiteX30" fmla="*/ 12059 w 13515"/>
              <a:gd name="connsiteY30" fmla="*/ 9976 h 10000"/>
              <a:gd name="connsiteX31" fmla="*/ 12191 w 13515"/>
              <a:gd name="connsiteY31" fmla="*/ 9976 h 10000"/>
              <a:gd name="connsiteX32" fmla="*/ 12191 w 13515"/>
              <a:gd name="connsiteY32" fmla="*/ 9976 h 10000"/>
              <a:gd name="connsiteX33" fmla="*/ 13515 w 13515"/>
              <a:gd name="connsiteY33" fmla="*/ 10000 h 10000"/>
              <a:gd name="connsiteX0" fmla="*/ 5592 w 15592"/>
              <a:gd name="connsiteY0" fmla="*/ 0 h 10000"/>
              <a:gd name="connsiteX1" fmla="*/ 0 w 15592"/>
              <a:gd name="connsiteY1" fmla="*/ 0 h 10000"/>
              <a:gd name="connsiteX2" fmla="*/ 12990 w 15592"/>
              <a:gd name="connsiteY2" fmla="*/ 0 h 10000"/>
              <a:gd name="connsiteX3" fmla="*/ 12990 w 15592"/>
              <a:gd name="connsiteY3" fmla="*/ 0 h 10000"/>
              <a:gd name="connsiteX4" fmla="*/ 13260 w 15592"/>
              <a:gd name="connsiteY4" fmla="*/ 72 h 10000"/>
              <a:gd name="connsiteX5" fmla="*/ 13373 w 15592"/>
              <a:gd name="connsiteY5" fmla="*/ 145 h 10000"/>
              <a:gd name="connsiteX6" fmla="*/ 13465 w 15592"/>
              <a:gd name="connsiteY6" fmla="*/ 325 h 10000"/>
              <a:gd name="connsiteX7" fmla="*/ 13510 w 15592"/>
              <a:gd name="connsiteY7" fmla="*/ 434 h 10000"/>
              <a:gd name="connsiteX8" fmla="*/ 13551 w 15592"/>
              <a:gd name="connsiteY8" fmla="*/ 542 h 10000"/>
              <a:gd name="connsiteX9" fmla="*/ 13583 w 15592"/>
              <a:gd name="connsiteY9" fmla="*/ 759 h 10000"/>
              <a:gd name="connsiteX10" fmla="*/ 13606 w 15592"/>
              <a:gd name="connsiteY10" fmla="*/ 940 h 10000"/>
              <a:gd name="connsiteX11" fmla="*/ 13629 w 15592"/>
              <a:gd name="connsiteY11" fmla="*/ 1229 h 10000"/>
              <a:gd name="connsiteX12" fmla="*/ 13643 w 15592"/>
              <a:gd name="connsiteY12" fmla="*/ 1482 h 10000"/>
              <a:gd name="connsiteX13" fmla="*/ 13652 w 15592"/>
              <a:gd name="connsiteY13" fmla="*/ 1844 h 10000"/>
              <a:gd name="connsiteX14" fmla="*/ 13657 w 15592"/>
              <a:gd name="connsiteY14" fmla="*/ 2205 h 10000"/>
              <a:gd name="connsiteX15" fmla="*/ 13657 w 15592"/>
              <a:gd name="connsiteY15" fmla="*/ 2205 h 10000"/>
              <a:gd name="connsiteX16" fmla="*/ 13652 w 15592"/>
              <a:gd name="connsiteY16" fmla="*/ 5422 h 10000"/>
              <a:gd name="connsiteX17" fmla="*/ 13652 w 15592"/>
              <a:gd name="connsiteY17" fmla="*/ 5422 h 10000"/>
              <a:gd name="connsiteX18" fmla="*/ 13657 w 15592"/>
              <a:gd name="connsiteY18" fmla="*/ 6217 h 10000"/>
              <a:gd name="connsiteX19" fmla="*/ 13665 w 15592"/>
              <a:gd name="connsiteY19" fmla="*/ 6940 h 10000"/>
              <a:gd name="connsiteX20" fmla="*/ 13679 w 15592"/>
              <a:gd name="connsiteY20" fmla="*/ 7554 h 10000"/>
              <a:gd name="connsiteX21" fmla="*/ 13698 w 15592"/>
              <a:gd name="connsiteY21" fmla="*/ 8024 h 10000"/>
              <a:gd name="connsiteX22" fmla="*/ 13720 w 15592"/>
              <a:gd name="connsiteY22" fmla="*/ 8458 h 10000"/>
              <a:gd name="connsiteX23" fmla="*/ 13753 w 15592"/>
              <a:gd name="connsiteY23" fmla="*/ 8856 h 10000"/>
              <a:gd name="connsiteX24" fmla="*/ 13780 w 15592"/>
              <a:gd name="connsiteY24" fmla="*/ 9108 h 10000"/>
              <a:gd name="connsiteX25" fmla="*/ 13821 w 15592"/>
              <a:gd name="connsiteY25" fmla="*/ 9362 h 10000"/>
              <a:gd name="connsiteX26" fmla="*/ 13866 w 15592"/>
              <a:gd name="connsiteY26" fmla="*/ 9542 h 10000"/>
              <a:gd name="connsiteX27" fmla="*/ 13912 w 15592"/>
              <a:gd name="connsiteY27" fmla="*/ 9723 h 10000"/>
              <a:gd name="connsiteX28" fmla="*/ 13958 w 15592"/>
              <a:gd name="connsiteY28" fmla="*/ 9795 h 10000"/>
              <a:gd name="connsiteX29" fmla="*/ 14013 w 15592"/>
              <a:gd name="connsiteY29" fmla="*/ 9904 h 10000"/>
              <a:gd name="connsiteX30" fmla="*/ 14136 w 15592"/>
              <a:gd name="connsiteY30" fmla="*/ 9976 h 10000"/>
              <a:gd name="connsiteX31" fmla="*/ 14268 w 15592"/>
              <a:gd name="connsiteY31" fmla="*/ 9976 h 10000"/>
              <a:gd name="connsiteX32" fmla="*/ 14268 w 15592"/>
              <a:gd name="connsiteY32" fmla="*/ 9976 h 10000"/>
              <a:gd name="connsiteX33" fmla="*/ 15592 w 15592"/>
              <a:gd name="connsiteY33" fmla="*/ 1000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15592" h="10000">
                <a:moveTo>
                  <a:pt x="5592" y="0"/>
                </a:moveTo>
                <a:lnTo>
                  <a:pt x="0" y="0"/>
                </a:lnTo>
                <a:lnTo>
                  <a:pt x="12990" y="0"/>
                </a:lnTo>
                <a:lnTo>
                  <a:pt x="12990" y="0"/>
                </a:lnTo>
                <a:lnTo>
                  <a:pt x="13260" y="72"/>
                </a:lnTo>
                <a:cubicBezTo>
                  <a:pt x="13298" y="96"/>
                  <a:pt x="13335" y="121"/>
                  <a:pt x="13373" y="145"/>
                </a:cubicBezTo>
                <a:cubicBezTo>
                  <a:pt x="13404" y="205"/>
                  <a:pt x="13434" y="265"/>
                  <a:pt x="13465" y="325"/>
                </a:cubicBezTo>
                <a:cubicBezTo>
                  <a:pt x="13480" y="361"/>
                  <a:pt x="13495" y="398"/>
                  <a:pt x="13510" y="434"/>
                </a:cubicBezTo>
                <a:cubicBezTo>
                  <a:pt x="13524" y="470"/>
                  <a:pt x="13537" y="506"/>
                  <a:pt x="13551" y="542"/>
                </a:cubicBezTo>
                <a:cubicBezTo>
                  <a:pt x="13562" y="615"/>
                  <a:pt x="13572" y="686"/>
                  <a:pt x="13583" y="759"/>
                </a:cubicBezTo>
                <a:cubicBezTo>
                  <a:pt x="13591" y="819"/>
                  <a:pt x="13598" y="880"/>
                  <a:pt x="13606" y="940"/>
                </a:cubicBezTo>
                <a:cubicBezTo>
                  <a:pt x="13613" y="1037"/>
                  <a:pt x="13622" y="1132"/>
                  <a:pt x="13629" y="1229"/>
                </a:cubicBezTo>
                <a:cubicBezTo>
                  <a:pt x="13634" y="1314"/>
                  <a:pt x="13638" y="1398"/>
                  <a:pt x="13643" y="1482"/>
                </a:cubicBezTo>
                <a:cubicBezTo>
                  <a:pt x="13646" y="1603"/>
                  <a:pt x="13649" y="1723"/>
                  <a:pt x="13652" y="1844"/>
                </a:cubicBezTo>
                <a:cubicBezTo>
                  <a:pt x="13653" y="1964"/>
                  <a:pt x="13655" y="2084"/>
                  <a:pt x="13657" y="2205"/>
                </a:cubicBezTo>
                <a:lnTo>
                  <a:pt x="13657" y="2205"/>
                </a:lnTo>
                <a:cubicBezTo>
                  <a:pt x="13655" y="3277"/>
                  <a:pt x="13653" y="4350"/>
                  <a:pt x="13652" y="5422"/>
                </a:cubicBezTo>
                <a:lnTo>
                  <a:pt x="13652" y="5422"/>
                </a:lnTo>
                <a:cubicBezTo>
                  <a:pt x="13653" y="5687"/>
                  <a:pt x="13655" y="5952"/>
                  <a:pt x="13657" y="6217"/>
                </a:cubicBezTo>
                <a:cubicBezTo>
                  <a:pt x="13659" y="6458"/>
                  <a:pt x="13663" y="6699"/>
                  <a:pt x="13665" y="6940"/>
                </a:cubicBezTo>
                <a:cubicBezTo>
                  <a:pt x="13670" y="7145"/>
                  <a:pt x="13674" y="7349"/>
                  <a:pt x="13679" y="7554"/>
                </a:cubicBezTo>
                <a:cubicBezTo>
                  <a:pt x="13685" y="7711"/>
                  <a:pt x="13692" y="7867"/>
                  <a:pt x="13698" y="8024"/>
                </a:cubicBezTo>
                <a:cubicBezTo>
                  <a:pt x="13705" y="8169"/>
                  <a:pt x="13713" y="8313"/>
                  <a:pt x="13720" y="8458"/>
                </a:cubicBezTo>
                <a:cubicBezTo>
                  <a:pt x="13731" y="8590"/>
                  <a:pt x="13741" y="8723"/>
                  <a:pt x="13753" y="8856"/>
                </a:cubicBezTo>
                <a:cubicBezTo>
                  <a:pt x="13761" y="8940"/>
                  <a:pt x="13771" y="9024"/>
                  <a:pt x="13780" y="9108"/>
                </a:cubicBezTo>
                <a:cubicBezTo>
                  <a:pt x="13794" y="9193"/>
                  <a:pt x="13807" y="9277"/>
                  <a:pt x="13821" y="9362"/>
                </a:cubicBezTo>
                <a:cubicBezTo>
                  <a:pt x="13836" y="9421"/>
                  <a:pt x="13851" y="9482"/>
                  <a:pt x="13866" y="9542"/>
                </a:cubicBezTo>
                <a:cubicBezTo>
                  <a:pt x="13881" y="9602"/>
                  <a:pt x="13897" y="9663"/>
                  <a:pt x="13912" y="9723"/>
                </a:cubicBezTo>
                <a:cubicBezTo>
                  <a:pt x="13927" y="9747"/>
                  <a:pt x="13943" y="9772"/>
                  <a:pt x="13958" y="9795"/>
                </a:cubicBezTo>
                <a:cubicBezTo>
                  <a:pt x="13977" y="9831"/>
                  <a:pt x="13994" y="9868"/>
                  <a:pt x="14013" y="9904"/>
                </a:cubicBezTo>
                <a:lnTo>
                  <a:pt x="14136" y="9976"/>
                </a:lnTo>
                <a:lnTo>
                  <a:pt x="14268" y="9976"/>
                </a:lnTo>
                <a:lnTo>
                  <a:pt x="14268" y="9976"/>
                </a:lnTo>
                <a:lnTo>
                  <a:pt x="15592" y="10000"/>
                </a:lnTo>
              </a:path>
            </a:pathLst>
          </a:custGeom>
          <a:noFill/>
          <a:ln w="19050">
            <a:solidFill>
              <a:schemeClr val="tx2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9F23B955-03C4-4C26-8C60-F2E6E34BF2D1}"/>
              </a:ext>
            </a:extLst>
          </p:cNvPr>
          <p:cNvSpPr txBox="1"/>
          <p:nvPr/>
        </p:nvSpPr>
        <p:spPr>
          <a:xfrm>
            <a:off x="349938" y="3416965"/>
            <a:ext cx="6411809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dirty="0"/>
              <a:t>Позволяет формировать </a:t>
            </a:r>
            <a:r>
              <a:rPr lang="ru-RU" dirty="0">
                <a:solidFill>
                  <a:schemeClr val="tx2"/>
                </a:solidFill>
              </a:rPr>
              <a:t>отчет</a:t>
            </a:r>
            <a:r>
              <a:rPr lang="ru-RU" dirty="0"/>
              <a:t> об объеме закупок российских товаров, в том числе товаров, поставляемых при выполнении закупаемых работ, оказании закупаемых услуг, осуществленных в целях достижения заказчиком минимальной обязательной доли закупок</a:t>
            </a:r>
            <a:r>
              <a:rPr lang="en-US" dirty="0"/>
              <a:t> </a:t>
            </a:r>
            <a:r>
              <a:rPr lang="ru-RU" dirty="0">
                <a:solidFill>
                  <a:schemeClr val="tx2"/>
                </a:solidFill>
              </a:rPr>
              <a:t>из Государств – членов Евразийского экономического союза (ЕАЭС), а также отдельных районов Донецкой и Луганской областей Украины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FA71B4B8-C618-48EC-892E-2CFD9BB19FF1}"/>
              </a:ext>
            </a:extLst>
          </p:cNvPr>
          <p:cNvSpPr txBox="1"/>
          <p:nvPr/>
        </p:nvSpPr>
        <p:spPr>
          <a:xfrm>
            <a:off x="8071888" y="2810896"/>
            <a:ext cx="311534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dirty="0"/>
              <a:t>СПИСОК СТРАН ЕАЭС </a:t>
            </a:r>
          </a:p>
        </p:txBody>
      </p:sp>
      <p:cxnSp>
        <p:nvCxnSpPr>
          <p:cNvPr id="18" name="Прямая соединительная линия 17">
            <a:extLst>
              <a:ext uri="{FF2B5EF4-FFF2-40B4-BE49-F238E27FC236}">
                <a16:creationId xmlns:a16="http://schemas.microsoft.com/office/drawing/2014/main" xmlns="" id="{B1115F1A-7818-4F50-9A27-BC77AD28478F}"/>
              </a:ext>
            </a:extLst>
          </p:cNvPr>
          <p:cNvCxnSpPr>
            <a:cxnSpLocks/>
          </p:cNvCxnSpPr>
          <p:nvPr/>
        </p:nvCxnSpPr>
        <p:spPr>
          <a:xfrm>
            <a:off x="8348335" y="3150566"/>
            <a:ext cx="2562447" cy="0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Прямоугольник 19">
            <a:extLst>
              <a:ext uri="{FF2B5EF4-FFF2-40B4-BE49-F238E27FC236}">
                <a16:creationId xmlns:a16="http://schemas.microsoft.com/office/drawing/2014/main" xmlns="" id="{092E4D2C-C66F-4501-B4F4-FA98193C72E8}"/>
              </a:ext>
            </a:extLst>
          </p:cNvPr>
          <p:cNvSpPr/>
          <p:nvPr/>
        </p:nvSpPr>
        <p:spPr>
          <a:xfrm>
            <a:off x="8524099" y="3436128"/>
            <a:ext cx="3215012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700">
              <a:spcBef>
                <a:spcPts val="1800"/>
              </a:spcBef>
            </a:pPr>
            <a:r>
              <a:rPr lang="ru-RU" sz="1600" dirty="0"/>
              <a:t>Армения</a:t>
            </a:r>
          </a:p>
          <a:p>
            <a:pPr marL="12700">
              <a:spcBef>
                <a:spcPts val="1800"/>
              </a:spcBef>
            </a:pPr>
            <a:r>
              <a:rPr lang="ru-RU" sz="1600" dirty="0"/>
              <a:t>Республика Беларусь</a:t>
            </a:r>
          </a:p>
          <a:p>
            <a:pPr marL="12700">
              <a:spcBef>
                <a:spcPts val="1800"/>
              </a:spcBef>
            </a:pPr>
            <a:r>
              <a:rPr lang="ru-RU" sz="1600" dirty="0"/>
              <a:t>Республика Казахстан</a:t>
            </a:r>
            <a:endParaRPr lang="en-US" sz="1600" dirty="0"/>
          </a:p>
          <a:p>
            <a:pPr marL="12700">
              <a:spcBef>
                <a:spcPts val="1800"/>
              </a:spcBef>
            </a:pPr>
            <a:r>
              <a:rPr lang="ru-RU" sz="1600" dirty="0"/>
              <a:t>Кыргызская Республика</a:t>
            </a:r>
          </a:p>
          <a:p>
            <a:pPr marL="12700">
              <a:spcBef>
                <a:spcPts val="1800"/>
              </a:spcBef>
            </a:pPr>
            <a:r>
              <a:rPr lang="ru-RU" sz="1600" dirty="0"/>
              <a:t>Российская Федерация</a:t>
            </a:r>
          </a:p>
        </p:txBody>
      </p:sp>
      <p:pic>
        <p:nvPicPr>
          <p:cNvPr id="22" name="Рисунок 21">
            <a:extLst>
              <a:ext uri="{FF2B5EF4-FFF2-40B4-BE49-F238E27FC236}">
                <a16:creationId xmlns:a16="http://schemas.microsoft.com/office/drawing/2014/main" xmlns="" id="{72D740A0-ECB5-4223-AC52-E55B16A85DF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6951" y="3510723"/>
            <a:ext cx="361507" cy="180754"/>
          </a:xfrm>
          <a:prstGeom prst="rect">
            <a:avLst/>
          </a:prstGeom>
        </p:spPr>
      </p:pic>
      <p:pic>
        <p:nvPicPr>
          <p:cNvPr id="1026" name="Picture 2" descr="Государственный флаг Республики Беларусь | Официальный интернет-портал  Президента Республики Беларусь">
            <a:extLst>
              <a:ext uri="{FF2B5EF4-FFF2-40B4-BE49-F238E27FC236}">
                <a16:creationId xmlns:a16="http://schemas.microsoft.com/office/drawing/2014/main" xmlns="" id="{6712815B-0A15-4541-8944-0DC3D6633E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6951" y="3983319"/>
            <a:ext cx="361507" cy="2027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Флаг Казахстана — Википедия">
            <a:extLst>
              <a:ext uri="{FF2B5EF4-FFF2-40B4-BE49-F238E27FC236}">
                <a16:creationId xmlns:a16="http://schemas.microsoft.com/office/drawing/2014/main" xmlns="" id="{D770AE35-2E87-4FCF-ADA6-49DACED83D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6951" y="4459757"/>
            <a:ext cx="361507" cy="1807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Флаг Киргизии — Википедия">
            <a:extLst>
              <a:ext uri="{FF2B5EF4-FFF2-40B4-BE49-F238E27FC236}">
                <a16:creationId xmlns:a16="http://schemas.microsoft.com/office/drawing/2014/main" xmlns="" id="{4B304DE1-F18E-401D-A6FD-AD84B44E9E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2747" y="4906202"/>
            <a:ext cx="361507" cy="2169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Флаг России — Википедия">
            <a:extLst>
              <a:ext uri="{FF2B5EF4-FFF2-40B4-BE49-F238E27FC236}">
                <a16:creationId xmlns:a16="http://schemas.microsoft.com/office/drawing/2014/main" xmlns="" id="{BCE497A8-A617-4417-8E40-502BEBEBD8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2747" y="5363811"/>
            <a:ext cx="361507" cy="241487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5211262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5C74CF7F-D4AF-43E2-9850-2975C19287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ru-RU" dirty="0"/>
              <a:t>СЕРВИС «РАСЧЕТ ДОЛИ ЗАКУПОК ТОВАРОВ </a:t>
            </a:r>
            <a:br>
              <a:rPr lang="ru-RU" dirty="0"/>
            </a:br>
            <a:r>
              <a:rPr lang="ru-RU" dirty="0"/>
              <a:t>ИЗ ГОСУДАРСТВ – ЧЛЕНОВ ЕАЭС»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007EE2F2-3AEE-47B6-AE96-A700B1ECCD5F}"/>
              </a:ext>
            </a:extLst>
          </p:cNvPr>
          <p:cNvSpPr txBox="1"/>
          <p:nvPr/>
        </p:nvSpPr>
        <p:spPr>
          <a:xfrm>
            <a:off x="349938" y="2108495"/>
            <a:ext cx="3692673" cy="1477328"/>
          </a:xfrm>
          <a:prstGeom prst="rect">
            <a:avLst/>
          </a:prstGeom>
          <a:noFill/>
        </p:spPr>
        <p:txBody>
          <a:bodyPr wrap="square" lIns="0">
            <a:spAutoFit/>
          </a:bodyPr>
          <a:lstStyle/>
          <a:p>
            <a:pPr>
              <a:tabLst>
                <a:tab pos="10048875" algn="l"/>
              </a:tabLst>
            </a:pPr>
            <a:r>
              <a:rPr lang="ru-RU" dirty="0"/>
              <a:t>Для формирования отчета можно выбрать одного или нескольких заказчиков и сформировать отчет отдельно по каждому заказчику либо общий</a:t>
            </a:r>
            <a:r>
              <a:rPr lang="en-US" dirty="0"/>
              <a:t>.</a:t>
            </a:r>
            <a:endParaRPr lang="ru-RU" dirty="0"/>
          </a:p>
        </p:txBody>
      </p:sp>
      <p:pic>
        <p:nvPicPr>
          <p:cNvPr id="19" name="Рисунок 18">
            <a:extLst>
              <a:ext uri="{FF2B5EF4-FFF2-40B4-BE49-F238E27FC236}">
                <a16:creationId xmlns:a16="http://schemas.microsoft.com/office/drawing/2014/main" xmlns="" id="{9F172B45-7C9C-48F3-AF3A-CA2413C720D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89683" y="1564582"/>
            <a:ext cx="7552379" cy="2491036"/>
          </a:xfrm>
          <a:prstGeom prst="roundRect">
            <a:avLst>
              <a:gd name="adj" fmla="val 4138"/>
            </a:avLst>
          </a:prstGeom>
          <a:ln w="19050">
            <a:solidFill>
              <a:schemeClr val="bg1">
                <a:lumMod val="85000"/>
              </a:schemeClr>
            </a:solidFill>
          </a:ln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xmlns="" id="{7C7DD3F6-26D0-4500-A5C7-E1502E35F4E8}"/>
              </a:ext>
            </a:extLst>
          </p:cNvPr>
          <p:cNvSpPr txBox="1"/>
          <p:nvPr/>
        </p:nvSpPr>
        <p:spPr>
          <a:xfrm>
            <a:off x="1009702" y="4833542"/>
            <a:ext cx="9973157" cy="369332"/>
          </a:xfrm>
          <a:prstGeom prst="rect">
            <a:avLst/>
          </a:prstGeom>
          <a:noFill/>
        </p:spPr>
        <p:txBody>
          <a:bodyPr wrap="square" lIns="0">
            <a:spAutoFit/>
          </a:bodyPr>
          <a:lstStyle/>
          <a:p>
            <a:pPr algn="ctr">
              <a:tabLst>
                <a:tab pos="10048875" algn="l"/>
              </a:tabLst>
            </a:pPr>
            <a:r>
              <a:rPr lang="ru-RU" dirty="0">
                <a:solidFill>
                  <a:schemeClr val="tx2"/>
                </a:solidFill>
              </a:rPr>
              <a:t>Статусы контрактов</a:t>
            </a:r>
            <a:r>
              <a:rPr lang="ru-RU" dirty="0"/>
              <a:t>, позиции которых будут учтены в отчете. По умолчанию выбраны все.</a:t>
            </a:r>
          </a:p>
        </p:txBody>
      </p:sp>
      <p:pic>
        <p:nvPicPr>
          <p:cNvPr id="23" name="Рисунок 22">
            <a:extLst>
              <a:ext uri="{FF2B5EF4-FFF2-40B4-BE49-F238E27FC236}">
                <a16:creationId xmlns:a16="http://schemas.microsoft.com/office/drawing/2014/main" xmlns="" id="{0DFAF1F3-ACCB-44ED-95EA-C0F86D29432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76177" y="5335292"/>
            <a:ext cx="9640207" cy="1064444"/>
          </a:xfrm>
          <a:prstGeom prst="roundRect">
            <a:avLst>
              <a:gd name="adj" fmla="val 8925"/>
            </a:avLst>
          </a:prstGeom>
          <a:ln w="19050">
            <a:solidFill>
              <a:schemeClr val="bg1">
                <a:lumMod val="85000"/>
              </a:schemeClr>
            </a:solidFill>
          </a:ln>
        </p:spPr>
      </p:pic>
      <p:sp>
        <p:nvSpPr>
          <p:cNvPr id="29" name="Прямоугольник: скругленные углы 28">
            <a:extLst>
              <a:ext uri="{FF2B5EF4-FFF2-40B4-BE49-F238E27FC236}">
                <a16:creationId xmlns:a16="http://schemas.microsoft.com/office/drawing/2014/main" xmlns="" id="{FE5777EC-D8F4-4945-93B2-03421333AE9A}"/>
              </a:ext>
            </a:extLst>
          </p:cNvPr>
          <p:cNvSpPr/>
          <p:nvPr/>
        </p:nvSpPr>
        <p:spPr>
          <a:xfrm>
            <a:off x="3683068" y="3814743"/>
            <a:ext cx="2412931" cy="481750"/>
          </a:xfrm>
          <a:prstGeom prst="roundRect">
            <a:avLst>
              <a:gd name="adj" fmla="val 7884"/>
            </a:avLst>
          </a:prstGeom>
          <a:solidFill>
            <a:srgbClr val="FFFFFF"/>
          </a:solidFill>
          <a:ln w="19050">
            <a:solidFill>
              <a:schemeClr val="tx2"/>
            </a:solidFill>
          </a:ln>
          <a:effectLst>
            <a:outerShdw blurRad="190500" dist="38100" dir="5400000" algn="t" rotWithShape="0">
              <a:prstClr val="black">
                <a:alpha val="26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>
                <a:solidFill>
                  <a:schemeClr val="tx1"/>
                </a:solidFill>
              </a:rPr>
              <a:t>Наименование заказчика</a:t>
            </a:r>
          </a:p>
        </p:txBody>
      </p:sp>
      <p:sp>
        <p:nvSpPr>
          <p:cNvPr id="30" name="Прямоугольник: скругленные углы 29">
            <a:extLst>
              <a:ext uri="{FF2B5EF4-FFF2-40B4-BE49-F238E27FC236}">
                <a16:creationId xmlns:a16="http://schemas.microsoft.com/office/drawing/2014/main" xmlns="" id="{5FA4478A-FE83-4671-A302-6FCD4BA09AED}"/>
              </a:ext>
            </a:extLst>
          </p:cNvPr>
          <p:cNvSpPr/>
          <p:nvPr/>
        </p:nvSpPr>
        <p:spPr>
          <a:xfrm>
            <a:off x="9709637" y="1733522"/>
            <a:ext cx="2412931" cy="668011"/>
          </a:xfrm>
          <a:prstGeom prst="roundRect">
            <a:avLst>
              <a:gd name="adj" fmla="val 5386"/>
            </a:avLst>
          </a:prstGeom>
          <a:solidFill>
            <a:srgbClr val="FFFFFF"/>
          </a:solidFill>
          <a:ln w="19050">
            <a:solidFill>
              <a:schemeClr val="tx2"/>
            </a:solidFill>
          </a:ln>
          <a:effectLst>
            <a:outerShdw blurRad="190500" dist="38100" dir="5400000" algn="t" rotWithShape="0">
              <a:prstClr val="black">
                <a:alpha val="26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>
                <a:solidFill>
                  <a:schemeClr val="tx1"/>
                </a:solidFill>
              </a:rPr>
              <a:t>Выполнение доли по каждому заказчику</a:t>
            </a:r>
          </a:p>
        </p:txBody>
      </p:sp>
      <p:pic>
        <p:nvPicPr>
          <p:cNvPr id="31" name="Рисунок 30">
            <a:extLst>
              <a:ext uri="{FF2B5EF4-FFF2-40B4-BE49-F238E27FC236}">
                <a16:creationId xmlns:a16="http://schemas.microsoft.com/office/drawing/2014/main" xmlns="" id="{6BF2A94A-2B1F-43B9-96C3-9242B6E785F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548018" y="224134"/>
            <a:ext cx="416412" cy="4164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668579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5C74CF7F-D4AF-43E2-9850-2975C19287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ru-RU" dirty="0"/>
              <a:t>СЕРВИС «РАСЧЕТ ДОЛИ </a:t>
            </a:r>
            <a:r>
              <a:rPr lang="ru-RU"/>
              <a:t>ЗАКУПОК ТОВАРОВ </a:t>
            </a:r>
            <a:r>
              <a:rPr lang="ru-RU" dirty="0"/>
              <a:t/>
            </a:r>
            <a:br>
              <a:rPr lang="ru-RU" dirty="0"/>
            </a:br>
            <a:r>
              <a:rPr lang="ru-RU" dirty="0"/>
              <a:t>ИЗ ГОСУДАРСТВ – ЧЛЕНОВ ЕАЭС»</a:t>
            </a:r>
          </a:p>
        </p:txBody>
      </p:sp>
      <p:pic>
        <p:nvPicPr>
          <p:cNvPr id="12" name="object 5">
            <a:extLst>
              <a:ext uri="{FF2B5EF4-FFF2-40B4-BE49-F238E27FC236}">
                <a16:creationId xmlns:a16="http://schemas.microsoft.com/office/drawing/2014/main" xmlns="" id="{ECE1DAEE-8D80-47D9-927B-0A32850E1F22}"/>
              </a:ext>
            </a:extLst>
          </p:cNvPr>
          <p:cNvPicPr/>
          <p:nvPr/>
        </p:nvPicPr>
        <p:blipFill rotWithShape="1">
          <a:blip r:embed="rId2" cstate="print"/>
          <a:srcRect l="-1" t="-3346" r="-592" b="-2037"/>
          <a:stretch/>
        </p:blipFill>
        <p:spPr>
          <a:xfrm>
            <a:off x="5184175" y="1542587"/>
            <a:ext cx="6824892" cy="4894623"/>
          </a:xfrm>
          <a:prstGeom prst="roundRect">
            <a:avLst>
              <a:gd name="adj" fmla="val 2329"/>
            </a:avLst>
          </a:prstGeom>
          <a:solidFill>
            <a:schemeClr val="bg1"/>
          </a:solidFill>
          <a:ln w="19050">
            <a:solidFill>
              <a:schemeClr val="bg1">
                <a:lumMod val="85000"/>
              </a:schemeClr>
            </a:solidFill>
          </a:ln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xmlns="" id="{E8C48A69-7AF9-44BC-8351-546A2CE14DCF}"/>
              </a:ext>
            </a:extLst>
          </p:cNvPr>
          <p:cNvSpPr txBox="1"/>
          <p:nvPr/>
        </p:nvSpPr>
        <p:spPr>
          <a:xfrm>
            <a:off x="349939" y="1533396"/>
            <a:ext cx="4402535" cy="4903907"/>
          </a:xfrm>
          <a:prstGeom prst="rect">
            <a:avLst/>
          </a:prstGeom>
          <a:noFill/>
        </p:spPr>
        <p:txBody>
          <a:bodyPr wrap="square" lIns="0">
            <a:spAutoFit/>
          </a:bodyPr>
          <a:lstStyle/>
          <a:p>
            <a:pPr marL="216000" indent="-216000" algn="just">
              <a:spcBef>
                <a:spcPts val="800"/>
              </a:spcBef>
              <a:buClr>
                <a:schemeClr val="tx2"/>
              </a:buClr>
              <a:buFont typeface="+mj-lt"/>
              <a:buAutoNum type="arabicPeriod"/>
            </a:pPr>
            <a:r>
              <a:rPr lang="ru-RU" sz="1400" dirty="0"/>
              <a:t>Отчет формируется автоматически,  путем обработки информации, включенной в реестр контрактов и сохранение шаблонов;</a:t>
            </a:r>
          </a:p>
          <a:p>
            <a:pPr marL="216000" indent="-216000" algn="just">
              <a:spcBef>
                <a:spcPts val="800"/>
              </a:spcBef>
              <a:buClr>
                <a:schemeClr val="tx2"/>
              </a:buClr>
              <a:buFont typeface="+mj-lt"/>
              <a:buAutoNum type="arabicPeriod"/>
            </a:pPr>
            <a:r>
              <a:rPr lang="ru-RU" sz="1400" dirty="0"/>
              <a:t>Возможность сформировать отчет по одному или нескольким заказчиков</a:t>
            </a:r>
          </a:p>
          <a:p>
            <a:pPr marL="216000" indent="-216000" algn="just">
              <a:spcBef>
                <a:spcPts val="800"/>
              </a:spcBef>
              <a:buClr>
                <a:schemeClr val="tx2"/>
              </a:buClr>
              <a:buFont typeface="+mj-lt"/>
              <a:buAutoNum type="arabicPeriod"/>
            </a:pPr>
            <a:r>
              <a:rPr lang="ru-RU" sz="1400" dirty="0"/>
              <a:t>Возможность ручного редактирования  сведений</a:t>
            </a:r>
          </a:p>
          <a:p>
            <a:pPr marL="216000" indent="-216000" algn="just">
              <a:spcBef>
                <a:spcPts val="800"/>
              </a:spcBef>
              <a:buClr>
                <a:schemeClr val="tx2"/>
              </a:buClr>
              <a:buFont typeface="+mj-lt"/>
              <a:buAutoNum type="arabicPeriod"/>
            </a:pPr>
            <a:r>
              <a:rPr lang="ru-RU" sz="1400" dirty="0"/>
              <a:t>Формирование данных в отчете  осуществляется по каждой позиции  спецификации (при наличии);</a:t>
            </a:r>
          </a:p>
          <a:p>
            <a:pPr marL="216000" indent="-216000" algn="just">
              <a:spcBef>
                <a:spcPts val="800"/>
              </a:spcBef>
              <a:buClr>
                <a:schemeClr val="tx2"/>
              </a:buClr>
              <a:buFont typeface="+mj-lt"/>
              <a:buAutoNum type="arabicPeriod"/>
            </a:pPr>
            <a:r>
              <a:rPr lang="ru-RU" sz="1400" dirty="0"/>
              <a:t>Возможность выгрузки данных в формате Excel:</a:t>
            </a:r>
          </a:p>
          <a:p>
            <a:pPr marL="396000" indent="-180000" algn="just">
              <a:spcBef>
                <a:spcPts val="800"/>
              </a:spcBef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ru-RU" sz="1400" dirty="0"/>
              <a:t>сводная таблица с наглядным  отображением статуса достижения минимальной требуемой доли закупок  и детализированная таблица, для возможности оценки ситуации по  каждой из 107 позиций перечня; </a:t>
            </a:r>
          </a:p>
          <a:p>
            <a:pPr marL="396000" indent="-180000" algn="just">
              <a:spcBef>
                <a:spcPts val="800"/>
              </a:spcBef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ru-RU" sz="1400" dirty="0"/>
              <a:t>необходимость /отсутствия необходимости учета определенного товара в Отчете; </a:t>
            </a:r>
          </a:p>
          <a:p>
            <a:pPr marL="396000" indent="-180000" algn="just">
              <a:spcBef>
                <a:spcPts val="800"/>
              </a:spcBef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ru-RU" sz="1400" dirty="0"/>
              <a:t>причины недостижения минимальной  обязательной доли закупок российских  товаров;</a:t>
            </a:r>
          </a:p>
        </p:txBody>
      </p:sp>
      <p:pic>
        <p:nvPicPr>
          <p:cNvPr id="24" name="Рисунок 23">
            <a:extLst>
              <a:ext uri="{FF2B5EF4-FFF2-40B4-BE49-F238E27FC236}">
                <a16:creationId xmlns:a16="http://schemas.microsoft.com/office/drawing/2014/main" xmlns="" id="{F7121EAC-F422-40BC-A3E2-B55E73D51EB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48018" y="224134"/>
            <a:ext cx="416412" cy="4164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736293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E85E83D2-7A7D-4C68-BC12-6DAAC8771AB2}"/>
              </a:ext>
            </a:extLst>
          </p:cNvPr>
          <p:cNvSpPr txBox="1"/>
          <p:nvPr/>
        </p:nvSpPr>
        <p:spPr>
          <a:xfrm>
            <a:off x="1200879" y="3104452"/>
            <a:ext cx="117051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/>
              <a:t>СЕРВИС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4FC8328B-E5A7-494E-811E-02036DD3164D}"/>
              </a:ext>
            </a:extLst>
          </p:cNvPr>
          <p:cNvSpPr txBox="1"/>
          <p:nvPr/>
        </p:nvSpPr>
        <p:spPr>
          <a:xfrm>
            <a:off x="1200879" y="3485816"/>
            <a:ext cx="6093994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3200" dirty="0"/>
              <a:t>«СТАНДАРТЫ И НОРМЫ»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F32B2707-7CC9-4165-BB57-B97AA2728E9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81796" y="1480988"/>
            <a:ext cx="3249367" cy="4221884"/>
          </a:xfrm>
          <a:prstGeom prst="roundRect">
            <a:avLst>
              <a:gd name="adj" fmla="val 7410"/>
            </a:avLst>
          </a:prstGeom>
          <a:ln w="19050">
            <a:solidFill>
              <a:schemeClr val="bg1">
                <a:lumMod val="85000"/>
              </a:schemeClr>
            </a:solidFill>
          </a:ln>
        </p:spPr>
      </p:pic>
      <p:cxnSp>
        <p:nvCxnSpPr>
          <p:cNvPr id="3" name="Прямая соединительная линия 2">
            <a:extLst>
              <a:ext uri="{FF2B5EF4-FFF2-40B4-BE49-F238E27FC236}">
                <a16:creationId xmlns:a16="http://schemas.microsoft.com/office/drawing/2014/main" xmlns="" id="{EDDE9352-F60E-4301-AA46-85ADEC2A2F71}"/>
              </a:ext>
            </a:extLst>
          </p:cNvPr>
          <p:cNvCxnSpPr>
            <a:stCxn id="5" idx="3"/>
          </p:cNvCxnSpPr>
          <p:nvPr/>
        </p:nvCxnSpPr>
        <p:spPr>
          <a:xfrm>
            <a:off x="2371392" y="3304507"/>
            <a:ext cx="5310404" cy="9144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0923458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Прямоугольник: скругленные верхние углы 31">
            <a:extLst>
              <a:ext uri="{FF2B5EF4-FFF2-40B4-BE49-F238E27FC236}">
                <a16:creationId xmlns:a16="http://schemas.microsoft.com/office/drawing/2014/main" xmlns="" id="{A9728711-C08D-449F-8415-3A8537BF0FDB}"/>
              </a:ext>
            </a:extLst>
          </p:cNvPr>
          <p:cNvSpPr/>
          <p:nvPr/>
        </p:nvSpPr>
        <p:spPr>
          <a:xfrm rot="5400000">
            <a:off x="5838738" y="-278484"/>
            <a:ext cx="514530" cy="12192001"/>
          </a:xfrm>
          <a:prstGeom prst="round2SameRect">
            <a:avLst>
              <a:gd name="adj1" fmla="val 0"/>
              <a:gd name="adj2" fmla="val 0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xmlns="" id="{E002B1D5-599D-4100-A12A-4A499411EBA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08255" y="231176"/>
            <a:ext cx="368130" cy="352125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5C74CF7F-D4AF-43E2-9850-2975C19287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ru-RU" dirty="0"/>
              <a:t>СЕРВИС «СТАНДАРТЫ И НОРМЫ»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1DD954F3-CF0B-4666-8E7D-D1F00DCE3637}"/>
              </a:ext>
            </a:extLst>
          </p:cNvPr>
          <p:cNvSpPr txBox="1"/>
          <p:nvPr/>
        </p:nvSpPr>
        <p:spPr>
          <a:xfrm>
            <a:off x="361972" y="856212"/>
            <a:ext cx="11548578" cy="369332"/>
          </a:xfrm>
          <a:prstGeom prst="rect">
            <a:avLst/>
          </a:prstGeom>
          <a:noFill/>
        </p:spPr>
        <p:txBody>
          <a:bodyPr wrap="square" lIns="0">
            <a:spAutoFit/>
          </a:bodyPr>
          <a:lstStyle/>
          <a:p>
            <a:r>
              <a:rPr lang="ru-RU" sz="1800" dirty="0">
                <a:cs typeface="Segoe UI" panose="020B0502040204020203" pitchFamily="34" charset="0"/>
              </a:rPr>
              <a:t>Сервис предоставляет информацию о действующих и недействующих ГОСТах, СНиПах, СанПин, РД, СП</a:t>
            </a:r>
          </a:p>
        </p:txBody>
      </p:sp>
      <p:pic>
        <p:nvPicPr>
          <p:cNvPr id="13" name="object 5">
            <a:extLst>
              <a:ext uri="{FF2B5EF4-FFF2-40B4-BE49-F238E27FC236}">
                <a16:creationId xmlns:a16="http://schemas.microsoft.com/office/drawing/2014/main" xmlns="" id="{411FA124-73F0-4509-A83C-708796E5FB95}"/>
              </a:ext>
            </a:extLst>
          </p:cNvPr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61972" y="2415905"/>
            <a:ext cx="5398221" cy="2444496"/>
          </a:xfrm>
          <a:prstGeom prst="roundRect">
            <a:avLst>
              <a:gd name="adj" fmla="val 2885"/>
            </a:avLst>
          </a:prstGeom>
          <a:ln w="19050">
            <a:solidFill>
              <a:schemeClr val="bg1">
                <a:lumMod val="85000"/>
              </a:schemeClr>
            </a:solidFill>
          </a:ln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07051229-8E40-4AE3-90B5-70B413FAE57F}"/>
              </a:ext>
            </a:extLst>
          </p:cNvPr>
          <p:cNvSpPr txBox="1"/>
          <p:nvPr/>
        </p:nvSpPr>
        <p:spPr>
          <a:xfrm>
            <a:off x="492576" y="1468679"/>
            <a:ext cx="677430" cy="830997"/>
          </a:xfrm>
          <a:prstGeom prst="rect">
            <a:avLst/>
          </a:prstGeom>
          <a:noFill/>
        </p:spPr>
        <p:txBody>
          <a:bodyPr wrap="none" lIns="0" rtlCol="0">
            <a:spAutoFit/>
          </a:bodyPr>
          <a:lstStyle/>
          <a:p>
            <a:r>
              <a:rPr lang="ru-RU" sz="4800" dirty="0">
                <a:solidFill>
                  <a:schemeClr val="tx2"/>
                </a:solidFill>
              </a:rPr>
              <a:t>01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D3F8263B-122B-4DB2-853A-38BBDC4EFDFE}"/>
              </a:ext>
            </a:extLst>
          </p:cNvPr>
          <p:cNvSpPr txBox="1"/>
          <p:nvPr/>
        </p:nvSpPr>
        <p:spPr>
          <a:xfrm>
            <a:off x="1216662" y="1823538"/>
            <a:ext cx="4342435" cy="338554"/>
          </a:xfrm>
          <a:prstGeom prst="rect">
            <a:avLst/>
          </a:prstGeom>
          <a:noFill/>
        </p:spPr>
        <p:txBody>
          <a:bodyPr wrap="square" lIns="0">
            <a:spAutoFit/>
          </a:bodyPr>
          <a:lstStyle/>
          <a:p>
            <a:pPr>
              <a:buClr>
                <a:schemeClr val="accent1"/>
              </a:buClr>
            </a:pPr>
            <a:r>
              <a:rPr lang="ru-RU" sz="1600" dirty="0">
                <a:cs typeface="Segoe UI" panose="020B0502040204020203" pitchFamily="34" charset="0"/>
              </a:rPr>
              <a:t>Загрузите файлы закупочной документации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xmlns="" id="{5F311F44-2557-4557-B118-EA2BFA3C6570}"/>
              </a:ext>
            </a:extLst>
          </p:cNvPr>
          <p:cNvSpPr txBox="1"/>
          <p:nvPr/>
        </p:nvSpPr>
        <p:spPr>
          <a:xfrm>
            <a:off x="6889585" y="1468679"/>
            <a:ext cx="831318" cy="830997"/>
          </a:xfrm>
          <a:prstGeom prst="rect">
            <a:avLst/>
          </a:prstGeom>
          <a:noFill/>
        </p:spPr>
        <p:txBody>
          <a:bodyPr wrap="none" lIns="0" rtlCol="0">
            <a:spAutoFit/>
          </a:bodyPr>
          <a:lstStyle/>
          <a:p>
            <a:r>
              <a:rPr lang="ru-RU" sz="4800" dirty="0">
                <a:solidFill>
                  <a:schemeClr val="tx2"/>
                </a:solidFill>
              </a:rPr>
              <a:t>0</a:t>
            </a:r>
            <a:r>
              <a:rPr lang="en-US" sz="4800" dirty="0">
                <a:solidFill>
                  <a:schemeClr val="tx2"/>
                </a:solidFill>
              </a:rPr>
              <a:t>2</a:t>
            </a:r>
            <a:endParaRPr lang="ru-RU" sz="4800" dirty="0">
              <a:solidFill>
                <a:schemeClr val="tx2"/>
              </a:solidFill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xmlns="" id="{1BE08272-199C-40AC-8F4E-4A7753F41990}"/>
              </a:ext>
            </a:extLst>
          </p:cNvPr>
          <p:cNvSpPr txBox="1"/>
          <p:nvPr/>
        </p:nvSpPr>
        <p:spPr>
          <a:xfrm>
            <a:off x="7777944" y="1823538"/>
            <a:ext cx="3506647" cy="338554"/>
          </a:xfrm>
          <a:prstGeom prst="rect">
            <a:avLst/>
          </a:prstGeom>
          <a:noFill/>
        </p:spPr>
        <p:txBody>
          <a:bodyPr wrap="square" lIns="0">
            <a:spAutoFit/>
          </a:bodyPr>
          <a:lstStyle/>
          <a:p>
            <a:pPr>
              <a:buClr>
                <a:schemeClr val="accent1"/>
              </a:buClr>
            </a:pPr>
            <a:r>
              <a:rPr lang="ru-RU" sz="1600" dirty="0">
                <a:cs typeface="Segoe UI" panose="020B0502040204020203" pitchFamily="34" charset="0"/>
              </a:rPr>
              <a:t>Получите результаты проверки</a:t>
            </a:r>
          </a:p>
        </p:txBody>
      </p:sp>
      <p:pic>
        <p:nvPicPr>
          <p:cNvPr id="26" name="object 12">
            <a:extLst>
              <a:ext uri="{FF2B5EF4-FFF2-40B4-BE49-F238E27FC236}">
                <a16:creationId xmlns:a16="http://schemas.microsoft.com/office/drawing/2014/main" xmlns="" id="{5811FEF2-BD17-40DA-84D6-96DD3BAE3500}"/>
              </a:ext>
            </a:extLst>
          </p:cNvPr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6188237" y="2415905"/>
            <a:ext cx="5398221" cy="4150761"/>
          </a:xfrm>
          <a:prstGeom prst="roundRect">
            <a:avLst>
              <a:gd name="adj" fmla="val 2010"/>
            </a:avLst>
          </a:prstGeom>
          <a:ln w="19050">
            <a:solidFill>
              <a:schemeClr val="bg1">
                <a:lumMod val="8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164436548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5C74CF7F-D4AF-43E2-9850-2975C19287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ru-RU" dirty="0"/>
              <a:t>СЕРВИС «СТАНДАРТЫ И НОРМЫ»</a:t>
            </a:r>
          </a:p>
        </p:txBody>
      </p:sp>
      <p:cxnSp>
        <p:nvCxnSpPr>
          <p:cNvPr id="14" name="Прямая соединительная линия 13">
            <a:extLst>
              <a:ext uri="{FF2B5EF4-FFF2-40B4-BE49-F238E27FC236}">
                <a16:creationId xmlns:a16="http://schemas.microsoft.com/office/drawing/2014/main" xmlns="" id="{949B2A82-2ABE-4DF0-B5C0-FA9D3E8D6AE4}"/>
              </a:ext>
            </a:extLst>
          </p:cNvPr>
          <p:cNvCxnSpPr>
            <a:cxnSpLocks/>
          </p:cNvCxnSpPr>
          <p:nvPr/>
        </p:nvCxnSpPr>
        <p:spPr>
          <a:xfrm flipH="1">
            <a:off x="349938" y="2438275"/>
            <a:ext cx="4907919" cy="0"/>
          </a:xfrm>
          <a:prstGeom prst="line">
            <a:avLst/>
          </a:prstGeom>
          <a:ln w="19050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2FB33D9D-208A-44EF-AD3E-0D794AFACE34}"/>
              </a:ext>
            </a:extLst>
          </p:cNvPr>
          <p:cNvSpPr txBox="1"/>
          <p:nvPr/>
        </p:nvSpPr>
        <p:spPr>
          <a:xfrm>
            <a:off x="349938" y="1499821"/>
            <a:ext cx="824906" cy="1015663"/>
          </a:xfrm>
          <a:prstGeom prst="rect">
            <a:avLst/>
          </a:prstGeom>
          <a:noFill/>
        </p:spPr>
        <p:txBody>
          <a:bodyPr wrap="none" lIns="0" rtlCol="0">
            <a:spAutoFit/>
          </a:bodyPr>
          <a:lstStyle/>
          <a:p>
            <a:r>
              <a:rPr lang="ru-RU" sz="6000" dirty="0">
                <a:solidFill>
                  <a:schemeClr val="tx2"/>
                </a:solidFill>
              </a:rPr>
              <a:t>01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C3849683-2E2E-4CCE-BF81-34B0AD84DFF0}"/>
              </a:ext>
            </a:extLst>
          </p:cNvPr>
          <p:cNvSpPr txBox="1"/>
          <p:nvPr/>
        </p:nvSpPr>
        <p:spPr>
          <a:xfrm>
            <a:off x="349938" y="2571772"/>
            <a:ext cx="5231995" cy="584775"/>
          </a:xfrm>
          <a:prstGeom prst="rect">
            <a:avLst/>
          </a:prstGeom>
          <a:noFill/>
        </p:spPr>
        <p:txBody>
          <a:bodyPr wrap="square" lIns="0">
            <a:spAutoFit/>
          </a:bodyPr>
          <a:lstStyle/>
          <a:p>
            <a:pPr>
              <a:buClr>
                <a:schemeClr val="accent1"/>
              </a:buClr>
            </a:pPr>
            <a:r>
              <a:rPr lang="ru-RU" sz="1600" dirty="0">
                <a:cs typeface="Segoe UI" panose="020B0502040204020203" pitchFamily="34" charset="0"/>
              </a:rPr>
              <a:t>Автоматическая проверка стандартов в документации до публикации закупки</a:t>
            </a:r>
          </a:p>
        </p:txBody>
      </p:sp>
      <p:cxnSp>
        <p:nvCxnSpPr>
          <p:cNvPr id="29" name="Прямая соединительная линия 28">
            <a:extLst>
              <a:ext uri="{FF2B5EF4-FFF2-40B4-BE49-F238E27FC236}">
                <a16:creationId xmlns:a16="http://schemas.microsoft.com/office/drawing/2014/main" xmlns="" id="{109D4A86-821B-4CB4-9F1F-21D6951D386F}"/>
              </a:ext>
            </a:extLst>
          </p:cNvPr>
          <p:cNvCxnSpPr>
            <a:cxnSpLocks/>
          </p:cNvCxnSpPr>
          <p:nvPr/>
        </p:nvCxnSpPr>
        <p:spPr>
          <a:xfrm flipH="1">
            <a:off x="6287070" y="2438275"/>
            <a:ext cx="4907919" cy="0"/>
          </a:xfrm>
          <a:prstGeom prst="line">
            <a:avLst/>
          </a:prstGeom>
          <a:ln w="19050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>
            <a:extLst>
              <a:ext uri="{FF2B5EF4-FFF2-40B4-BE49-F238E27FC236}">
                <a16:creationId xmlns:a16="http://schemas.microsoft.com/office/drawing/2014/main" xmlns="" id="{E5C98888-E6AF-47E4-B881-42468308BAB7}"/>
              </a:ext>
            </a:extLst>
          </p:cNvPr>
          <p:cNvSpPr txBox="1"/>
          <p:nvPr/>
        </p:nvSpPr>
        <p:spPr>
          <a:xfrm>
            <a:off x="6287070" y="1499821"/>
            <a:ext cx="1015663" cy="1015663"/>
          </a:xfrm>
          <a:prstGeom prst="rect">
            <a:avLst/>
          </a:prstGeom>
          <a:noFill/>
        </p:spPr>
        <p:txBody>
          <a:bodyPr wrap="none" lIns="0" rtlCol="0">
            <a:spAutoFit/>
          </a:bodyPr>
          <a:lstStyle/>
          <a:p>
            <a:r>
              <a:rPr lang="ru-RU" sz="6000" dirty="0">
                <a:solidFill>
                  <a:schemeClr val="tx2"/>
                </a:solidFill>
              </a:rPr>
              <a:t>02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xmlns="" id="{987C6F76-6FD9-4143-A0E2-000AFC516B24}"/>
              </a:ext>
            </a:extLst>
          </p:cNvPr>
          <p:cNvSpPr txBox="1"/>
          <p:nvPr/>
        </p:nvSpPr>
        <p:spPr>
          <a:xfrm>
            <a:off x="6287071" y="2571772"/>
            <a:ext cx="4907918" cy="338554"/>
          </a:xfrm>
          <a:prstGeom prst="rect">
            <a:avLst/>
          </a:prstGeom>
          <a:noFill/>
        </p:spPr>
        <p:txBody>
          <a:bodyPr wrap="square" lIns="0">
            <a:spAutoFit/>
          </a:bodyPr>
          <a:lstStyle/>
          <a:p>
            <a:pPr>
              <a:buClr>
                <a:schemeClr val="accent1"/>
              </a:buClr>
            </a:pPr>
            <a:r>
              <a:rPr lang="ru-RU" sz="1600" dirty="0">
                <a:cs typeface="Segoe UI" panose="020B0502040204020203" pitchFamily="34" charset="0"/>
              </a:rPr>
              <a:t>Поиск подходящих к закупаемым ТРУ ГОСТов</a:t>
            </a:r>
          </a:p>
        </p:txBody>
      </p:sp>
      <p:cxnSp>
        <p:nvCxnSpPr>
          <p:cNvPr id="38" name="Прямая соединительная линия 37">
            <a:extLst>
              <a:ext uri="{FF2B5EF4-FFF2-40B4-BE49-F238E27FC236}">
                <a16:creationId xmlns:a16="http://schemas.microsoft.com/office/drawing/2014/main" xmlns="" id="{8E3128DF-12F5-461E-97F9-CFCB3599119B}"/>
              </a:ext>
            </a:extLst>
          </p:cNvPr>
          <p:cNvCxnSpPr>
            <a:cxnSpLocks/>
          </p:cNvCxnSpPr>
          <p:nvPr/>
        </p:nvCxnSpPr>
        <p:spPr>
          <a:xfrm flipH="1">
            <a:off x="349938" y="4228497"/>
            <a:ext cx="4907919" cy="0"/>
          </a:xfrm>
          <a:prstGeom prst="line">
            <a:avLst/>
          </a:prstGeom>
          <a:ln w="19050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TextBox 38">
            <a:extLst>
              <a:ext uri="{FF2B5EF4-FFF2-40B4-BE49-F238E27FC236}">
                <a16:creationId xmlns:a16="http://schemas.microsoft.com/office/drawing/2014/main" xmlns="" id="{8D35B6E2-11F5-4F59-B15E-BA688757190F}"/>
              </a:ext>
            </a:extLst>
          </p:cNvPr>
          <p:cNvSpPr txBox="1"/>
          <p:nvPr/>
        </p:nvSpPr>
        <p:spPr>
          <a:xfrm>
            <a:off x="349938" y="3290043"/>
            <a:ext cx="991618" cy="1015663"/>
          </a:xfrm>
          <a:prstGeom prst="rect">
            <a:avLst/>
          </a:prstGeom>
          <a:noFill/>
        </p:spPr>
        <p:txBody>
          <a:bodyPr wrap="none" lIns="0" rtlCol="0">
            <a:spAutoFit/>
          </a:bodyPr>
          <a:lstStyle/>
          <a:p>
            <a:r>
              <a:rPr lang="ru-RU" sz="6000" dirty="0">
                <a:solidFill>
                  <a:schemeClr val="tx2"/>
                </a:solidFill>
              </a:rPr>
              <a:t>03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xmlns="" id="{BF7D9096-A316-4605-81BC-31A811C8C2EC}"/>
              </a:ext>
            </a:extLst>
          </p:cNvPr>
          <p:cNvSpPr txBox="1"/>
          <p:nvPr/>
        </p:nvSpPr>
        <p:spPr>
          <a:xfrm>
            <a:off x="349939" y="4361994"/>
            <a:ext cx="5423064" cy="338554"/>
          </a:xfrm>
          <a:prstGeom prst="rect">
            <a:avLst/>
          </a:prstGeom>
          <a:noFill/>
        </p:spPr>
        <p:txBody>
          <a:bodyPr wrap="square" lIns="0">
            <a:spAutoFit/>
          </a:bodyPr>
          <a:lstStyle/>
          <a:p>
            <a:pPr>
              <a:buClr>
                <a:schemeClr val="accent1"/>
              </a:buClr>
            </a:pPr>
            <a:r>
              <a:rPr lang="ru-RU" sz="1600" dirty="0">
                <a:cs typeface="Segoe UI" panose="020B0502040204020203" pitchFamily="34" charset="0"/>
              </a:rPr>
              <a:t>Скачивание результатов проверки в отдельный файл</a:t>
            </a:r>
          </a:p>
        </p:txBody>
      </p:sp>
      <p:cxnSp>
        <p:nvCxnSpPr>
          <p:cNvPr id="41" name="Прямая соединительная линия 40">
            <a:extLst>
              <a:ext uri="{FF2B5EF4-FFF2-40B4-BE49-F238E27FC236}">
                <a16:creationId xmlns:a16="http://schemas.microsoft.com/office/drawing/2014/main" xmlns="" id="{18F8CA43-E821-4249-85A4-0789E6A1D493}"/>
              </a:ext>
            </a:extLst>
          </p:cNvPr>
          <p:cNvCxnSpPr>
            <a:cxnSpLocks/>
          </p:cNvCxnSpPr>
          <p:nvPr/>
        </p:nvCxnSpPr>
        <p:spPr>
          <a:xfrm flipH="1">
            <a:off x="6287070" y="4228497"/>
            <a:ext cx="4907919" cy="0"/>
          </a:xfrm>
          <a:prstGeom prst="line">
            <a:avLst/>
          </a:prstGeom>
          <a:ln w="19050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TextBox 41">
            <a:extLst>
              <a:ext uri="{FF2B5EF4-FFF2-40B4-BE49-F238E27FC236}">
                <a16:creationId xmlns:a16="http://schemas.microsoft.com/office/drawing/2014/main" xmlns="" id="{E133ED9D-5534-459E-BD09-7FE67F8651B6}"/>
              </a:ext>
            </a:extLst>
          </p:cNvPr>
          <p:cNvSpPr txBox="1"/>
          <p:nvPr/>
        </p:nvSpPr>
        <p:spPr>
          <a:xfrm>
            <a:off x="6287070" y="3290043"/>
            <a:ext cx="993221" cy="1015663"/>
          </a:xfrm>
          <a:prstGeom prst="rect">
            <a:avLst/>
          </a:prstGeom>
          <a:noFill/>
        </p:spPr>
        <p:txBody>
          <a:bodyPr wrap="none" lIns="0" rtlCol="0">
            <a:spAutoFit/>
          </a:bodyPr>
          <a:lstStyle/>
          <a:p>
            <a:r>
              <a:rPr lang="ru-RU" sz="6000" dirty="0">
                <a:solidFill>
                  <a:schemeClr val="tx2"/>
                </a:solidFill>
              </a:rPr>
              <a:t>04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xmlns="" id="{68D5B69E-9479-4431-A51C-326E42BE72BF}"/>
              </a:ext>
            </a:extLst>
          </p:cNvPr>
          <p:cNvSpPr txBox="1"/>
          <p:nvPr/>
        </p:nvSpPr>
        <p:spPr>
          <a:xfrm>
            <a:off x="6287071" y="4361994"/>
            <a:ext cx="5076360" cy="338554"/>
          </a:xfrm>
          <a:prstGeom prst="rect">
            <a:avLst/>
          </a:prstGeom>
          <a:noFill/>
        </p:spPr>
        <p:txBody>
          <a:bodyPr wrap="square" lIns="0">
            <a:spAutoFit/>
          </a:bodyPr>
          <a:lstStyle/>
          <a:p>
            <a:pPr>
              <a:buClr>
                <a:schemeClr val="accent1"/>
              </a:buClr>
            </a:pPr>
            <a:r>
              <a:rPr lang="ru-RU" sz="1600" dirty="0">
                <a:cs typeface="Segoe UI" panose="020B0502040204020203" pitchFamily="34" charset="0"/>
              </a:rPr>
              <a:t>Поиск закупок с заданными ГОСТами, стандартами</a:t>
            </a:r>
          </a:p>
        </p:txBody>
      </p:sp>
      <p:sp>
        <p:nvSpPr>
          <p:cNvPr id="44" name="Прямоугольник: скругленные верхние углы 43">
            <a:extLst>
              <a:ext uri="{FF2B5EF4-FFF2-40B4-BE49-F238E27FC236}">
                <a16:creationId xmlns:a16="http://schemas.microsoft.com/office/drawing/2014/main" xmlns="" id="{17B7DB21-E9D3-47C3-89F4-E0A640EE8C0F}"/>
              </a:ext>
            </a:extLst>
          </p:cNvPr>
          <p:cNvSpPr/>
          <p:nvPr/>
        </p:nvSpPr>
        <p:spPr>
          <a:xfrm>
            <a:off x="349940" y="5079099"/>
            <a:ext cx="11432020" cy="1778902"/>
          </a:xfrm>
          <a:prstGeom prst="round2SameRect">
            <a:avLst>
              <a:gd name="adj1" fmla="val 11508"/>
              <a:gd name="adj2" fmla="val 0"/>
            </a:avLst>
          </a:prstGeom>
          <a:gradFill>
            <a:gsLst>
              <a:gs pos="52000">
                <a:schemeClr val="tx2"/>
              </a:gs>
              <a:gs pos="0">
                <a:srgbClr val="F45967"/>
              </a:gs>
              <a:gs pos="100000">
                <a:schemeClr val="accent1"/>
              </a:gs>
            </a:gsLst>
            <a:lin ang="27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D17B2D2C-F5B6-4C07-8983-D0131453A7A9}"/>
              </a:ext>
            </a:extLst>
          </p:cNvPr>
          <p:cNvSpPr txBox="1"/>
          <p:nvPr/>
        </p:nvSpPr>
        <p:spPr>
          <a:xfrm>
            <a:off x="871067" y="5461048"/>
            <a:ext cx="8545892" cy="10002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52000" indent="-252000">
              <a:spcBef>
                <a:spcPts val="600"/>
              </a:spcBef>
              <a:buAutoNum type="arabicPeriod"/>
            </a:pPr>
            <a:r>
              <a:rPr lang="ru-RU" sz="1800" dirty="0">
                <a:solidFill>
                  <a:schemeClr val="bg1"/>
                </a:solidFill>
              </a:rPr>
              <a:t>Некорректные ссылки на стандарты и нормы могут стать  причиной подачи жалобы в ФАС и отмены закупочной  процедуры</a:t>
            </a:r>
          </a:p>
          <a:p>
            <a:pPr marL="252000" indent="-252000">
              <a:spcBef>
                <a:spcPts val="600"/>
              </a:spcBef>
              <a:buAutoNum type="arabicPeriod"/>
            </a:pPr>
            <a:r>
              <a:rPr lang="ru-RU" sz="1800" dirty="0">
                <a:solidFill>
                  <a:schemeClr val="bg1"/>
                </a:solidFill>
              </a:rPr>
              <a:t>Некорректно написанный код стандарта - несуществующий стандарт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45" name="Рисунок 44">
            <a:extLst>
              <a:ext uri="{FF2B5EF4-FFF2-40B4-BE49-F238E27FC236}">
                <a16:creationId xmlns:a16="http://schemas.microsoft.com/office/drawing/2014/main" xmlns="" id="{1819C8F2-C0AC-4D8A-A98E-255A911F29F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08255" y="231176"/>
            <a:ext cx="368130" cy="352125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6811B424-C625-44B6-8551-814599E9D58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62866" y="5463584"/>
            <a:ext cx="1040815" cy="1040815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98330F88-3773-4372-9522-13E3C9944512}"/>
              </a:ext>
            </a:extLst>
          </p:cNvPr>
          <p:cNvSpPr txBox="1"/>
          <p:nvPr/>
        </p:nvSpPr>
        <p:spPr>
          <a:xfrm>
            <a:off x="568108" y="962005"/>
            <a:ext cx="1913344" cy="369332"/>
          </a:xfrm>
          <a:prstGeom prst="rect">
            <a:avLst/>
          </a:prstGeom>
          <a:noFill/>
        </p:spPr>
        <p:txBody>
          <a:bodyPr wrap="none" lIns="0" rtlCol="0">
            <a:spAutoFit/>
          </a:bodyPr>
          <a:lstStyle/>
          <a:p>
            <a:r>
              <a:rPr lang="ru-RU" dirty="0"/>
              <a:t>ВОЗМОЖНОСТИ</a:t>
            </a:r>
          </a:p>
        </p:txBody>
      </p:sp>
      <p:sp>
        <p:nvSpPr>
          <p:cNvPr id="48" name="Freeform 9">
            <a:extLst>
              <a:ext uri="{FF2B5EF4-FFF2-40B4-BE49-F238E27FC236}">
                <a16:creationId xmlns:a16="http://schemas.microsoft.com/office/drawing/2014/main" xmlns="" id="{06DA28E4-B13F-4484-81AF-2B29EFA2F357}"/>
              </a:ext>
            </a:extLst>
          </p:cNvPr>
          <p:cNvSpPr>
            <a:spLocks/>
          </p:cNvSpPr>
          <p:nvPr/>
        </p:nvSpPr>
        <p:spPr bwMode="auto">
          <a:xfrm flipH="1" flipV="1">
            <a:off x="2" y="1023152"/>
            <a:ext cx="2812421" cy="335708"/>
          </a:xfrm>
          <a:custGeom>
            <a:avLst/>
            <a:gdLst>
              <a:gd name="T0" fmla="*/ 0 w 2727"/>
              <a:gd name="T1" fmla="*/ 0 h 276"/>
              <a:gd name="T2" fmla="*/ 0 w 2727"/>
              <a:gd name="T3" fmla="*/ 0 h 276"/>
              <a:gd name="T4" fmla="*/ 1621 w 2727"/>
              <a:gd name="T5" fmla="*/ 0 h 276"/>
              <a:gd name="T6" fmla="*/ 1621 w 2727"/>
              <a:gd name="T7" fmla="*/ 0 h 276"/>
              <a:gd name="T8" fmla="*/ 1680 w 2727"/>
              <a:gd name="T9" fmla="*/ 2 h 276"/>
              <a:gd name="T10" fmla="*/ 1705 w 2727"/>
              <a:gd name="T11" fmla="*/ 4 h 276"/>
              <a:gd name="T12" fmla="*/ 1725 w 2727"/>
              <a:gd name="T13" fmla="*/ 9 h 276"/>
              <a:gd name="T14" fmla="*/ 1735 w 2727"/>
              <a:gd name="T15" fmla="*/ 12 h 276"/>
              <a:gd name="T16" fmla="*/ 1744 w 2727"/>
              <a:gd name="T17" fmla="*/ 15 h 276"/>
              <a:gd name="T18" fmla="*/ 1751 w 2727"/>
              <a:gd name="T19" fmla="*/ 21 h 276"/>
              <a:gd name="T20" fmla="*/ 1756 w 2727"/>
              <a:gd name="T21" fmla="*/ 26 h 276"/>
              <a:gd name="T22" fmla="*/ 1761 w 2727"/>
              <a:gd name="T23" fmla="*/ 34 h 276"/>
              <a:gd name="T24" fmla="*/ 1764 w 2727"/>
              <a:gd name="T25" fmla="*/ 41 h 276"/>
              <a:gd name="T26" fmla="*/ 1766 w 2727"/>
              <a:gd name="T27" fmla="*/ 51 h 276"/>
              <a:gd name="T28" fmla="*/ 1767 w 2727"/>
              <a:gd name="T29" fmla="*/ 61 h 276"/>
              <a:gd name="T30" fmla="*/ 1767 w 2727"/>
              <a:gd name="T31" fmla="*/ 61 h 276"/>
              <a:gd name="T32" fmla="*/ 1766 w 2727"/>
              <a:gd name="T33" fmla="*/ 150 h 276"/>
              <a:gd name="T34" fmla="*/ 1766 w 2727"/>
              <a:gd name="T35" fmla="*/ 150 h 276"/>
              <a:gd name="T36" fmla="*/ 1767 w 2727"/>
              <a:gd name="T37" fmla="*/ 172 h 276"/>
              <a:gd name="T38" fmla="*/ 1769 w 2727"/>
              <a:gd name="T39" fmla="*/ 192 h 276"/>
              <a:gd name="T40" fmla="*/ 1772 w 2727"/>
              <a:gd name="T41" fmla="*/ 209 h 276"/>
              <a:gd name="T42" fmla="*/ 1776 w 2727"/>
              <a:gd name="T43" fmla="*/ 222 h 276"/>
              <a:gd name="T44" fmla="*/ 1781 w 2727"/>
              <a:gd name="T45" fmla="*/ 234 h 276"/>
              <a:gd name="T46" fmla="*/ 1788 w 2727"/>
              <a:gd name="T47" fmla="*/ 245 h 276"/>
              <a:gd name="T48" fmla="*/ 1794 w 2727"/>
              <a:gd name="T49" fmla="*/ 252 h 276"/>
              <a:gd name="T50" fmla="*/ 1803 w 2727"/>
              <a:gd name="T51" fmla="*/ 259 h 276"/>
              <a:gd name="T52" fmla="*/ 1813 w 2727"/>
              <a:gd name="T53" fmla="*/ 264 h 276"/>
              <a:gd name="T54" fmla="*/ 1823 w 2727"/>
              <a:gd name="T55" fmla="*/ 269 h 276"/>
              <a:gd name="T56" fmla="*/ 1833 w 2727"/>
              <a:gd name="T57" fmla="*/ 271 h 276"/>
              <a:gd name="T58" fmla="*/ 1845 w 2727"/>
              <a:gd name="T59" fmla="*/ 274 h 276"/>
              <a:gd name="T60" fmla="*/ 1872 w 2727"/>
              <a:gd name="T61" fmla="*/ 276 h 276"/>
              <a:gd name="T62" fmla="*/ 1901 w 2727"/>
              <a:gd name="T63" fmla="*/ 276 h 276"/>
              <a:gd name="T64" fmla="*/ 1901 w 2727"/>
              <a:gd name="T65" fmla="*/ 276 h 276"/>
              <a:gd name="T66" fmla="*/ 2727 w 2727"/>
              <a:gd name="T67" fmla="*/ 276 h 276"/>
              <a:gd name="connsiteX0" fmla="*/ 0 w 10000"/>
              <a:gd name="connsiteY0" fmla="*/ 0 h 10024"/>
              <a:gd name="connsiteX1" fmla="*/ 0 w 10000"/>
              <a:gd name="connsiteY1" fmla="*/ 0 h 10024"/>
              <a:gd name="connsiteX2" fmla="*/ 5944 w 10000"/>
              <a:gd name="connsiteY2" fmla="*/ 0 h 10024"/>
              <a:gd name="connsiteX3" fmla="*/ 5944 w 10000"/>
              <a:gd name="connsiteY3" fmla="*/ 0 h 10024"/>
              <a:gd name="connsiteX4" fmla="*/ 6161 w 10000"/>
              <a:gd name="connsiteY4" fmla="*/ 72 h 10024"/>
              <a:gd name="connsiteX5" fmla="*/ 6252 w 10000"/>
              <a:gd name="connsiteY5" fmla="*/ 145 h 10024"/>
              <a:gd name="connsiteX6" fmla="*/ 6326 w 10000"/>
              <a:gd name="connsiteY6" fmla="*/ 326 h 10024"/>
              <a:gd name="connsiteX7" fmla="*/ 6362 w 10000"/>
              <a:gd name="connsiteY7" fmla="*/ 435 h 10024"/>
              <a:gd name="connsiteX8" fmla="*/ 6395 w 10000"/>
              <a:gd name="connsiteY8" fmla="*/ 543 h 10024"/>
              <a:gd name="connsiteX9" fmla="*/ 6421 w 10000"/>
              <a:gd name="connsiteY9" fmla="*/ 761 h 10024"/>
              <a:gd name="connsiteX10" fmla="*/ 6439 w 10000"/>
              <a:gd name="connsiteY10" fmla="*/ 942 h 10024"/>
              <a:gd name="connsiteX11" fmla="*/ 6458 w 10000"/>
              <a:gd name="connsiteY11" fmla="*/ 1232 h 10024"/>
              <a:gd name="connsiteX12" fmla="*/ 6469 w 10000"/>
              <a:gd name="connsiteY12" fmla="*/ 1486 h 10024"/>
              <a:gd name="connsiteX13" fmla="*/ 6476 w 10000"/>
              <a:gd name="connsiteY13" fmla="*/ 1848 h 10024"/>
              <a:gd name="connsiteX14" fmla="*/ 6480 w 10000"/>
              <a:gd name="connsiteY14" fmla="*/ 2210 h 10024"/>
              <a:gd name="connsiteX15" fmla="*/ 6480 w 10000"/>
              <a:gd name="connsiteY15" fmla="*/ 2210 h 10024"/>
              <a:gd name="connsiteX16" fmla="*/ 6476 w 10000"/>
              <a:gd name="connsiteY16" fmla="*/ 5435 h 10024"/>
              <a:gd name="connsiteX17" fmla="*/ 6476 w 10000"/>
              <a:gd name="connsiteY17" fmla="*/ 5435 h 10024"/>
              <a:gd name="connsiteX18" fmla="*/ 6480 w 10000"/>
              <a:gd name="connsiteY18" fmla="*/ 6232 h 10024"/>
              <a:gd name="connsiteX19" fmla="*/ 6487 w 10000"/>
              <a:gd name="connsiteY19" fmla="*/ 6957 h 10024"/>
              <a:gd name="connsiteX20" fmla="*/ 6498 w 10000"/>
              <a:gd name="connsiteY20" fmla="*/ 7572 h 10024"/>
              <a:gd name="connsiteX21" fmla="*/ 6513 w 10000"/>
              <a:gd name="connsiteY21" fmla="*/ 8043 h 10024"/>
              <a:gd name="connsiteX22" fmla="*/ 6531 w 10000"/>
              <a:gd name="connsiteY22" fmla="*/ 8478 h 10024"/>
              <a:gd name="connsiteX23" fmla="*/ 6557 w 10000"/>
              <a:gd name="connsiteY23" fmla="*/ 8877 h 10024"/>
              <a:gd name="connsiteX24" fmla="*/ 6579 w 10000"/>
              <a:gd name="connsiteY24" fmla="*/ 9130 h 10024"/>
              <a:gd name="connsiteX25" fmla="*/ 6612 w 10000"/>
              <a:gd name="connsiteY25" fmla="*/ 9384 h 10024"/>
              <a:gd name="connsiteX26" fmla="*/ 6648 w 10000"/>
              <a:gd name="connsiteY26" fmla="*/ 9565 h 10024"/>
              <a:gd name="connsiteX27" fmla="*/ 6685 w 10000"/>
              <a:gd name="connsiteY27" fmla="*/ 9746 h 10024"/>
              <a:gd name="connsiteX28" fmla="*/ 6722 w 10000"/>
              <a:gd name="connsiteY28" fmla="*/ 9819 h 10024"/>
              <a:gd name="connsiteX29" fmla="*/ 6766 w 10000"/>
              <a:gd name="connsiteY29" fmla="*/ 9928 h 10024"/>
              <a:gd name="connsiteX30" fmla="*/ 6865 w 10000"/>
              <a:gd name="connsiteY30" fmla="*/ 10000 h 10024"/>
              <a:gd name="connsiteX31" fmla="*/ 6971 w 10000"/>
              <a:gd name="connsiteY31" fmla="*/ 10000 h 10024"/>
              <a:gd name="connsiteX32" fmla="*/ 6971 w 10000"/>
              <a:gd name="connsiteY32" fmla="*/ 10000 h 10024"/>
              <a:gd name="connsiteX33" fmla="*/ 8035 w 10000"/>
              <a:gd name="connsiteY33" fmla="*/ 10024 h 10024"/>
              <a:gd name="connsiteX34" fmla="*/ 10000 w 10000"/>
              <a:gd name="connsiteY34" fmla="*/ 10000 h 10024"/>
              <a:gd name="connsiteX0" fmla="*/ 0 w 8035"/>
              <a:gd name="connsiteY0" fmla="*/ 0 h 10024"/>
              <a:gd name="connsiteX1" fmla="*/ 0 w 8035"/>
              <a:gd name="connsiteY1" fmla="*/ 0 h 10024"/>
              <a:gd name="connsiteX2" fmla="*/ 5944 w 8035"/>
              <a:gd name="connsiteY2" fmla="*/ 0 h 10024"/>
              <a:gd name="connsiteX3" fmla="*/ 5944 w 8035"/>
              <a:gd name="connsiteY3" fmla="*/ 0 h 10024"/>
              <a:gd name="connsiteX4" fmla="*/ 6161 w 8035"/>
              <a:gd name="connsiteY4" fmla="*/ 72 h 10024"/>
              <a:gd name="connsiteX5" fmla="*/ 6252 w 8035"/>
              <a:gd name="connsiteY5" fmla="*/ 145 h 10024"/>
              <a:gd name="connsiteX6" fmla="*/ 6326 w 8035"/>
              <a:gd name="connsiteY6" fmla="*/ 326 h 10024"/>
              <a:gd name="connsiteX7" fmla="*/ 6362 w 8035"/>
              <a:gd name="connsiteY7" fmla="*/ 435 h 10024"/>
              <a:gd name="connsiteX8" fmla="*/ 6395 w 8035"/>
              <a:gd name="connsiteY8" fmla="*/ 543 h 10024"/>
              <a:gd name="connsiteX9" fmla="*/ 6421 w 8035"/>
              <a:gd name="connsiteY9" fmla="*/ 761 h 10024"/>
              <a:gd name="connsiteX10" fmla="*/ 6439 w 8035"/>
              <a:gd name="connsiteY10" fmla="*/ 942 h 10024"/>
              <a:gd name="connsiteX11" fmla="*/ 6458 w 8035"/>
              <a:gd name="connsiteY11" fmla="*/ 1232 h 10024"/>
              <a:gd name="connsiteX12" fmla="*/ 6469 w 8035"/>
              <a:gd name="connsiteY12" fmla="*/ 1486 h 10024"/>
              <a:gd name="connsiteX13" fmla="*/ 6476 w 8035"/>
              <a:gd name="connsiteY13" fmla="*/ 1848 h 10024"/>
              <a:gd name="connsiteX14" fmla="*/ 6480 w 8035"/>
              <a:gd name="connsiteY14" fmla="*/ 2210 h 10024"/>
              <a:gd name="connsiteX15" fmla="*/ 6480 w 8035"/>
              <a:gd name="connsiteY15" fmla="*/ 2210 h 10024"/>
              <a:gd name="connsiteX16" fmla="*/ 6476 w 8035"/>
              <a:gd name="connsiteY16" fmla="*/ 5435 h 10024"/>
              <a:gd name="connsiteX17" fmla="*/ 6476 w 8035"/>
              <a:gd name="connsiteY17" fmla="*/ 5435 h 10024"/>
              <a:gd name="connsiteX18" fmla="*/ 6480 w 8035"/>
              <a:gd name="connsiteY18" fmla="*/ 6232 h 10024"/>
              <a:gd name="connsiteX19" fmla="*/ 6487 w 8035"/>
              <a:gd name="connsiteY19" fmla="*/ 6957 h 10024"/>
              <a:gd name="connsiteX20" fmla="*/ 6498 w 8035"/>
              <a:gd name="connsiteY20" fmla="*/ 7572 h 10024"/>
              <a:gd name="connsiteX21" fmla="*/ 6513 w 8035"/>
              <a:gd name="connsiteY21" fmla="*/ 8043 h 10024"/>
              <a:gd name="connsiteX22" fmla="*/ 6531 w 8035"/>
              <a:gd name="connsiteY22" fmla="*/ 8478 h 10024"/>
              <a:gd name="connsiteX23" fmla="*/ 6557 w 8035"/>
              <a:gd name="connsiteY23" fmla="*/ 8877 h 10024"/>
              <a:gd name="connsiteX24" fmla="*/ 6579 w 8035"/>
              <a:gd name="connsiteY24" fmla="*/ 9130 h 10024"/>
              <a:gd name="connsiteX25" fmla="*/ 6612 w 8035"/>
              <a:gd name="connsiteY25" fmla="*/ 9384 h 10024"/>
              <a:gd name="connsiteX26" fmla="*/ 6648 w 8035"/>
              <a:gd name="connsiteY26" fmla="*/ 9565 h 10024"/>
              <a:gd name="connsiteX27" fmla="*/ 6685 w 8035"/>
              <a:gd name="connsiteY27" fmla="*/ 9746 h 10024"/>
              <a:gd name="connsiteX28" fmla="*/ 6722 w 8035"/>
              <a:gd name="connsiteY28" fmla="*/ 9819 h 10024"/>
              <a:gd name="connsiteX29" fmla="*/ 6766 w 8035"/>
              <a:gd name="connsiteY29" fmla="*/ 9928 h 10024"/>
              <a:gd name="connsiteX30" fmla="*/ 6865 w 8035"/>
              <a:gd name="connsiteY30" fmla="*/ 10000 h 10024"/>
              <a:gd name="connsiteX31" fmla="*/ 6971 w 8035"/>
              <a:gd name="connsiteY31" fmla="*/ 10000 h 10024"/>
              <a:gd name="connsiteX32" fmla="*/ 6971 w 8035"/>
              <a:gd name="connsiteY32" fmla="*/ 10000 h 10024"/>
              <a:gd name="connsiteX33" fmla="*/ 8035 w 8035"/>
              <a:gd name="connsiteY33" fmla="*/ 10024 h 10024"/>
              <a:gd name="connsiteX0" fmla="*/ 3515 w 13515"/>
              <a:gd name="connsiteY0" fmla="*/ 0 h 10000"/>
              <a:gd name="connsiteX1" fmla="*/ 0 w 13515"/>
              <a:gd name="connsiteY1" fmla="*/ 0 h 10000"/>
              <a:gd name="connsiteX2" fmla="*/ 10913 w 13515"/>
              <a:gd name="connsiteY2" fmla="*/ 0 h 10000"/>
              <a:gd name="connsiteX3" fmla="*/ 10913 w 13515"/>
              <a:gd name="connsiteY3" fmla="*/ 0 h 10000"/>
              <a:gd name="connsiteX4" fmla="*/ 11183 w 13515"/>
              <a:gd name="connsiteY4" fmla="*/ 72 h 10000"/>
              <a:gd name="connsiteX5" fmla="*/ 11296 w 13515"/>
              <a:gd name="connsiteY5" fmla="*/ 145 h 10000"/>
              <a:gd name="connsiteX6" fmla="*/ 11388 w 13515"/>
              <a:gd name="connsiteY6" fmla="*/ 325 h 10000"/>
              <a:gd name="connsiteX7" fmla="*/ 11433 w 13515"/>
              <a:gd name="connsiteY7" fmla="*/ 434 h 10000"/>
              <a:gd name="connsiteX8" fmla="*/ 11474 w 13515"/>
              <a:gd name="connsiteY8" fmla="*/ 542 h 10000"/>
              <a:gd name="connsiteX9" fmla="*/ 11506 w 13515"/>
              <a:gd name="connsiteY9" fmla="*/ 759 h 10000"/>
              <a:gd name="connsiteX10" fmla="*/ 11529 w 13515"/>
              <a:gd name="connsiteY10" fmla="*/ 940 h 10000"/>
              <a:gd name="connsiteX11" fmla="*/ 11552 w 13515"/>
              <a:gd name="connsiteY11" fmla="*/ 1229 h 10000"/>
              <a:gd name="connsiteX12" fmla="*/ 11566 w 13515"/>
              <a:gd name="connsiteY12" fmla="*/ 1482 h 10000"/>
              <a:gd name="connsiteX13" fmla="*/ 11575 w 13515"/>
              <a:gd name="connsiteY13" fmla="*/ 1844 h 10000"/>
              <a:gd name="connsiteX14" fmla="*/ 11580 w 13515"/>
              <a:gd name="connsiteY14" fmla="*/ 2205 h 10000"/>
              <a:gd name="connsiteX15" fmla="*/ 11580 w 13515"/>
              <a:gd name="connsiteY15" fmla="*/ 2205 h 10000"/>
              <a:gd name="connsiteX16" fmla="*/ 11575 w 13515"/>
              <a:gd name="connsiteY16" fmla="*/ 5422 h 10000"/>
              <a:gd name="connsiteX17" fmla="*/ 11575 w 13515"/>
              <a:gd name="connsiteY17" fmla="*/ 5422 h 10000"/>
              <a:gd name="connsiteX18" fmla="*/ 11580 w 13515"/>
              <a:gd name="connsiteY18" fmla="*/ 6217 h 10000"/>
              <a:gd name="connsiteX19" fmla="*/ 11588 w 13515"/>
              <a:gd name="connsiteY19" fmla="*/ 6940 h 10000"/>
              <a:gd name="connsiteX20" fmla="*/ 11602 w 13515"/>
              <a:gd name="connsiteY20" fmla="*/ 7554 h 10000"/>
              <a:gd name="connsiteX21" fmla="*/ 11621 w 13515"/>
              <a:gd name="connsiteY21" fmla="*/ 8024 h 10000"/>
              <a:gd name="connsiteX22" fmla="*/ 11643 w 13515"/>
              <a:gd name="connsiteY22" fmla="*/ 8458 h 10000"/>
              <a:gd name="connsiteX23" fmla="*/ 11676 w 13515"/>
              <a:gd name="connsiteY23" fmla="*/ 8856 h 10000"/>
              <a:gd name="connsiteX24" fmla="*/ 11703 w 13515"/>
              <a:gd name="connsiteY24" fmla="*/ 9108 h 10000"/>
              <a:gd name="connsiteX25" fmla="*/ 11744 w 13515"/>
              <a:gd name="connsiteY25" fmla="*/ 9362 h 10000"/>
              <a:gd name="connsiteX26" fmla="*/ 11789 w 13515"/>
              <a:gd name="connsiteY26" fmla="*/ 9542 h 10000"/>
              <a:gd name="connsiteX27" fmla="*/ 11835 w 13515"/>
              <a:gd name="connsiteY27" fmla="*/ 9723 h 10000"/>
              <a:gd name="connsiteX28" fmla="*/ 11881 w 13515"/>
              <a:gd name="connsiteY28" fmla="*/ 9795 h 10000"/>
              <a:gd name="connsiteX29" fmla="*/ 11936 w 13515"/>
              <a:gd name="connsiteY29" fmla="*/ 9904 h 10000"/>
              <a:gd name="connsiteX30" fmla="*/ 12059 w 13515"/>
              <a:gd name="connsiteY30" fmla="*/ 9976 h 10000"/>
              <a:gd name="connsiteX31" fmla="*/ 12191 w 13515"/>
              <a:gd name="connsiteY31" fmla="*/ 9976 h 10000"/>
              <a:gd name="connsiteX32" fmla="*/ 12191 w 13515"/>
              <a:gd name="connsiteY32" fmla="*/ 9976 h 10000"/>
              <a:gd name="connsiteX33" fmla="*/ 13515 w 13515"/>
              <a:gd name="connsiteY33" fmla="*/ 10000 h 10000"/>
              <a:gd name="connsiteX0" fmla="*/ 5592 w 15592"/>
              <a:gd name="connsiteY0" fmla="*/ 0 h 10000"/>
              <a:gd name="connsiteX1" fmla="*/ 0 w 15592"/>
              <a:gd name="connsiteY1" fmla="*/ 0 h 10000"/>
              <a:gd name="connsiteX2" fmla="*/ 12990 w 15592"/>
              <a:gd name="connsiteY2" fmla="*/ 0 h 10000"/>
              <a:gd name="connsiteX3" fmla="*/ 12990 w 15592"/>
              <a:gd name="connsiteY3" fmla="*/ 0 h 10000"/>
              <a:gd name="connsiteX4" fmla="*/ 13260 w 15592"/>
              <a:gd name="connsiteY4" fmla="*/ 72 h 10000"/>
              <a:gd name="connsiteX5" fmla="*/ 13373 w 15592"/>
              <a:gd name="connsiteY5" fmla="*/ 145 h 10000"/>
              <a:gd name="connsiteX6" fmla="*/ 13465 w 15592"/>
              <a:gd name="connsiteY6" fmla="*/ 325 h 10000"/>
              <a:gd name="connsiteX7" fmla="*/ 13510 w 15592"/>
              <a:gd name="connsiteY7" fmla="*/ 434 h 10000"/>
              <a:gd name="connsiteX8" fmla="*/ 13551 w 15592"/>
              <a:gd name="connsiteY8" fmla="*/ 542 h 10000"/>
              <a:gd name="connsiteX9" fmla="*/ 13583 w 15592"/>
              <a:gd name="connsiteY9" fmla="*/ 759 h 10000"/>
              <a:gd name="connsiteX10" fmla="*/ 13606 w 15592"/>
              <a:gd name="connsiteY10" fmla="*/ 940 h 10000"/>
              <a:gd name="connsiteX11" fmla="*/ 13629 w 15592"/>
              <a:gd name="connsiteY11" fmla="*/ 1229 h 10000"/>
              <a:gd name="connsiteX12" fmla="*/ 13643 w 15592"/>
              <a:gd name="connsiteY12" fmla="*/ 1482 h 10000"/>
              <a:gd name="connsiteX13" fmla="*/ 13652 w 15592"/>
              <a:gd name="connsiteY13" fmla="*/ 1844 h 10000"/>
              <a:gd name="connsiteX14" fmla="*/ 13657 w 15592"/>
              <a:gd name="connsiteY14" fmla="*/ 2205 h 10000"/>
              <a:gd name="connsiteX15" fmla="*/ 13657 w 15592"/>
              <a:gd name="connsiteY15" fmla="*/ 2205 h 10000"/>
              <a:gd name="connsiteX16" fmla="*/ 13652 w 15592"/>
              <a:gd name="connsiteY16" fmla="*/ 5422 h 10000"/>
              <a:gd name="connsiteX17" fmla="*/ 13652 w 15592"/>
              <a:gd name="connsiteY17" fmla="*/ 5422 h 10000"/>
              <a:gd name="connsiteX18" fmla="*/ 13657 w 15592"/>
              <a:gd name="connsiteY18" fmla="*/ 6217 h 10000"/>
              <a:gd name="connsiteX19" fmla="*/ 13665 w 15592"/>
              <a:gd name="connsiteY19" fmla="*/ 6940 h 10000"/>
              <a:gd name="connsiteX20" fmla="*/ 13679 w 15592"/>
              <a:gd name="connsiteY20" fmla="*/ 7554 h 10000"/>
              <a:gd name="connsiteX21" fmla="*/ 13698 w 15592"/>
              <a:gd name="connsiteY21" fmla="*/ 8024 h 10000"/>
              <a:gd name="connsiteX22" fmla="*/ 13720 w 15592"/>
              <a:gd name="connsiteY22" fmla="*/ 8458 h 10000"/>
              <a:gd name="connsiteX23" fmla="*/ 13753 w 15592"/>
              <a:gd name="connsiteY23" fmla="*/ 8856 h 10000"/>
              <a:gd name="connsiteX24" fmla="*/ 13780 w 15592"/>
              <a:gd name="connsiteY24" fmla="*/ 9108 h 10000"/>
              <a:gd name="connsiteX25" fmla="*/ 13821 w 15592"/>
              <a:gd name="connsiteY25" fmla="*/ 9362 h 10000"/>
              <a:gd name="connsiteX26" fmla="*/ 13866 w 15592"/>
              <a:gd name="connsiteY26" fmla="*/ 9542 h 10000"/>
              <a:gd name="connsiteX27" fmla="*/ 13912 w 15592"/>
              <a:gd name="connsiteY27" fmla="*/ 9723 h 10000"/>
              <a:gd name="connsiteX28" fmla="*/ 13958 w 15592"/>
              <a:gd name="connsiteY28" fmla="*/ 9795 h 10000"/>
              <a:gd name="connsiteX29" fmla="*/ 14013 w 15592"/>
              <a:gd name="connsiteY29" fmla="*/ 9904 h 10000"/>
              <a:gd name="connsiteX30" fmla="*/ 14136 w 15592"/>
              <a:gd name="connsiteY30" fmla="*/ 9976 h 10000"/>
              <a:gd name="connsiteX31" fmla="*/ 14268 w 15592"/>
              <a:gd name="connsiteY31" fmla="*/ 9976 h 10000"/>
              <a:gd name="connsiteX32" fmla="*/ 14268 w 15592"/>
              <a:gd name="connsiteY32" fmla="*/ 9976 h 10000"/>
              <a:gd name="connsiteX33" fmla="*/ 15592 w 15592"/>
              <a:gd name="connsiteY33" fmla="*/ 1000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15592" h="10000">
                <a:moveTo>
                  <a:pt x="5592" y="0"/>
                </a:moveTo>
                <a:lnTo>
                  <a:pt x="0" y="0"/>
                </a:lnTo>
                <a:lnTo>
                  <a:pt x="12990" y="0"/>
                </a:lnTo>
                <a:lnTo>
                  <a:pt x="12990" y="0"/>
                </a:lnTo>
                <a:lnTo>
                  <a:pt x="13260" y="72"/>
                </a:lnTo>
                <a:cubicBezTo>
                  <a:pt x="13298" y="96"/>
                  <a:pt x="13335" y="121"/>
                  <a:pt x="13373" y="145"/>
                </a:cubicBezTo>
                <a:cubicBezTo>
                  <a:pt x="13404" y="205"/>
                  <a:pt x="13434" y="265"/>
                  <a:pt x="13465" y="325"/>
                </a:cubicBezTo>
                <a:cubicBezTo>
                  <a:pt x="13480" y="361"/>
                  <a:pt x="13495" y="398"/>
                  <a:pt x="13510" y="434"/>
                </a:cubicBezTo>
                <a:cubicBezTo>
                  <a:pt x="13524" y="470"/>
                  <a:pt x="13537" y="506"/>
                  <a:pt x="13551" y="542"/>
                </a:cubicBezTo>
                <a:cubicBezTo>
                  <a:pt x="13562" y="615"/>
                  <a:pt x="13572" y="686"/>
                  <a:pt x="13583" y="759"/>
                </a:cubicBezTo>
                <a:cubicBezTo>
                  <a:pt x="13591" y="819"/>
                  <a:pt x="13598" y="880"/>
                  <a:pt x="13606" y="940"/>
                </a:cubicBezTo>
                <a:cubicBezTo>
                  <a:pt x="13613" y="1037"/>
                  <a:pt x="13622" y="1132"/>
                  <a:pt x="13629" y="1229"/>
                </a:cubicBezTo>
                <a:cubicBezTo>
                  <a:pt x="13634" y="1314"/>
                  <a:pt x="13638" y="1398"/>
                  <a:pt x="13643" y="1482"/>
                </a:cubicBezTo>
                <a:cubicBezTo>
                  <a:pt x="13646" y="1603"/>
                  <a:pt x="13649" y="1723"/>
                  <a:pt x="13652" y="1844"/>
                </a:cubicBezTo>
                <a:cubicBezTo>
                  <a:pt x="13653" y="1964"/>
                  <a:pt x="13655" y="2084"/>
                  <a:pt x="13657" y="2205"/>
                </a:cubicBezTo>
                <a:lnTo>
                  <a:pt x="13657" y="2205"/>
                </a:lnTo>
                <a:cubicBezTo>
                  <a:pt x="13655" y="3277"/>
                  <a:pt x="13653" y="4350"/>
                  <a:pt x="13652" y="5422"/>
                </a:cubicBezTo>
                <a:lnTo>
                  <a:pt x="13652" y="5422"/>
                </a:lnTo>
                <a:cubicBezTo>
                  <a:pt x="13653" y="5687"/>
                  <a:pt x="13655" y="5952"/>
                  <a:pt x="13657" y="6217"/>
                </a:cubicBezTo>
                <a:cubicBezTo>
                  <a:pt x="13659" y="6458"/>
                  <a:pt x="13663" y="6699"/>
                  <a:pt x="13665" y="6940"/>
                </a:cubicBezTo>
                <a:cubicBezTo>
                  <a:pt x="13670" y="7145"/>
                  <a:pt x="13674" y="7349"/>
                  <a:pt x="13679" y="7554"/>
                </a:cubicBezTo>
                <a:cubicBezTo>
                  <a:pt x="13685" y="7711"/>
                  <a:pt x="13692" y="7867"/>
                  <a:pt x="13698" y="8024"/>
                </a:cubicBezTo>
                <a:cubicBezTo>
                  <a:pt x="13705" y="8169"/>
                  <a:pt x="13713" y="8313"/>
                  <a:pt x="13720" y="8458"/>
                </a:cubicBezTo>
                <a:cubicBezTo>
                  <a:pt x="13731" y="8590"/>
                  <a:pt x="13741" y="8723"/>
                  <a:pt x="13753" y="8856"/>
                </a:cubicBezTo>
                <a:cubicBezTo>
                  <a:pt x="13761" y="8940"/>
                  <a:pt x="13771" y="9024"/>
                  <a:pt x="13780" y="9108"/>
                </a:cubicBezTo>
                <a:cubicBezTo>
                  <a:pt x="13794" y="9193"/>
                  <a:pt x="13807" y="9277"/>
                  <a:pt x="13821" y="9362"/>
                </a:cubicBezTo>
                <a:cubicBezTo>
                  <a:pt x="13836" y="9421"/>
                  <a:pt x="13851" y="9482"/>
                  <a:pt x="13866" y="9542"/>
                </a:cubicBezTo>
                <a:cubicBezTo>
                  <a:pt x="13881" y="9602"/>
                  <a:pt x="13897" y="9663"/>
                  <a:pt x="13912" y="9723"/>
                </a:cubicBezTo>
                <a:cubicBezTo>
                  <a:pt x="13927" y="9747"/>
                  <a:pt x="13943" y="9772"/>
                  <a:pt x="13958" y="9795"/>
                </a:cubicBezTo>
                <a:cubicBezTo>
                  <a:pt x="13977" y="9831"/>
                  <a:pt x="13994" y="9868"/>
                  <a:pt x="14013" y="9904"/>
                </a:cubicBezTo>
                <a:lnTo>
                  <a:pt x="14136" y="9976"/>
                </a:lnTo>
                <a:lnTo>
                  <a:pt x="14268" y="9976"/>
                </a:lnTo>
                <a:lnTo>
                  <a:pt x="14268" y="9976"/>
                </a:lnTo>
                <a:lnTo>
                  <a:pt x="15592" y="10000"/>
                </a:lnTo>
              </a:path>
            </a:pathLst>
          </a:custGeom>
          <a:noFill/>
          <a:ln w="19050">
            <a:solidFill>
              <a:schemeClr val="tx2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353662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95E861F7-446A-4086-8E1F-B9D69138B0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9939" y="198872"/>
            <a:ext cx="11335925" cy="657340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ru-RU" dirty="0"/>
              <a:t>РТС-ТЕНДЕР — ЛИДИРУЮЩАЯ ЭЛЕКТРОННАЯ ПЛОЩАДКА РФ ДЛЯ ПРОВЕДЕНИЯ ЗАКУПОК B2G&amp;B2B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xmlns="" id="{C5364ACB-759B-4994-B2F3-0B65FC743A63}"/>
              </a:ext>
            </a:extLst>
          </p:cNvPr>
          <p:cNvSpPr txBox="1"/>
          <p:nvPr/>
        </p:nvSpPr>
        <p:spPr>
          <a:xfrm>
            <a:off x="411811" y="3477183"/>
            <a:ext cx="2525684" cy="369332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r>
              <a:rPr lang="ru-RU" sz="1800" dirty="0">
                <a:effectLst/>
                <a:ea typeface="Calibri" panose="020F0502020204030204" pitchFamily="34" charset="0"/>
                <a:cs typeface="Arial" panose="020B0604020202020204" pitchFamily="34" charset="0"/>
              </a:rPr>
              <a:t>Количество торгов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xmlns="" id="{2E9F7377-1581-4825-BDC9-82D478C5C18A}"/>
              </a:ext>
            </a:extLst>
          </p:cNvPr>
          <p:cNvSpPr txBox="1"/>
          <p:nvPr/>
        </p:nvSpPr>
        <p:spPr>
          <a:xfrm>
            <a:off x="322491" y="2795966"/>
            <a:ext cx="2978728" cy="769441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r>
              <a:rPr lang="ru-RU" sz="4400" dirty="0">
                <a:solidFill>
                  <a:schemeClr val="tx2"/>
                </a:solidFill>
                <a:cs typeface="Times New Roman" panose="02020603050405020304" pitchFamily="18" charset="0"/>
              </a:rPr>
              <a:t>&gt; 14,5 млн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xmlns="" id="{8DD1FA0B-5122-4A44-AAC3-C198A6E9977D}"/>
              </a:ext>
            </a:extLst>
          </p:cNvPr>
          <p:cNvSpPr txBox="1"/>
          <p:nvPr/>
        </p:nvSpPr>
        <p:spPr>
          <a:xfrm>
            <a:off x="4061268" y="3478270"/>
            <a:ext cx="2869632" cy="369332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r>
              <a:rPr lang="ru-RU" sz="18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Сумма торгов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xmlns="" id="{F1D2AAA9-A929-483B-ADB3-D5CE13F67BCD}"/>
              </a:ext>
            </a:extLst>
          </p:cNvPr>
          <p:cNvSpPr txBox="1"/>
          <p:nvPr/>
        </p:nvSpPr>
        <p:spPr>
          <a:xfrm>
            <a:off x="3971948" y="2797053"/>
            <a:ext cx="3590747" cy="769441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r>
              <a:rPr lang="ru-RU" sz="4400" dirty="0">
                <a:solidFill>
                  <a:schemeClr val="tx2"/>
                </a:solidFill>
                <a:cs typeface="Times New Roman" panose="02020603050405020304" pitchFamily="18" charset="0"/>
              </a:rPr>
              <a:t>&gt; 21 трлн </a:t>
            </a:r>
            <a:r>
              <a:rPr lang="ru-RU" sz="44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₽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175BE48C-2BC6-4DE5-9DCD-7DDC153AB5B5}"/>
              </a:ext>
            </a:extLst>
          </p:cNvPr>
          <p:cNvSpPr txBox="1"/>
          <p:nvPr/>
        </p:nvSpPr>
        <p:spPr>
          <a:xfrm>
            <a:off x="349939" y="2004104"/>
            <a:ext cx="17636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ЗА ВСЁ ВРЕМЯ</a:t>
            </a:r>
          </a:p>
        </p:txBody>
      </p:sp>
      <p:cxnSp>
        <p:nvCxnSpPr>
          <p:cNvPr id="37" name="Прямая соединительная линия 36">
            <a:extLst>
              <a:ext uri="{FF2B5EF4-FFF2-40B4-BE49-F238E27FC236}">
                <a16:creationId xmlns:a16="http://schemas.microsoft.com/office/drawing/2014/main" xmlns="" id="{6792912D-E84D-4EDD-9BB8-DDE89478BFF0}"/>
              </a:ext>
            </a:extLst>
          </p:cNvPr>
          <p:cNvCxnSpPr>
            <a:cxnSpLocks/>
          </p:cNvCxnSpPr>
          <p:nvPr/>
        </p:nvCxnSpPr>
        <p:spPr>
          <a:xfrm>
            <a:off x="411811" y="3477183"/>
            <a:ext cx="2958406" cy="0"/>
          </a:xfrm>
          <a:prstGeom prst="line">
            <a:avLst/>
          </a:prstGeom>
          <a:ln w="1905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Прямая соединительная линия 38">
            <a:extLst>
              <a:ext uri="{FF2B5EF4-FFF2-40B4-BE49-F238E27FC236}">
                <a16:creationId xmlns:a16="http://schemas.microsoft.com/office/drawing/2014/main" xmlns="" id="{77BC569A-9BA0-40D1-A2AF-A9AFE259DCB8}"/>
              </a:ext>
            </a:extLst>
          </p:cNvPr>
          <p:cNvCxnSpPr>
            <a:cxnSpLocks/>
          </p:cNvCxnSpPr>
          <p:nvPr/>
        </p:nvCxnSpPr>
        <p:spPr>
          <a:xfrm>
            <a:off x="4061268" y="3470814"/>
            <a:ext cx="2958406" cy="0"/>
          </a:xfrm>
          <a:prstGeom prst="line">
            <a:avLst/>
          </a:prstGeom>
          <a:ln w="1905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TextBox 39">
            <a:extLst>
              <a:ext uri="{FF2B5EF4-FFF2-40B4-BE49-F238E27FC236}">
                <a16:creationId xmlns:a16="http://schemas.microsoft.com/office/drawing/2014/main" xmlns="" id="{9DED9AF3-8747-476C-8DA0-97AEFFDC47B8}"/>
              </a:ext>
            </a:extLst>
          </p:cNvPr>
          <p:cNvSpPr txBox="1"/>
          <p:nvPr/>
        </p:nvSpPr>
        <p:spPr>
          <a:xfrm>
            <a:off x="413671" y="4808296"/>
            <a:ext cx="2525684" cy="646331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r>
              <a:rPr lang="ru-RU" sz="1800" dirty="0">
                <a:effectLst/>
                <a:ea typeface="Calibri" panose="020F0502020204030204" pitchFamily="34" charset="0"/>
                <a:cs typeface="Arial" panose="020B0604020202020204" pitchFamily="34" charset="0"/>
              </a:rPr>
              <a:t>Количество активных </a:t>
            </a:r>
          </a:p>
          <a:p>
            <a:r>
              <a:rPr lang="ru-RU" sz="1800" dirty="0">
                <a:effectLst/>
                <a:ea typeface="Calibri" panose="020F0502020204030204" pitchFamily="34" charset="0"/>
                <a:cs typeface="Arial" panose="020B0604020202020204" pitchFamily="34" charset="0"/>
              </a:rPr>
              <a:t>заказчиков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xmlns="" id="{6F668607-A404-41F9-A9A3-E1357AEDE402}"/>
              </a:ext>
            </a:extLst>
          </p:cNvPr>
          <p:cNvSpPr txBox="1"/>
          <p:nvPr/>
        </p:nvSpPr>
        <p:spPr>
          <a:xfrm>
            <a:off x="324351" y="4127079"/>
            <a:ext cx="2978728" cy="769441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r>
              <a:rPr lang="ru-RU" sz="4400" dirty="0">
                <a:solidFill>
                  <a:schemeClr val="tx2"/>
                </a:solidFill>
                <a:cs typeface="Times New Roman" panose="02020603050405020304" pitchFamily="18" charset="0"/>
              </a:rPr>
              <a:t>&gt; 300 000</a:t>
            </a:r>
          </a:p>
        </p:txBody>
      </p:sp>
      <p:cxnSp>
        <p:nvCxnSpPr>
          <p:cNvPr id="44" name="Прямая соединительная линия 43">
            <a:extLst>
              <a:ext uri="{FF2B5EF4-FFF2-40B4-BE49-F238E27FC236}">
                <a16:creationId xmlns:a16="http://schemas.microsoft.com/office/drawing/2014/main" xmlns="" id="{931D109C-CF72-4B8B-B3F4-4852A2264384}"/>
              </a:ext>
            </a:extLst>
          </p:cNvPr>
          <p:cNvCxnSpPr>
            <a:cxnSpLocks/>
          </p:cNvCxnSpPr>
          <p:nvPr/>
        </p:nvCxnSpPr>
        <p:spPr>
          <a:xfrm>
            <a:off x="413671" y="4808296"/>
            <a:ext cx="2958406" cy="0"/>
          </a:xfrm>
          <a:prstGeom prst="line">
            <a:avLst/>
          </a:prstGeom>
          <a:ln w="1905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TextBox 45">
            <a:extLst>
              <a:ext uri="{FF2B5EF4-FFF2-40B4-BE49-F238E27FC236}">
                <a16:creationId xmlns:a16="http://schemas.microsoft.com/office/drawing/2014/main" xmlns="" id="{417C82B7-A6BE-4232-BDF9-485FE94894F3}"/>
              </a:ext>
            </a:extLst>
          </p:cNvPr>
          <p:cNvSpPr txBox="1"/>
          <p:nvPr/>
        </p:nvSpPr>
        <p:spPr>
          <a:xfrm>
            <a:off x="4068488" y="4808296"/>
            <a:ext cx="2525684" cy="646331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r>
              <a:rPr lang="ru-RU" sz="1800" dirty="0">
                <a:effectLst/>
                <a:ea typeface="Calibri" panose="020F0502020204030204" pitchFamily="34" charset="0"/>
                <a:cs typeface="Arial" panose="020B0604020202020204" pitchFamily="34" charset="0"/>
              </a:rPr>
              <a:t>Количество активных</a:t>
            </a:r>
          </a:p>
          <a:p>
            <a:r>
              <a:rPr lang="ru-RU" sz="1800" dirty="0">
                <a:effectLst/>
                <a:ea typeface="Calibri" panose="020F0502020204030204" pitchFamily="34" charset="0"/>
                <a:cs typeface="Arial" panose="020B0604020202020204" pitchFamily="34" charset="0"/>
              </a:rPr>
              <a:t>поставщиков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xmlns="" id="{3258C177-42F7-404F-829A-4DA0B9FD16A3}"/>
              </a:ext>
            </a:extLst>
          </p:cNvPr>
          <p:cNvSpPr txBox="1"/>
          <p:nvPr/>
        </p:nvSpPr>
        <p:spPr>
          <a:xfrm>
            <a:off x="3979168" y="4127079"/>
            <a:ext cx="2978728" cy="769441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r>
              <a:rPr lang="ru-RU" sz="4400" dirty="0">
                <a:solidFill>
                  <a:schemeClr val="tx2"/>
                </a:solidFill>
                <a:cs typeface="Times New Roman" panose="02020603050405020304" pitchFamily="18" charset="0"/>
              </a:rPr>
              <a:t>&gt; 320 000</a:t>
            </a:r>
          </a:p>
        </p:txBody>
      </p:sp>
      <p:cxnSp>
        <p:nvCxnSpPr>
          <p:cNvPr id="48" name="Прямая соединительная линия 47">
            <a:extLst>
              <a:ext uri="{FF2B5EF4-FFF2-40B4-BE49-F238E27FC236}">
                <a16:creationId xmlns:a16="http://schemas.microsoft.com/office/drawing/2014/main" xmlns="" id="{93C772A5-09FE-47E0-B852-C65661E7B7E8}"/>
              </a:ext>
            </a:extLst>
          </p:cNvPr>
          <p:cNvCxnSpPr>
            <a:cxnSpLocks/>
          </p:cNvCxnSpPr>
          <p:nvPr/>
        </p:nvCxnSpPr>
        <p:spPr>
          <a:xfrm>
            <a:off x="4068488" y="4808296"/>
            <a:ext cx="2958406" cy="0"/>
          </a:xfrm>
          <a:prstGeom prst="line">
            <a:avLst/>
          </a:prstGeom>
          <a:ln w="1905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Прямая соединительная линия 48">
            <a:extLst>
              <a:ext uri="{FF2B5EF4-FFF2-40B4-BE49-F238E27FC236}">
                <a16:creationId xmlns:a16="http://schemas.microsoft.com/office/drawing/2014/main" xmlns="" id="{E8D35B99-2084-47D8-83E3-E92A1CE6E46D}"/>
              </a:ext>
            </a:extLst>
          </p:cNvPr>
          <p:cNvCxnSpPr>
            <a:cxnSpLocks/>
          </p:cNvCxnSpPr>
          <p:nvPr/>
        </p:nvCxnSpPr>
        <p:spPr>
          <a:xfrm>
            <a:off x="411811" y="2373436"/>
            <a:ext cx="1701752" cy="0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Прямоугольник: скругленные верхние углы 20">
            <a:extLst>
              <a:ext uri="{FF2B5EF4-FFF2-40B4-BE49-F238E27FC236}">
                <a16:creationId xmlns:a16="http://schemas.microsoft.com/office/drawing/2014/main" xmlns="" id="{D1853D14-9291-46FF-9509-4FAE70760D29}"/>
              </a:ext>
            </a:extLst>
          </p:cNvPr>
          <p:cNvSpPr/>
          <p:nvPr/>
        </p:nvSpPr>
        <p:spPr>
          <a:xfrm rot="16200000">
            <a:off x="9489248" y="2131691"/>
            <a:ext cx="1215116" cy="4208062"/>
          </a:xfrm>
          <a:prstGeom prst="round2SameRect">
            <a:avLst>
              <a:gd name="adj1" fmla="val 8704"/>
              <a:gd name="adj2" fmla="val 0"/>
            </a:avLst>
          </a:prstGeom>
          <a:gradFill>
            <a:gsLst>
              <a:gs pos="52000">
                <a:schemeClr val="tx2"/>
              </a:gs>
              <a:gs pos="0">
                <a:srgbClr val="F45967"/>
              </a:gs>
              <a:gs pos="100000">
                <a:schemeClr val="accent1"/>
              </a:gs>
            </a:gsLst>
            <a:lin ang="27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3" name="Рисунок 22">
            <a:extLst>
              <a:ext uri="{FF2B5EF4-FFF2-40B4-BE49-F238E27FC236}">
                <a16:creationId xmlns:a16="http://schemas.microsoft.com/office/drawing/2014/main" xmlns="" id="{C2B382EB-DF61-4308-9F4A-B8219E3415D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3249" y="2494079"/>
            <a:ext cx="3574748" cy="33869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80182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14000">
        <p:fade/>
      </p:transition>
    </mc:Choice>
    <mc:Fallback xmlns="">
      <p:transition spd="slow" advClick="0" advTm="14000">
        <p:fad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Прямая соединительная линия 2">
            <a:extLst>
              <a:ext uri="{FF2B5EF4-FFF2-40B4-BE49-F238E27FC236}">
                <a16:creationId xmlns:a16="http://schemas.microsoft.com/office/drawing/2014/main" xmlns="" id="{DD06B425-E1CF-4D81-ACBC-55D95195078E}"/>
              </a:ext>
            </a:extLst>
          </p:cNvPr>
          <p:cNvCxnSpPr>
            <a:stCxn id="5" idx="3"/>
          </p:cNvCxnSpPr>
          <p:nvPr/>
        </p:nvCxnSpPr>
        <p:spPr>
          <a:xfrm flipV="1">
            <a:off x="1809331" y="3137483"/>
            <a:ext cx="6646144" cy="1924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E85E83D2-7A7D-4C68-BC12-6DAAC8771AB2}"/>
              </a:ext>
            </a:extLst>
          </p:cNvPr>
          <p:cNvSpPr txBox="1"/>
          <p:nvPr/>
        </p:nvSpPr>
        <p:spPr>
          <a:xfrm>
            <a:off x="638818" y="2939352"/>
            <a:ext cx="117051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/>
              <a:t>СЕРВИС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4FC8328B-E5A7-494E-811E-02036DD3164D}"/>
              </a:ext>
            </a:extLst>
          </p:cNvPr>
          <p:cNvSpPr txBox="1"/>
          <p:nvPr/>
        </p:nvSpPr>
        <p:spPr>
          <a:xfrm>
            <a:off x="638818" y="3320716"/>
            <a:ext cx="6093994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3200" dirty="0"/>
              <a:t>«О КОНТРАГЕНТЕ»</a:t>
            </a:r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xmlns="" id="{D2B92CDC-E162-4876-8122-4ADF3C693E6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17" t="-5807" r="317"/>
          <a:stretch/>
        </p:blipFill>
        <p:spPr>
          <a:xfrm>
            <a:off x="5070535" y="1480988"/>
            <a:ext cx="3249367" cy="4221884"/>
          </a:xfrm>
          <a:prstGeom prst="roundRect">
            <a:avLst>
              <a:gd name="adj" fmla="val 7410"/>
            </a:avLst>
          </a:prstGeom>
          <a:solidFill>
            <a:schemeClr val="bg1"/>
          </a:solidFill>
          <a:ln w="19050">
            <a:solidFill>
              <a:schemeClr val="bg1">
                <a:lumMod val="85000"/>
              </a:schemeClr>
            </a:solidFill>
          </a:ln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xmlns="" id="{C48641D4-A98C-447A-AACC-3ADDDE6DA77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21" t="-11197" r="2117" b="-11197"/>
          <a:stretch/>
        </p:blipFill>
        <p:spPr>
          <a:xfrm>
            <a:off x="8455475" y="1480988"/>
            <a:ext cx="3249367" cy="4221884"/>
          </a:xfrm>
          <a:prstGeom prst="roundRect">
            <a:avLst>
              <a:gd name="adj" fmla="val 7410"/>
            </a:avLst>
          </a:prstGeom>
          <a:solidFill>
            <a:schemeClr val="bg1"/>
          </a:solidFill>
          <a:ln w="19050">
            <a:solidFill>
              <a:schemeClr val="bg1">
                <a:lumMod val="8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268263111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Группа 2">
            <a:extLst>
              <a:ext uri="{FF2B5EF4-FFF2-40B4-BE49-F238E27FC236}">
                <a16:creationId xmlns:a16="http://schemas.microsoft.com/office/drawing/2014/main" xmlns="" id="{89D2E19B-0711-49B6-8049-9E87848B30FF}"/>
              </a:ext>
            </a:extLst>
          </p:cNvPr>
          <p:cNvGrpSpPr/>
          <p:nvPr/>
        </p:nvGrpSpPr>
        <p:grpSpPr>
          <a:xfrm>
            <a:off x="3759782" y="3359851"/>
            <a:ext cx="4339411" cy="232726"/>
            <a:chOff x="3759782" y="3359851"/>
            <a:chExt cx="4339411" cy="232726"/>
          </a:xfrm>
        </p:grpSpPr>
        <p:grpSp>
          <p:nvGrpSpPr>
            <p:cNvPr id="37" name="Группа 36">
              <a:extLst>
                <a:ext uri="{FF2B5EF4-FFF2-40B4-BE49-F238E27FC236}">
                  <a16:creationId xmlns:a16="http://schemas.microsoft.com/office/drawing/2014/main" xmlns="" id="{A3274DBF-EEF1-44AC-8D01-669D608A6C5A}"/>
                </a:ext>
              </a:extLst>
            </p:cNvPr>
            <p:cNvGrpSpPr/>
            <p:nvPr/>
          </p:nvGrpSpPr>
          <p:grpSpPr>
            <a:xfrm rot="10800000">
              <a:off x="3759782" y="3359851"/>
              <a:ext cx="397287" cy="232726"/>
              <a:chOff x="6464595" y="-808074"/>
              <a:chExt cx="635282" cy="372141"/>
            </a:xfrm>
          </p:grpSpPr>
          <p:sp>
            <p:nvSpPr>
              <p:cNvPr id="46" name="Фигура, имеющая форму буквы L 45">
                <a:extLst>
                  <a:ext uri="{FF2B5EF4-FFF2-40B4-BE49-F238E27FC236}">
                    <a16:creationId xmlns:a16="http://schemas.microsoft.com/office/drawing/2014/main" xmlns="" id="{E69E5B22-1988-408C-80F4-0E92A779158A}"/>
                  </a:ext>
                </a:extLst>
              </p:cNvPr>
              <p:cNvSpPr/>
              <p:nvPr/>
            </p:nvSpPr>
            <p:spPr>
              <a:xfrm rot="2700000">
                <a:off x="6464595" y="-808074"/>
                <a:ext cx="372140" cy="372140"/>
              </a:xfrm>
              <a:prstGeom prst="corner">
                <a:avLst>
                  <a:gd name="adj1" fmla="val 21061"/>
                  <a:gd name="adj2" fmla="val 21428"/>
                </a:avLst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47" name="Фигура, имеющая форму буквы L 46">
                <a:extLst>
                  <a:ext uri="{FF2B5EF4-FFF2-40B4-BE49-F238E27FC236}">
                    <a16:creationId xmlns:a16="http://schemas.microsoft.com/office/drawing/2014/main" xmlns="" id="{A9AD5D0D-4044-4C77-9E47-39E6FE6462BF}"/>
                  </a:ext>
                </a:extLst>
              </p:cNvPr>
              <p:cNvSpPr/>
              <p:nvPr/>
            </p:nvSpPr>
            <p:spPr>
              <a:xfrm rot="2700000">
                <a:off x="6727737" y="-808073"/>
                <a:ext cx="372140" cy="372140"/>
              </a:xfrm>
              <a:prstGeom prst="corner">
                <a:avLst>
                  <a:gd name="adj1" fmla="val 21061"/>
                  <a:gd name="adj2" fmla="val 21428"/>
                </a:avLst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grpSp>
          <p:nvGrpSpPr>
            <p:cNvPr id="49" name="Группа 48">
              <a:extLst>
                <a:ext uri="{FF2B5EF4-FFF2-40B4-BE49-F238E27FC236}">
                  <a16:creationId xmlns:a16="http://schemas.microsoft.com/office/drawing/2014/main" xmlns="" id="{6B84C166-A47A-4B13-82ED-8716E08E5435}"/>
                </a:ext>
              </a:extLst>
            </p:cNvPr>
            <p:cNvGrpSpPr/>
            <p:nvPr/>
          </p:nvGrpSpPr>
          <p:grpSpPr>
            <a:xfrm rot="10800000">
              <a:off x="7701906" y="3359851"/>
              <a:ext cx="397287" cy="232726"/>
              <a:chOff x="6464595" y="-808074"/>
              <a:chExt cx="635282" cy="372141"/>
            </a:xfrm>
          </p:grpSpPr>
          <p:sp>
            <p:nvSpPr>
              <p:cNvPr id="50" name="Фигура, имеющая форму буквы L 49">
                <a:extLst>
                  <a:ext uri="{FF2B5EF4-FFF2-40B4-BE49-F238E27FC236}">
                    <a16:creationId xmlns:a16="http://schemas.microsoft.com/office/drawing/2014/main" xmlns="" id="{78F146AB-2F79-4BBC-AEA0-36DF09871844}"/>
                  </a:ext>
                </a:extLst>
              </p:cNvPr>
              <p:cNvSpPr/>
              <p:nvPr/>
            </p:nvSpPr>
            <p:spPr>
              <a:xfrm rot="2700000">
                <a:off x="6464595" y="-808074"/>
                <a:ext cx="372140" cy="372140"/>
              </a:xfrm>
              <a:prstGeom prst="corner">
                <a:avLst>
                  <a:gd name="adj1" fmla="val 21061"/>
                  <a:gd name="adj2" fmla="val 21428"/>
                </a:avLst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52" name="Фигура, имеющая форму буквы L 51">
                <a:extLst>
                  <a:ext uri="{FF2B5EF4-FFF2-40B4-BE49-F238E27FC236}">
                    <a16:creationId xmlns:a16="http://schemas.microsoft.com/office/drawing/2014/main" xmlns="" id="{DC875FA4-68A2-409C-ABAE-FFFC136BA131}"/>
                  </a:ext>
                </a:extLst>
              </p:cNvPr>
              <p:cNvSpPr/>
              <p:nvPr/>
            </p:nvSpPr>
            <p:spPr>
              <a:xfrm rot="2700000">
                <a:off x="6727737" y="-808073"/>
                <a:ext cx="372140" cy="372140"/>
              </a:xfrm>
              <a:prstGeom prst="corner">
                <a:avLst>
                  <a:gd name="adj1" fmla="val 21061"/>
                  <a:gd name="adj2" fmla="val 21428"/>
                </a:avLst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</p:grpSp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5C74CF7F-D4AF-43E2-9850-2975C19287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ru-RU" dirty="0"/>
              <a:t>СЕРВИС «О КОНТРАГЕНТЕ»</a:t>
            </a:r>
          </a:p>
        </p:txBody>
      </p:sp>
      <p:pic>
        <p:nvPicPr>
          <p:cNvPr id="51" name="Рисунок 50">
            <a:extLst>
              <a:ext uri="{FF2B5EF4-FFF2-40B4-BE49-F238E27FC236}">
                <a16:creationId xmlns:a16="http://schemas.microsoft.com/office/drawing/2014/main" xmlns="" id="{3CB385B8-98D8-4975-9628-02965060A91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10495722" y="243625"/>
            <a:ext cx="368550" cy="368550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xmlns="" id="{EAE24679-027F-4BC4-95B0-66AA9F7AF4B5}"/>
              </a:ext>
            </a:extLst>
          </p:cNvPr>
          <p:cNvSpPr txBox="1"/>
          <p:nvPr/>
        </p:nvSpPr>
        <p:spPr>
          <a:xfrm>
            <a:off x="361972" y="856212"/>
            <a:ext cx="11548578" cy="369332"/>
          </a:xfrm>
          <a:prstGeom prst="rect">
            <a:avLst/>
          </a:prstGeom>
          <a:noFill/>
        </p:spPr>
        <p:txBody>
          <a:bodyPr wrap="square" lIns="0">
            <a:spAutoFit/>
          </a:bodyPr>
          <a:lstStyle/>
          <a:p>
            <a:r>
              <a:rPr lang="ru-RU" sz="1800" dirty="0">
                <a:cs typeface="Segoe UI" panose="020B0502040204020203" pitchFamily="34" charset="0"/>
              </a:rPr>
              <a:t>Онлайн-сервис проверки юридических лиц и ИП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xmlns="" id="{CF648978-3E59-4A53-A721-BCD4ABFA5E2F}"/>
              </a:ext>
            </a:extLst>
          </p:cNvPr>
          <p:cNvSpPr txBox="1"/>
          <p:nvPr/>
        </p:nvSpPr>
        <p:spPr>
          <a:xfrm>
            <a:off x="3987244" y="1672331"/>
            <a:ext cx="3672355" cy="892552"/>
          </a:xfrm>
          <a:prstGeom prst="rect">
            <a:avLst/>
          </a:prstGeom>
          <a:noFill/>
        </p:spPr>
        <p:txBody>
          <a:bodyPr wrap="square" lIns="0">
            <a:spAutoFit/>
          </a:bodyPr>
          <a:lstStyle/>
          <a:p>
            <a:pPr algn="ctr"/>
            <a:r>
              <a:rPr lang="ru-RU" sz="2000" dirty="0">
                <a:solidFill>
                  <a:schemeClr val="tx2"/>
                </a:solidFill>
                <a:cs typeface="Times New Roman" panose="02020603050405020304" pitchFamily="18" charset="0"/>
              </a:rPr>
              <a:t>УДОБНО</a:t>
            </a:r>
          </a:p>
          <a:p>
            <a:pPr algn="ctr"/>
            <a:r>
              <a:rPr lang="ru-RU" sz="1600" dirty="0">
                <a:cs typeface="Segoe UI" panose="020B0502040204020203" pitchFamily="34" charset="0"/>
              </a:rPr>
              <a:t>Отчет в PDF доступен на любом устройстве  для чтения и скачивания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xmlns="" id="{F72D878B-E3C7-4E33-8CAC-F91020D2D946}"/>
              </a:ext>
            </a:extLst>
          </p:cNvPr>
          <p:cNvSpPr txBox="1"/>
          <p:nvPr/>
        </p:nvSpPr>
        <p:spPr>
          <a:xfrm>
            <a:off x="8149546" y="1549221"/>
            <a:ext cx="3655752" cy="1138773"/>
          </a:xfrm>
          <a:prstGeom prst="rect">
            <a:avLst/>
          </a:prstGeom>
          <a:noFill/>
        </p:spPr>
        <p:txBody>
          <a:bodyPr wrap="square" lIns="0">
            <a:spAutoFit/>
          </a:bodyPr>
          <a:lstStyle/>
          <a:p>
            <a:pPr algn="ctr"/>
            <a:r>
              <a:rPr lang="ru-RU" sz="2000" dirty="0">
                <a:solidFill>
                  <a:schemeClr val="tx2"/>
                </a:solidFill>
                <a:cs typeface="Times New Roman" panose="02020603050405020304" pitchFamily="18" charset="0"/>
              </a:rPr>
              <a:t>ДОСТОВЕРНО</a:t>
            </a:r>
          </a:p>
          <a:p>
            <a:pPr algn="ctr"/>
            <a:r>
              <a:rPr lang="ru-RU" sz="1600" dirty="0">
                <a:cs typeface="Segoe UI" panose="020B0502040204020203" pitchFamily="34" charset="0"/>
              </a:rPr>
              <a:t>В</a:t>
            </a:r>
            <a:r>
              <a:rPr lang="ru-RU" sz="1600" dirty="0">
                <a:solidFill>
                  <a:schemeClr val="bg1"/>
                </a:solidFill>
                <a:cs typeface="Segoe UI" panose="020B0502040204020203" pitchFamily="34" charset="0"/>
              </a:rPr>
              <a:t> </a:t>
            </a:r>
            <a:r>
              <a:rPr lang="ru-RU" sz="1600" dirty="0">
                <a:cs typeface="Segoe UI" panose="020B0502040204020203" pitchFamily="34" charset="0"/>
              </a:rPr>
              <a:t>отчете объединены данные</a:t>
            </a:r>
          </a:p>
          <a:p>
            <a:pPr algn="ctr"/>
            <a:r>
              <a:rPr lang="ru-RU" sz="1600" dirty="0">
                <a:cs typeface="Segoe UI" panose="020B0502040204020203" pitchFamily="34" charset="0"/>
              </a:rPr>
              <a:t>из открытых официальных источников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xmlns="" id="{BB8F0CFD-43B8-4C5F-A30D-8D60CE658DBE}"/>
              </a:ext>
            </a:extLst>
          </p:cNvPr>
          <p:cNvSpPr txBox="1"/>
          <p:nvPr/>
        </p:nvSpPr>
        <p:spPr>
          <a:xfrm>
            <a:off x="156412" y="1672331"/>
            <a:ext cx="3340886" cy="892552"/>
          </a:xfrm>
          <a:prstGeom prst="rect">
            <a:avLst/>
          </a:prstGeom>
          <a:noFill/>
        </p:spPr>
        <p:txBody>
          <a:bodyPr wrap="square" lIns="0">
            <a:spAutoFit/>
          </a:bodyPr>
          <a:lstStyle/>
          <a:p>
            <a:pPr algn="ctr"/>
            <a:r>
              <a:rPr lang="ru-RU" sz="2000" dirty="0">
                <a:solidFill>
                  <a:schemeClr val="tx2"/>
                </a:solidFill>
                <a:cs typeface="Times New Roman" panose="02020603050405020304" pitchFamily="18" charset="0"/>
              </a:rPr>
              <a:t>БЫСТРО</a:t>
            </a:r>
          </a:p>
          <a:p>
            <a:pPr algn="ctr"/>
            <a:r>
              <a:rPr lang="ru-RU" sz="1600" dirty="0">
                <a:cs typeface="Segoe UI" panose="020B0502040204020203" pitchFamily="34" charset="0"/>
              </a:rPr>
              <a:t>Введите ИНН контрагента </a:t>
            </a:r>
          </a:p>
          <a:p>
            <a:pPr algn="ctr"/>
            <a:r>
              <a:rPr lang="ru-RU" sz="1600" dirty="0">
                <a:cs typeface="Segoe UI" panose="020B0502040204020203" pitchFamily="34" charset="0"/>
              </a:rPr>
              <a:t>и получите отчет в 1 клик</a:t>
            </a:r>
          </a:p>
        </p:txBody>
      </p:sp>
      <p:sp>
        <p:nvSpPr>
          <p:cNvPr id="32" name="Прямоугольник: скругленные углы 31">
            <a:extLst>
              <a:ext uri="{FF2B5EF4-FFF2-40B4-BE49-F238E27FC236}">
                <a16:creationId xmlns:a16="http://schemas.microsoft.com/office/drawing/2014/main" xmlns="" id="{05010DE1-C8B8-4378-BB0A-68687F14B533}"/>
              </a:ext>
            </a:extLst>
          </p:cNvPr>
          <p:cNvSpPr/>
          <p:nvPr/>
        </p:nvSpPr>
        <p:spPr>
          <a:xfrm>
            <a:off x="361972" y="3140247"/>
            <a:ext cx="3344628" cy="671935"/>
          </a:xfrm>
          <a:prstGeom prst="roundRect">
            <a:avLst>
              <a:gd name="adj" fmla="val 12126"/>
            </a:avLst>
          </a:prstGeom>
          <a:solidFill>
            <a:srgbClr val="FFFFFF"/>
          </a:solidFill>
          <a:ln w="19050">
            <a:noFill/>
          </a:ln>
          <a:effectLst>
            <a:outerShdw blurRad="190500" dist="38100" dir="5400000" algn="t" rotWithShape="0">
              <a:prstClr val="black">
                <a:alpha val="26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" name="Прямоугольник: скругленные углы 34">
            <a:extLst>
              <a:ext uri="{FF2B5EF4-FFF2-40B4-BE49-F238E27FC236}">
                <a16:creationId xmlns:a16="http://schemas.microsoft.com/office/drawing/2014/main" xmlns="" id="{44D32F9C-C09C-48A8-80F8-FD503CCEC1ED}"/>
              </a:ext>
            </a:extLst>
          </p:cNvPr>
          <p:cNvSpPr/>
          <p:nvPr/>
        </p:nvSpPr>
        <p:spPr>
          <a:xfrm>
            <a:off x="4320051" y="3140247"/>
            <a:ext cx="3344628" cy="671935"/>
          </a:xfrm>
          <a:prstGeom prst="roundRect">
            <a:avLst>
              <a:gd name="adj" fmla="val 12126"/>
            </a:avLst>
          </a:prstGeom>
          <a:solidFill>
            <a:srgbClr val="FFFFFF"/>
          </a:solidFill>
          <a:ln w="19050">
            <a:noFill/>
          </a:ln>
          <a:effectLst>
            <a:outerShdw blurRad="190500" dist="38100" dir="5400000" algn="t" rotWithShape="0">
              <a:prstClr val="black">
                <a:alpha val="26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6" name="Прямоугольник: скругленные углы 35">
            <a:extLst>
              <a:ext uri="{FF2B5EF4-FFF2-40B4-BE49-F238E27FC236}">
                <a16:creationId xmlns:a16="http://schemas.microsoft.com/office/drawing/2014/main" xmlns="" id="{B7FB46D6-4C7B-43DE-AAB2-582D4DF153F0}"/>
              </a:ext>
            </a:extLst>
          </p:cNvPr>
          <p:cNvSpPr/>
          <p:nvPr/>
        </p:nvSpPr>
        <p:spPr>
          <a:xfrm>
            <a:off x="8268909" y="3140247"/>
            <a:ext cx="3344628" cy="671935"/>
          </a:xfrm>
          <a:prstGeom prst="roundRect">
            <a:avLst>
              <a:gd name="adj" fmla="val 12126"/>
            </a:avLst>
          </a:prstGeom>
          <a:solidFill>
            <a:srgbClr val="FFFFFF"/>
          </a:solidFill>
          <a:ln w="19050">
            <a:noFill/>
          </a:ln>
          <a:effectLst>
            <a:outerShdw blurRad="190500" dist="38100" dir="5400000" algn="t" rotWithShape="0">
              <a:prstClr val="black">
                <a:alpha val="26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xmlns="" id="{28685C57-0491-420A-8089-85FEEF2E6409}"/>
              </a:ext>
            </a:extLst>
          </p:cNvPr>
          <p:cNvSpPr txBox="1"/>
          <p:nvPr/>
        </p:nvSpPr>
        <p:spPr>
          <a:xfrm>
            <a:off x="590496" y="3183827"/>
            <a:ext cx="2875144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600" dirty="0"/>
              <a:t>Войдите в Личный кабинет</a:t>
            </a:r>
          </a:p>
          <a:p>
            <a:r>
              <a:rPr lang="ru-RU" sz="1600" dirty="0"/>
              <a:t>в раздел «О Контрагенте»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xmlns="" id="{D3BB1A7B-9263-4FA9-8B75-C585CD38E899}"/>
              </a:ext>
            </a:extLst>
          </p:cNvPr>
          <p:cNvSpPr txBox="1"/>
          <p:nvPr/>
        </p:nvSpPr>
        <p:spPr>
          <a:xfrm>
            <a:off x="4543271" y="3183827"/>
            <a:ext cx="3105457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600" dirty="0"/>
              <a:t>Найдите контрагента по ИНН или названию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xmlns="" id="{E5A48EA1-921C-4131-BA84-76DAEEFE2735}"/>
              </a:ext>
            </a:extLst>
          </p:cNvPr>
          <p:cNvSpPr txBox="1"/>
          <p:nvPr/>
        </p:nvSpPr>
        <p:spPr>
          <a:xfrm>
            <a:off x="8462855" y="3306937"/>
            <a:ext cx="3105457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600" dirty="0"/>
              <a:t>Сформируйте отчет в 1 клик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xmlns="" id="{9CA26ED8-CDFC-4E66-9417-62A693CA3903}"/>
              </a:ext>
            </a:extLst>
          </p:cNvPr>
          <p:cNvSpPr txBox="1"/>
          <p:nvPr/>
        </p:nvSpPr>
        <p:spPr>
          <a:xfrm>
            <a:off x="590496" y="4311755"/>
            <a:ext cx="5870387" cy="246221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52000" indent="-252000">
              <a:buClr>
                <a:schemeClr val="tx2"/>
              </a:buClr>
              <a:buFont typeface="Wingdings" panose="05000000000000000000" pitchFamily="2" charset="2"/>
              <a:buChar char="ü"/>
            </a:pPr>
            <a:r>
              <a:rPr lang="ru-RU" sz="1400" dirty="0"/>
              <a:t>Владельцы компании</a:t>
            </a:r>
          </a:p>
          <a:p>
            <a:pPr marL="252000" indent="-252000">
              <a:buClr>
                <a:schemeClr val="tx2"/>
              </a:buClr>
              <a:buFont typeface="Wingdings" panose="05000000000000000000" pitchFamily="2" charset="2"/>
              <a:buChar char="ü"/>
            </a:pPr>
            <a:r>
              <a:rPr lang="ru-RU" sz="1400" dirty="0"/>
              <a:t>Участие в уставном капитале других компаний</a:t>
            </a:r>
          </a:p>
          <a:p>
            <a:pPr marL="252000" indent="-252000">
              <a:buClr>
                <a:schemeClr val="tx2"/>
              </a:buClr>
              <a:buFont typeface="Wingdings" panose="05000000000000000000" pitchFamily="2" charset="2"/>
              <a:buChar char="ü"/>
            </a:pPr>
            <a:r>
              <a:rPr lang="ru-RU" sz="1400" dirty="0"/>
              <a:t>Сведения о лице, имеющем право без доверенности  действовать от имени организации</a:t>
            </a:r>
          </a:p>
          <a:p>
            <a:pPr marL="252000" indent="-252000">
              <a:buClr>
                <a:schemeClr val="tx2"/>
              </a:buClr>
              <a:buFont typeface="Wingdings" panose="05000000000000000000" pitchFamily="2" charset="2"/>
              <a:buChar char="ü"/>
            </a:pPr>
            <a:r>
              <a:rPr lang="ru-RU" sz="1400" dirty="0"/>
              <a:t>Сведения о доходах и расходах</a:t>
            </a:r>
          </a:p>
          <a:p>
            <a:pPr marL="252000" indent="-252000">
              <a:buClr>
                <a:schemeClr val="tx2"/>
              </a:buClr>
              <a:buFont typeface="Wingdings" panose="05000000000000000000" pitchFamily="2" charset="2"/>
              <a:buChar char="ü"/>
            </a:pPr>
            <a:r>
              <a:rPr lang="ru-RU" sz="1400" dirty="0"/>
              <a:t>Сведения об уплаченных организацией суммах налогов и сборов</a:t>
            </a:r>
          </a:p>
          <a:p>
            <a:pPr marL="252000" indent="-252000">
              <a:buClr>
                <a:schemeClr val="tx2"/>
              </a:buClr>
              <a:buFont typeface="Wingdings" panose="05000000000000000000" pitchFamily="2" charset="2"/>
              <a:buChar char="ü"/>
            </a:pPr>
            <a:r>
              <a:rPr lang="ru-RU" sz="1400" dirty="0"/>
              <a:t>Сведения о суммах недоимки и задолженности по пеням и штрафам</a:t>
            </a:r>
          </a:p>
          <a:p>
            <a:pPr marL="252000" indent="-252000">
              <a:buClr>
                <a:schemeClr val="tx2"/>
              </a:buClr>
              <a:buFont typeface="Wingdings" panose="05000000000000000000" pitchFamily="2" charset="2"/>
              <a:buChar char="ü"/>
            </a:pPr>
            <a:r>
              <a:rPr lang="ru-RU" sz="1400" dirty="0"/>
              <a:t>Сведения о налоговых правонарушениях и мерах  ответственности за их совершение</a:t>
            </a:r>
          </a:p>
          <a:p>
            <a:pPr marL="252000" indent="-252000">
              <a:buClr>
                <a:schemeClr val="tx2"/>
              </a:buClr>
              <a:buFont typeface="Wingdings" panose="05000000000000000000" pitchFamily="2" charset="2"/>
              <a:buChar char="ü"/>
            </a:pPr>
            <a:r>
              <a:rPr lang="ru-RU" sz="1400" dirty="0"/>
              <a:t>Основные данные финансовой отчетности</a:t>
            </a: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xmlns="" id="{A47A1F6F-4729-4258-8039-7974551DE1A4}"/>
              </a:ext>
            </a:extLst>
          </p:cNvPr>
          <p:cNvSpPr txBox="1"/>
          <p:nvPr/>
        </p:nvSpPr>
        <p:spPr>
          <a:xfrm>
            <a:off x="6730159" y="4311755"/>
            <a:ext cx="4976494" cy="22467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52000" indent="-252000">
              <a:buClr>
                <a:schemeClr val="tx2"/>
              </a:buClr>
              <a:buFont typeface="Wingdings" panose="05000000000000000000" pitchFamily="2" charset="2"/>
              <a:buChar char="ü"/>
            </a:pPr>
            <a:r>
              <a:rPr lang="ru-RU" sz="1400" dirty="0"/>
              <a:t>Сведения о лицензиях</a:t>
            </a:r>
          </a:p>
          <a:p>
            <a:pPr marL="252000" indent="-252000">
              <a:buClr>
                <a:schemeClr val="tx2"/>
              </a:buClr>
              <a:buFont typeface="Wingdings" panose="05000000000000000000" pitchFamily="2" charset="2"/>
              <a:buChar char="ü"/>
            </a:pPr>
            <a:r>
              <a:rPr lang="ru-RU" sz="1400" dirty="0"/>
              <a:t>Основные данные участия компании в исполнении государственных, муниципальных и коммерческих контрактов (44-ФЗ, 223-ФЗ)</a:t>
            </a:r>
          </a:p>
          <a:p>
            <a:pPr marL="252000" indent="-252000">
              <a:buClr>
                <a:schemeClr val="tx2"/>
              </a:buClr>
              <a:buFont typeface="Wingdings" panose="05000000000000000000" pitchFamily="2" charset="2"/>
              <a:buChar char="ü"/>
            </a:pPr>
            <a:r>
              <a:rPr lang="ru-RU" sz="1400" dirty="0"/>
              <a:t>Информация о начислении неустоек(штрафов, пеней) по контрактам 44-ФЗ</a:t>
            </a:r>
          </a:p>
          <a:p>
            <a:pPr marL="252000" indent="-252000">
              <a:buClr>
                <a:schemeClr val="tx2"/>
              </a:buClr>
              <a:buFont typeface="Wingdings" panose="05000000000000000000" pitchFamily="2" charset="2"/>
              <a:buChar char="ü"/>
            </a:pPr>
            <a:r>
              <a:rPr lang="ru-RU" sz="1400" dirty="0"/>
              <a:t>Судебная история компании</a:t>
            </a:r>
          </a:p>
          <a:p>
            <a:pPr marL="252000" indent="-252000">
              <a:buClr>
                <a:schemeClr val="tx2"/>
              </a:buClr>
              <a:buFont typeface="Wingdings" panose="05000000000000000000" pitchFamily="2" charset="2"/>
              <a:buChar char="ü"/>
            </a:pPr>
            <a:r>
              <a:rPr lang="ru-RU" sz="1400" dirty="0"/>
              <a:t>Исполнительные производства</a:t>
            </a:r>
          </a:p>
          <a:p>
            <a:pPr marL="252000" indent="-252000">
              <a:buClr>
                <a:schemeClr val="tx2"/>
              </a:buClr>
              <a:buFont typeface="Wingdings" panose="05000000000000000000" pitchFamily="2" charset="2"/>
              <a:buChar char="ü"/>
            </a:pPr>
            <a:r>
              <a:rPr lang="ru-RU" sz="1400" dirty="0"/>
              <a:t>Проверки СРО</a:t>
            </a:r>
          </a:p>
          <a:p>
            <a:pPr marL="252000" indent="-252000">
              <a:buClr>
                <a:schemeClr val="tx2"/>
              </a:buClr>
              <a:buFont typeface="Wingdings" panose="05000000000000000000" pitchFamily="2" charset="2"/>
              <a:buChar char="ü"/>
            </a:pPr>
            <a:r>
              <a:rPr lang="ru-RU" sz="1400" dirty="0"/>
              <a:t>Принадлежность к офшорным зонам</a:t>
            </a:r>
          </a:p>
        </p:txBody>
      </p:sp>
      <p:sp>
        <p:nvSpPr>
          <p:cNvPr id="61" name="Freeform 9">
            <a:extLst>
              <a:ext uri="{FF2B5EF4-FFF2-40B4-BE49-F238E27FC236}">
                <a16:creationId xmlns:a16="http://schemas.microsoft.com/office/drawing/2014/main" xmlns="" id="{746BD57D-6338-4177-901E-FA2550544764}"/>
              </a:ext>
            </a:extLst>
          </p:cNvPr>
          <p:cNvSpPr>
            <a:spLocks/>
          </p:cNvSpPr>
          <p:nvPr/>
        </p:nvSpPr>
        <p:spPr bwMode="auto">
          <a:xfrm rot="16200000" flipV="1">
            <a:off x="7130606" y="1972498"/>
            <a:ext cx="1503900" cy="310153"/>
          </a:xfrm>
          <a:custGeom>
            <a:avLst/>
            <a:gdLst>
              <a:gd name="T0" fmla="*/ 0 w 2727"/>
              <a:gd name="T1" fmla="*/ 0 h 276"/>
              <a:gd name="T2" fmla="*/ 0 w 2727"/>
              <a:gd name="T3" fmla="*/ 0 h 276"/>
              <a:gd name="T4" fmla="*/ 1621 w 2727"/>
              <a:gd name="T5" fmla="*/ 0 h 276"/>
              <a:gd name="T6" fmla="*/ 1621 w 2727"/>
              <a:gd name="T7" fmla="*/ 0 h 276"/>
              <a:gd name="T8" fmla="*/ 1680 w 2727"/>
              <a:gd name="T9" fmla="*/ 2 h 276"/>
              <a:gd name="T10" fmla="*/ 1705 w 2727"/>
              <a:gd name="T11" fmla="*/ 4 h 276"/>
              <a:gd name="T12" fmla="*/ 1725 w 2727"/>
              <a:gd name="T13" fmla="*/ 9 h 276"/>
              <a:gd name="T14" fmla="*/ 1735 w 2727"/>
              <a:gd name="T15" fmla="*/ 12 h 276"/>
              <a:gd name="T16" fmla="*/ 1744 w 2727"/>
              <a:gd name="T17" fmla="*/ 15 h 276"/>
              <a:gd name="T18" fmla="*/ 1751 w 2727"/>
              <a:gd name="T19" fmla="*/ 21 h 276"/>
              <a:gd name="T20" fmla="*/ 1756 w 2727"/>
              <a:gd name="T21" fmla="*/ 26 h 276"/>
              <a:gd name="T22" fmla="*/ 1761 w 2727"/>
              <a:gd name="T23" fmla="*/ 34 h 276"/>
              <a:gd name="T24" fmla="*/ 1764 w 2727"/>
              <a:gd name="T25" fmla="*/ 41 h 276"/>
              <a:gd name="T26" fmla="*/ 1766 w 2727"/>
              <a:gd name="T27" fmla="*/ 51 h 276"/>
              <a:gd name="T28" fmla="*/ 1767 w 2727"/>
              <a:gd name="T29" fmla="*/ 61 h 276"/>
              <a:gd name="T30" fmla="*/ 1767 w 2727"/>
              <a:gd name="T31" fmla="*/ 61 h 276"/>
              <a:gd name="T32" fmla="*/ 1766 w 2727"/>
              <a:gd name="T33" fmla="*/ 150 h 276"/>
              <a:gd name="T34" fmla="*/ 1766 w 2727"/>
              <a:gd name="T35" fmla="*/ 150 h 276"/>
              <a:gd name="T36" fmla="*/ 1767 w 2727"/>
              <a:gd name="T37" fmla="*/ 172 h 276"/>
              <a:gd name="T38" fmla="*/ 1769 w 2727"/>
              <a:gd name="T39" fmla="*/ 192 h 276"/>
              <a:gd name="T40" fmla="*/ 1772 w 2727"/>
              <a:gd name="T41" fmla="*/ 209 h 276"/>
              <a:gd name="T42" fmla="*/ 1776 w 2727"/>
              <a:gd name="T43" fmla="*/ 222 h 276"/>
              <a:gd name="T44" fmla="*/ 1781 w 2727"/>
              <a:gd name="T45" fmla="*/ 234 h 276"/>
              <a:gd name="T46" fmla="*/ 1788 w 2727"/>
              <a:gd name="T47" fmla="*/ 245 h 276"/>
              <a:gd name="T48" fmla="*/ 1794 w 2727"/>
              <a:gd name="T49" fmla="*/ 252 h 276"/>
              <a:gd name="T50" fmla="*/ 1803 w 2727"/>
              <a:gd name="T51" fmla="*/ 259 h 276"/>
              <a:gd name="T52" fmla="*/ 1813 w 2727"/>
              <a:gd name="T53" fmla="*/ 264 h 276"/>
              <a:gd name="T54" fmla="*/ 1823 w 2727"/>
              <a:gd name="T55" fmla="*/ 269 h 276"/>
              <a:gd name="T56" fmla="*/ 1833 w 2727"/>
              <a:gd name="T57" fmla="*/ 271 h 276"/>
              <a:gd name="T58" fmla="*/ 1845 w 2727"/>
              <a:gd name="T59" fmla="*/ 274 h 276"/>
              <a:gd name="T60" fmla="*/ 1872 w 2727"/>
              <a:gd name="T61" fmla="*/ 276 h 276"/>
              <a:gd name="T62" fmla="*/ 1901 w 2727"/>
              <a:gd name="T63" fmla="*/ 276 h 276"/>
              <a:gd name="T64" fmla="*/ 1901 w 2727"/>
              <a:gd name="T65" fmla="*/ 276 h 276"/>
              <a:gd name="T66" fmla="*/ 2727 w 2727"/>
              <a:gd name="T67" fmla="*/ 276 h 276"/>
              <a:gd name="connsiteX0" fmla="*/ 0 w 10000"/>
              <a:gd name="connsiteY0" fmla="*/ 0 h 10091"/>
              <a:gd name="connsiteX1" fmla="*/ 0 w 10000"/>
              <a:gd name="connsiteY1" fmla="*/ 0 h 10091"/>
              <a:gd name="connsiteX2" fmla="*/ 5944 w 10000"/>
              <a:gd name="connsiteY2" fmla="*/ 0 h 10091"/>
              <a:gd name="connsiteX3" fmla="*/ 5944 w 10000"/>
              <a:gd name="connsiteY3" fmla="*/ 0 h 10091"/>
              <a:gd name="connsiteX4" fmla="*/ 6161 w 10000"/>
              <a:gd name="connsiteY4" fmla="*/ 72 h 10091"/>
              <a:gd name="connsiteX5" fmla="*/ 6252 w 10000"/>
              <a:gd name="connsiteY5" fmla="*/ 145 h 10091"/>
              <a:gd name="connsiteX6" fmla="*/ 6326 w 10000"/>
              <a:gd name="connsiteY6" fmla="*/ 326 h 10091"/>
              <a:gd name="connsiteX7" fmla="*/ 6362 w 10000"/>
              <a:gd name="connsiteY7" fmla="*/ 435 h 10091"/>
              <a:gd name="connsiteX8" fmla="*/ 6395 w 10000"/>
              <a:gd name="connsiteY8" fmla="*/ 543 h 10091"/>
              <a:gd name="connsiteX9" fmla="*/ 6421 w 10000"/>
              <a:gd name="connsiteY9" fmla="*/ 761 h 10091"/>
              <a:gd name="connsiteX10" fmla="*/ 6439 w 10000"/>
              <a:gd name="connsiteY10" fmla="*/ 942 h 10091"/>
              <a:gd name="connsiteX11" fmla="*/ 6458 w 10000"/>
              <a:gd name="connsiteY11" fmla="*/ 1232 h 10091"/>
              <a:gd name="connsiteX12" fmla="*/ 6469 w 10000"/>
              <a:gd name="connsiteY12" fmla="*/ 1486 h 10091"/>
              <a:gd name="connsiteX13" fmla="*/ 6476 w 10000"/>
              <a:gd name="connsiteY13" fmla="*/ 1848 h 10091"/>
              <a:gd name="connsiteX14" fmla="*/ 6480 w 10000"/>
              <a:gd name="connsiteY14" fmla="*/ 2210 h 10091"/>
              <a:gd name="connsiteX15" fmla="*/ 6480 w 10000"/>
              <a:gd name="connsiteY15" fmla="*/ 2210 h 10091"/>
              <a:gd name="connsiteX16" fmla="*/ 6476 w 10000"/>
              <a:gd name="connsiteY16" fmla="*/ 5435 h 10091"/>
              <a:gd name="connsiteX17" fmla="*/ 6476 w 10000"/>
              <a:gd name="connsiteY17" fmla="*/ 5435 h 10091"/>
              <a:gd name="connsiteX18" fmla="*/ 6480 w 10000"/>
              <a:gd name="connsiteY18" fmla="*/ 6232 h 10091"/>
              <a:gd name="connsiteX19" fmla="*/ 6487 w 10000"/>
              <a:gd name="connsiteY19" fmla="*/ 6957 h 10091"/>
              <a:gd name="connsiteX20" fmla="*/ 6498 w 10000"/>
              <a:gd name="connsiteY20" fmla="*/ 7572 h 10091"/>
              <a:gd name="connsiteX21" fmla="*/ 6513 w 10000"/>
              <a:gd name="connsiteY21" fmla="*/ 8043 h 10091"/>
              <a:gd name="connsiteX22" fmla="*/ 6531 w 10000"/>
              <a:gd name="connsiteY22" fmla="*/ 8478 h 10091"/>
              <a:gd name="connsiteX23" fmla="*/ 6557 w 10000"/>
              <a:gd name="connsiteY23" fmla="*/ 8877 h 10091"/>
              <a:gd name="connsiteX24" fmla="*/ 6579 w 10000"/>
              <a:gd name="connsiteY24" fmla="*/ 9130 h 10091"/>
              <a:gd name="connsiteX25" fmla="*/ 6612 w 10000"/>
              <a:gd name="connsiteY25" fmla="*/ 9384 h 10091"/>
              <a:gd name="connsiteX26" fmla="*/ 6648 w 10000"/>
              <a:gd name="connsiteY26" fmla="*/ 9565 h 10091"/>
              <a:gd name="connsiteX27" fmla="*/ 6685 w 10000"/>
              <a:gd name="connsiteY27" fmla="*/ 9746 h 10091"/>
              <a:gd name="connsiteX28" fmla="*/ 6722 w 10000"/>
              <a:gd name="connsiteY28" fmla="*/ 9819 h 10091"/>
              <a:gd name="connsiteX29" fmla="*/ 6766 w 10000"/>
              <a:gd name="connsiteY29" fmla="*/ 9928 h 10091"/>
              <a:gd name="connsiteX30" fmla="*/ 6865 w 10000"/>
              <a:gd name="connsiteY30" fmla="*/ 10000 h 10091"/>
              <a:gd name="connsiteX31" fmla="*/ 6971 w 10000"/>
              <a:gd name="connsiteY31" fmla="*/ 10000 h 10091"/>
              <a:gd name="connsiteX32" fmla="*/ 6971 w 10000"/>
              <a:gd name="connsiteY32" fmla="*/ 10000 h 10091"/>
              <a:gd name="connsiteX33" fmla="*/ 8226 w 10000"/>
              <a:gd name="connsiteY33" fmla="*/ 10091 h 10091"/>
              <a:gd name="connsiteX34" fmla="*/ 10000 w 10000"/>
              <a:gd name="connsiteY34" fmla="*/ 10000 h 10091"/>
              <a:gd name="connsiteX0" fmla="*/ 0 w 8226"/>
              <a:gd name="connsiteY0" fmla="*/ 0 h 10091"/>
              <a:gd name="connsiteX1" fmla="*/ 0 w 8226"/>
              <a:gd name="connsiteY1" fmla="*/ 0 h 10091"/>
              <a:gd name="connsiteX2" fmla="*/ 5944 w 8226"/>
              <a:gd name="connsiteY2" fmla="*/ 0 h 10091"/>
              <a:gd name="connsiteX3" fmla="*/ 5944 w 8226"/>
              <a:gd name="connsiteY3" fmla="*/ 0 h 10091"/>
              <a:gd name="connsiteX4" fmla="*/ 6161 w 8226"/>
              <a:gd name="connsiteY4" fmla="*/ 72 h 10091"/>
              <a:gd name="connsiteX5" fmla="*/ 6252 w 8226"/>
              <a:gd name="connsiteY5" fmla="*/ 145 h 10091"/>
              <a:gd name="connsiteX6" fmla="*/ 6326 w 8226"/>
              <a:gd name="connsiteY6" fmla="*/ 326 h 10091"/>
              <a:gd name="connsiteX7" fmla="*/ 6362 w 8226"/>
              <a:gd name="connsiteY7" fmla="*/ 435 h 10091"/>
              <a:gd name="connsiteX8" fmla="*/ 6395 w 8226"/>
              <a:gd name="connsiteY8" fmla="*/ 543 h 10091"/>
              <a:gd name="connsiteX9" fmla="*/ 6421 w 8226"/>
              <a:gd name="connsiteY9" fmla="*/ 761 h 10091"/>
              <a:gd name="connsiteX10" fmla="*/ 6439 w 8226"/>
              <a:gd name="connsiteY10" fmla="*/ 942 h 10091"/>
              <a:gd name="connsiteX11" fmla="*/ 6458 w 8226"/>
              <a:gd name="connsiteY11" fmla="*/ 1232 h 10091"/>
              <a:gd name="connsiteX12" fmla="*/ 6469 w 8226"/>
              <a:gd name="connsiteY12" fmla="*/ 1486 h 10091"/>
              <a:gd name="connsiteX13" fmla="*/ 6476 w 8226"/>
              <a:gd name="connsiteY13" fmla="*/ 1848 h 10091"/>
              <a:gd name="connsiteX14" fmla="*/ 6480 w 8226"/>
              <a:gd name="connsiteY14" fmla="*/ 2210 h 10091"/>
              <a:gd name="connsiteX15" fmla="*/ 6480 w 8226"/>
              <a:gd name="connsiteY15" fmla="*/ 2210 h 10091"/>
              <a:gd name="connsiteX16" fmla="*/ 6476 w 8226"/>
              <a:gd name="connsiteY16" fmla="*/ 5435 h 10091"/>
              <a:gd name="connsiteX17" fmla="*/ 6476 w 8226"/>
              <a:gd name="connsiteY17" fmla="*/ 5435 h 10091"/>
              <a:gd name="connsiteX18" fmla="*/ 6480 w 8226"/>
              <a:gd name="connsiteY18" fmla="*/ 6232 h 10091"/>
              <a:gd name="connsiteX19" fmla="*/ 6487 w 8226"/>
              <a:gd name="connsiteY19" fmla="*/ 6957 h 10091"/>
              <a:gd name="connsiteX20" fmla="*/ 6498 w 8226"/>
              <a:gd name="connsiteY20" fmla="*/ 7572 h 10091"/>
              <a:gd name="connsiteX21" fmla="*/ 6513 w 8226"/>
              <a:gd name="connsiteY21" fmla="*/ 8043 h 10091"/>
              <a:gd name="connsiteX22" fmla="*/ 6531 w 8226"/>
              <a:gd name="connsiteY22" fmla="*/ 8478 h 10091"/>
              <a:gd name="connsiteX23" fmla="*/ 6557 w 8226"/>
              <a:gd name="connsiteY23" fmla="*/ 8877 h 10091"/>
              <a:gd name="connsiteX24" fmla="*/ 6579 w 8226"/>
              <a:gd name="connsiteY24" fmla="*/ 9130 h 10091"/>
              <a:gd name="connsiteX25" fmla="*/ 6612 w 8226"/>
              <a:gd name="connsiteY25" fmla="*/ 9384 h 10091"/>
              <a:gd name="connsiteX26" fmla="*/ 6648 w 8226"/>
              <a:gd name="connsiteY26" fmla="*/ 9565 h 10091"/>
              <a:gd name="connsiteX27" fmla="*/ 6685 w 8226"/>
              <a:gd name="connsiteY27" fmla="*/ 9746 h 10091"/>
              <a:gd name="connsiteX28" fmla="*/ 6722 w 8226"/>
              <a:gd name="connsiteY28" fmla="*/ 9819 h 10091"/>
              <a:gd name="connsiteX29" fmla="*/ 6766 w 8226"/>
              <a:gd name="connsiteY29" fmla="*/ 9928 h 10091"/>
              <a:gd name="connsiteX30" fmla="*/ 6865 w 8226"/>
              <a:gd name="connsiteY30" fmla="*/ 10000 h 10091"/>
              <a:gd name="connsiteX31" fmla="*/ 6971 w 8226"/>
              <a:gd name="connsiteY31" fmla="*/ 10000 h 10091"/>
              <a:gd name="connsiteX32" fmla="*/ 6971 w 8226"/>
              <a:gd name="connsiteY32" fmla="*/ 10000 h 10091"/>
              <a:gd name="connsiteX33" fmla="*/ 8226 w 8226"/>
              <a:gd name="connsiteY33" fmla="*/ 10091 h 10091"/>
              <a:gd name="connsiteX0" fmla="*/ 1634 w 11634"/>
              <a:gd name="connsiteY0" fmla="*/ 0 h 10000"/>
              <a:gd name="connsiteX1" fmla="*/ 0 w 11634"/>
              <a:gd name="connsiteY1" fmla="*/ 0 h 10000"/>
              <a:gd name="connsiteX2" fmla="*/ 8860 w 11634"/>
              <a:gd name="connsiteY2" fmla="*/ 0 h 10000"/>
              <a:gd name="connsiteX3" fmla="*/ 8860 w 11634"/>
              <a:gd name="connsiteY3" fmla="*/ 0 h 10000"/>
              <a:gd name="connsiteX4" fmla="*/ 9124 w 11634"/>
              <a:gd name="connsiteY4" fmla="*/ 71 h 10000"/>
              <a:gd name="connsiteX5" fmla="*/ 9234 w 11634"/>
              <a:gd name="connsiteY5" fmla="*/ 144 h 10000"/>
              <a:gd name="connsiteX6" fmla="*/ 9324 w 11634"/>
              <a:gd name="connsiteY6" fmla="*/ 323 h 10000"/>
              <a:gd name="connsiteX7" fmla="*/ 9368 w 11634"/>
              <a:gd name="connsiteY7" fmla="*/ 431 h 10000"/>
              <a:gd name="connsiteX8" fmla="*/ 9408 w 11634"/>
              <a:gd name="connsiteY8" fmla="*/ 538 h 10000"/>
              <a:gd name="connsiteX9" fmla="*/ 9440 w 11634"/>
              <a:gd name="connsiteY9" fmla="*/ 754 h 10000"/>
              <a:gd name="connsiteX10" fmla="*/ 9462 w 11634"/>
              <a:gd name="connsiteY10" fmla="*/ 934 h 10000"/>
              <a:gd name="connsiteX11" fmla="*/ 9485 w 11634"/>
              <a:gd name="connsiteY11" fmla="*/ 1221 h 10000"/>
              <a:gd name="connsiteX12" fmla="*/ 9498 w 11634"/>
              <a:gd name="connsiteY12" fmla="*/ 1473 h 10000"/>
              <a:gd name="connsiteX13" fmla="*/ 9507 w 11634"/>
              <a:gd name="connsiteY13" fmla="*/ 1831 h 10000"/>
              <a:gd name="connsiteX14" fmla="*/ 9511 w 11634"/>
              <a:gd name="connsiteY14" fmla="*/ 2190 h 10000"/>
              <a:gd name="connsiteX15" fmla="*/ 9511 w 11634"/>
              <a:gd name="connsiteY15" fmla="*/ 2190 h 10000"/>
              <a:gd name="connsiteX16" fmla="*/ 9507 w 11634"/>
              <a:gd name="connsiteY16" fmla="*/ 5386 h 10000"/>
              <a:gd name="connsiteX17" fmla="*/ 9507 w 11634"/>
              <a:gd name="connsiteY17" fmla="*/ 5386 h 10000"/>
              <a:gd name="connsiteX18" fmla="*/ 9511 w 11634"/>
              <a:gd name="connsiteY18" fmla="*/ 6176 h 10000"/>
              <a:gd name="connsiteX19" fmla="*/ 9520 w 11634"/>
              <a:gd name="connsiteY19" fmla="*/ 6894 h 10000"/>
              <a:gd name="connsiteX20" fmla="*/ 9533 w 11634"/>
              <a:gd name="connsiteY20" fmla="*/ 7504 h 10000"/>
              <a:gd name="connsiteX21" fmla="*/ 9552 w 11634"/>
              <a:gd name="connsiteY21" fmla="*/ 7970 h 10000"/>
              <a:gd name="connsiteX22" fmla="*/ 9573 w 11634"/>
              <a:gd name="connsiteY22" fmla="*/ 8402 h 10000"/>
              <a:gd name="connsiteX23" fmla="*/ 9605 w 11634"/>
              <a:gd name="connsiteY23" fmla="*/ 8797 h 10000"/>
              <a:gd name="connsiteX24" fmla="*/ 9632 w 11634"/>
              <a:gd name="connsiteY24" fmla="*/ 9048 h 10000"/>
              <a:gd name="connsiteX25" fmla="*/ 9672 w 11634"/>
              <a:gd name="connsiteY25" fmla="*/ 9299 h 10000"/>
              <a:gd name="connsiteX26" fmla="*/ 9716 w 11634"/>
              <a:gd name="connsiteY26" fmla="*/ 9479 h 10000"/>
              <a:gd name="connsiteX27" fmla="*/ 9761 w 11634"/>
              <a:gd name="connsiteY27" fmla="*/ 9658 h 10000"/>
              <a:gd name="connsiteX28" fmla="*/ 9806 w 11634"/>
              <a:gd name="connsiteY28" fmla="*/ 9730 h 10000"/>
              <a:gd name="connsiteX29" fmla="*/ 9859 w 11634"/>
              <a:gd name="connsiteY29" fmla="*/ 9838 h 10000"/>
              <a:gd name="connsiteX30" fmla="*/ 9979 w 11634"/>
              <a:gd name="connsiteY30" fmla="*/ 9910 h 10000"/>
              <a:gd name="connsiteX31" fmla="*/ 10108 w 11634"/>
              <a:gd name="connsiteY31" fmla="*/ 9910 h 10000"/>
              <a:gd name="connsiteX32" fmla="*/ 10108 w 11634"/>
              <a:gd name="connsiteY32" fmla="*/ 9910 h 10000"/>
              <a:gd name="connsiteX33" fmla="*/ 11634 w 11634"/>
              <a:gd name="connsiteY33" fmla="*/ 10000 h 10000"/>
              <a:gd name="connsiteX0" fmla="*/ 1634 w 11634"/>
              <a:gd name="connsiteY0" fmla="*/ 0 h 10000"/>
              <a:gd name="connsiteX1" fmla="*/ 0 w 11634"/>
              <a:gd name="connsiteY1" fmla="*/ 0 h 10000"/>
              <a:gd name="connsiteX2" fmla="*/ 6576 w 11634"/>
              <a:gd name="connsiteY2" fmla="*/ 351 h 10000"/>
              <a:gd name="connsiteX3" fmla="*/ 8860 w 11634"/>
              <a:gd name="connsiteY3" fmla="*/ 0 h 10000"/>
              <a:gd name="connsiteX4" fmla="*/ 8860 w 11634"/>
              <a:gd name="connsiteY4" fmla="*/ 0 h 10000"/>
              <a:gd name="connsiteX5" fmla="*/ 9124 w 11634"/>
              <a:gd name="connsiteY5" fmla="*/ 71 h 10000"/>
              <a:gd name="connsiteX6" fmla="*/ 9234 w 11634"/>
              <a:gd name="connsiteY6" fmla="*/ 144 h 10000"/>
              <a:gd name="connsiteX7" fmla="*/ 9324 w 11634"/>
              <a:gd name="connsiteY7" fmla="*/ 323 h 10000"/>
              <a:gd name="connsiteX8" fmla="*/ 9368 w 11634"/>
              <a:gd name="connsiteY8" fmla="*/ 431 h 10000"/>
              <a:gd name="connsiteX9" fmla="*/ 9408 w 11634"/>
              <a:gd name="connsiteY9" fmla="*/ 538 h 10000"/>
              <a:gd name="connsiteX10" fmla="*/ 9440 w 11634"/>
              <a:gd name="connsiteY10" fmla="*/ 754 h 10000"/>
              <a:gd name="connsiteX11" fmla="*/ 9462 w 11634"/>
              <a:gd name="connsiteY11" fmla="*/ 934 h 10000"/>
              <a:gd name="connsiteX12" fmla="*/ 9485 w 11634"/>
              <a:gd name="connsiteY12" fmla="*/ 1221 h 10000"/>
              <a:gd name="connsiteX13" fmla="*/ 9498 w 11634"/>
              <a:gd name="connsiteY13" fmla="*/ 1473 h 10000"/>
              <a:gd name="connsiteX14" fmla="*/ 9507 w 11634"/>
              <a:gd name="connsiteY14" fmla="*/ 1831 h 10000"/>
              <a:gd name="connsiteX15" fmla="*/ 9511 w 11634"/>
              <a:gd name="connsiteY15" fmla="*/ 2190 h 10000"/>
              <a:gd name="connsiteX16" fmla="*/ 9511 w 11634"/>
              <a:gd name="connsiteY16" fmla="*/ 2190 h 10000"/>
              <a:gd name="connsiteX17" fmla="*/ 9507 w 11634"/>
              <a:gd name="connsiteY17" fmla="*/ 5386 h 10000"/>
              <a:gd name="connsiteX18" fmla="*/ 9507 w 11634"/>
              <a:gd name="connsiteY18" fmla="*/ 5386 h 10000"/>
              <a:gd name="connsiteX19" fmla="*/ 9511 w 11634"/>
              <a:gd name="connsiteY19" fmla="*/ 6176 h 10000"/>
              <a:gd name="connsiteX20" fmla="*/ 9520 w 11634"/>
              <a:gd name="connsiteY20" fmla="*/ 6894 h 10000"/>
              <a:gd name="connsiteX21" fmla="*/ 9533 w 11634"/>
              <a:gd name="connsiteY21" fmla="*/ 7504 h 10000"/>
              <a:gd name="connsiteX22" fmla="*/ 9552 w 11634"/>
              <a:gd name="connsiteY22" fmla="*/ 7970 h 10000"/>
              <a:gd name="connsiteX23" fmla="*/ 9573 w 11634"/>
              <a:gd name="connsiteY23" fmla="*/ 8402 h 10000"/>
              <a:gd name="connsiteX24" fmla="*/ 9605 w 11634"/>
              <a:gd name="connsiteY24" fmla="*/ 8797 h 10000"/>
              <a:gd name="connsiteX25" fmla="*/ 9632 w 11634"/>
              <a:gd name="connsiteY25" fmla="*/ 9048 h 10000"/>
              <a:gd name="connsiteX26" fmla="*/ 9672 w 11634"/>
              <a:gd name="connsiteY26" fmla="*/ 9299 h 10000"/>
              <a:gd name="connsiteX27" fmla="*/ 9716 w 11634"/>
              <a:gd name="connsiteY27" fmla="*/ 9479 h 10000"/>
              <a:gd name="connsiteX28" fmla="*/ 9761 w 11634"/>
              <a:gd name="connsiteY28" fmla="*/ 9658 h 10000"/>
              <a:gd name="connsiteX29" fmla="*/ 9806 w 11634"/>
              <a:gd name="connsiteY29" fmla="*/ 9730 h 10000"/>
              <a:gd name="connsiteX30" fmla="*/ 9859 w 11634"/>
              <a:gd name="connsiteY30" fmla="*/ 9838 h 10000"/>
              <a:gd name="connsiteX31" fmla="*/ 9979 w 11634"/>
              <a:gd name="connsiteY31" fmla="*/ 9910 h 10000"/>
              <a:gd name="connsiteX32" fmla="*/ 10108 w 11634"/>
              <a:gd name="connsiteY32" fmla="*/ 9910 h 10000"/>
              <a:gd name="connsiteX33" fmla="*/ 10108 w 11634"/>
              <a:gd name="connsiteY33" fmla="*/ 9910 h 10000"/>
              <a:gd name="connsiteX34" fmla="*/ 11634 w 11634"/>
              <a:gd name="connsiteY34" fmla="*/ 10000 h 10000"/>
              <a:gd name="connsiteX0" fmla="*/ 0 w 11634"/>
              <a:gd name="connsiteY0" fmla="*/ 0 h 10000"/>
              <a:gd name="connsiteX1" fmla="*/ 6576 w 11634"/>
              <a:gd name="connsiteY1" fmla="*/ 351 h 10000"/>
              <a:gd name="connsiteX2" fmla="*/ 8860 w 11634"/>
              <a:gd name="connsiteY2" fmla="*/ 0 h 10000"/>
              <a:gd name="connsiteX3" fmla="*/ 8860 w 11634"/>
              <a:gd name="connsiteY3" fmla="*/ 0 h 10000"/>
              <a:gd name="connsiteX4" fmla="*/ 9124 w 11634"/>
              <a:gd name="connsiteY4" fmla="*/ 71 h 10000"/>
              <a:gd name="connsiteX5" fmla="*/ 9234 w 11634"/>
              <a:gd name="connsiteY5" fmla="*/ 144 h 10000"/>
              <a:gd name="connsiteX6" fmla="*/ 9324 w 11634"/>
              <a:gd name="connsiteY6" fmla="*/ 323 h 10000"/>
              <a:gd name="connsiteX7" fmla="*/ 9368 w 11634"/>
              <a:gd name="connsiteY7" fmla="*/ 431 h 10000"/>
              <a:gd name="connsiteX8" fmla="*/ 9408 w 11634"/>
              <a:gd name="connsiteY8" fmla="*/ 538 h 10000"/>
              <a:gd name="connsiteX9" fmla="*/ 9440 w 11634"/>
              <a:gd name="connsiteY9" fmla="*/ 754 h 10000"/>
              <a:gd name="connsiteX10" fmla="*/ 9462 w 11634"/>
              <a:gd name="connsiteY10" fmla="*/ 934 h 10000"/>
              <a:gd name="connsiteX11" fmla="*/ 9485 w 11634"/>
              <a:gd name="connsiteY11" fmla="*/ 1221 h 10000"/>
              <a:gd name="connsiteX12" fmla="*/ 9498 w 11634"/>
              <a:gd name="connsiteY12" fmla="*/ 1473 h 10000"/>
              <a:gd name="connsiteX13" fmla="*/ 9507 w 11634"/>
              <a:gd name="connsiteY13" fmla="*/ 1831 h 10000"/>
              <a:gd name="connsiteX14" fmla="*/ 9511 w 11634"/>
              <a:gd name="connsiteY14" fmla="*/ 2190 h 10000"/>
              <a:gd name="connsiteX15" fmla="*/ 9511 w 11634"/>
              <a:gd name="connsiteY15" fmla="*/ 2190 h 10000"/>
              <a:gd name="connsiteX16" fmla="*/ 9507 w 11634"/>
              <a:gd name="connsiteY16" fmla="*/ 5386 h 10000"/>
              <a:gd name="connsiteX17" fmla="*/ 9507 w 11634"/>
              <a:gd name="connsiteY17" fmla="*/ 5386 h 10000"/>
              <a:gd name="connsiteX18" fmla="*/ 9511 w 11634"/>
              <a:gd name="connsiteY18" fmla="*/ 6176 h 10000"/>
              <a:gd name="connsiteX19" fmla="*/ 9520 w 11634"/>
              <a:gd name="connsiteY19" fmla="*/ 6894 h 10000"/>
              <a:gd name="connsiteX20" fmla="*/ 9533 w 11634"/>
              <a:gd name="connsiteY20" fmla="*/ 7504 h 10000"/>
              <a:gd name="connsiteX21" fmla="*/ 9552 w 11634"/>
              <a:gd name="connsiteY21" fmla="*/ 7970 h 10000"/>
              <a:gd name="connsiteX22" fmla="*/ 9573 w 11634"/>
              <a:gd name="connsiteY22" fmla="*/ 8402 h 10000"/>
              <a:gd name="connsiteX23" fmla="*/ 9605 w 11634"/>
              <a:gd name="connsiteY23" fmla="*/ 8797 h 10000"/>
              <a:gd name="connsiteX24" fmla="*/ 9632 w 11634"/>
              <a:gd name="connsiteY24" fmla="*/ 9048 h 10000"/>
              <a:gd name="connsiteX25" fmla="*/ 9672 w 11634"/>
              <a:gd name="connsiteY25" fmla="*/ 9299 h 10000"/>
              <a:gd name="connsiteX26" fmla="*/ 9716 w 11634"/>
              <a:gd name="connsiteY26" fmla="*/ 9479 h 10000"/>
              <a:gd name="connsiteX27" fmla="*/ 9761 w 11634"/>
              <a:gd name="connsiteY27" fmla="*/ 9658 h 10000"/>
              <a:gd name="connsiteX28" fmla="*/ 9806 w 11634"/>
              <a:gd name="connsiteY28" fmla="*/ 9730 h 10000"/>
              <a:gd name="connsiteX29" fmla="*/ 9859 w 11634"/>
              <a:gd name="connsiteY29" fmla="*/ 9838 h 10000"/>
              <a:gd name="connsiteX30" fmla="*/ 9979 w 11634"/>
              <a:gd name="connsiteY30" fmla="*/ 9910 h 10000"/>
              <a:gd name="connsiteX31" fmla="*/ 10108 w 11634"/>
              <a:gd name="connsiteY31" fmla="*/ 9910 h 10000"/>
              <a:gd name="connsiteX32" fmla="*/ 10108 w 11634"/>
              <a:gd name="connsiteY32" fmla="*/ 9910 h 10000"/>
              <a:gd name="connsiteX33" fmla="*/ 11634 w 11634"/>
              <a:gd name="connsiteY33" fmla="*/ 10000 h 10000"/>
              <a:gd name="connsiteX0" fmla="*/ 0 w 5058"/>
              <a:gd name="connsiteY0" fmla="*/ 351 h 10000"/>
              <a:gd name="connsiteX1" fmla="*/ 2284 w 5058"/>
              <a:gd name="connsiteY1" fmla="*/ 0 h 10000"/>
              <a:gd name="connsiteX2" fmla="*/ 2284 w 5058"/>
              <a:gd name="connsiteY2" fmla="*/ 0 h 10000"/>
              <a:gd name="connsiteX3" fmla="*/ 2548 w 5058"/>
              <a:gd name="connsiteY3" fmla="*/ 71 h 10000"/>
              <a:gd name="connsiteX4" fmla="*/ 2658 w 5058"/>
              <a:gd name="connsiteY4" fmla="*/ 144 h 10000"/>
              <a:gd name="connsiteX5" fmla="*/ 2748 w 5058"/>
              <a:gd name="connsiteY5" fmla="*/ 323 h 10000"/>
              <a:gd name="connsiteX6" fmla="*/ 2792 w 5058"/>
              <a:gd name="connsiteY6" fmla="*/ 431 h 10000"/>
              <a:gd name="connsiteX7" fmla="*/ 2832 w 5058"/>
              <a:gd name="connsiteY7" fmla="*/ 538 h 10000"/>
              <a:gd name="connsiteX8" fmla="*/ 2864 w 5058"/>
              <a:gd name="connsiteY8" fmla="*/ 754 h 10000"/>
              <a:gd name="connsiteX9" fmla="*/ 2886 w 5058"/>
              <a:gd name="connsiteY9" fmla="*/ 934 h 10000"/>
              <a:gd name="connsiteX10" fmla="*/ 2909 w 5058"/>
              <a:gd name="connsiteY10" fmla="*/ 1221 h 10000"/>
              <a:gd name="connsiteX11" fmla="*/ 2922 w 5058"/>
              <a:gd name="connsiteY11" fmla="*/ 1473 h 10000"/>
              <a:gd name="connsiteX12" fmla="*/ 2931 w 5058"/>
              <a:gd name="connsiteY12" fmla="*/ 1831 h 10000"/>
              <a:gd name="connsiteX13" fmla="*/ 2935 w 5058"/>
              <a:gd name="connsiteY13" fmla="*/ 2190 h 10000"/>
              <a:gd name="connsiteX14" fmla="*/ 2935 w 5058"/>
              <a:gd name="connsiteY14" fmla="*/ 2190 h 10000"/>
              <a:gd name="connsiteX15" fmla="*/ 2931 w 5058"/>
              <a:gd name="connsiteY15" fmla="*/ 5386 h 10000"/>
              <a:gd name="connsiteX16" fmla="*/ 2931 w 5058"/>
              <a:gd name="connsiteY16" fmla="*/ 5386 h 10000"/>
              <a:gd name="connsiteX17" fmla="*/ 2935 w 5058"/>
              <a:gd name="connsiteY17" fmla="*/ 6176 h 10000"/>
              <a:gd name="connsiteX18" fmla="*/ 2944 w 5058"/>
              <a:gd name="connsiteY18" fmla="*/ 6894 h 10000"/>
              <a:gd name="connsiteX19" fmla="*/ 2957 w 5058"/>
              <a:gd name="connsiteY19" fmla="*/ 7504 h 10000"/>
              <a:gd name="connsiteX20" fmla="*/ 2976 w 5058"/>
              <a:gd name="connsiteY20" fmla="*/ 7970 h 10000"/>
              <a:gd name="connsiteX21" fmla="*/ 2997 w 5058"/>
              <a:gd name="connsiteY21" fmla="*/ 8402 h 10000"/>
              <a:gd name="connsiteX22" fmla="*/ 3029 w 5058"/>
              <a:gd name="connsiteY22" fmla="*/ 8797 h 10000"/>
              <a:gd name="connsiteX23" fmla="*/ 3056 w 5058"/>
              <a:gd name="connsiteY23" fmla="*/ 9048 h 10000"/>
              <a:gd name="connsiteX24" fmla="*/ 3096 w 5058"/>
              <a:gd name="connsiteY24" fmla="*/ 9299 h 10000"/>
              <a:gd name="connsiteX25" fmla="*/ 3140 w 5058"/>
              <a:gd name="connsiteY25" fmla="*/ 9479 h 10000"/>
              <a:gd name="connsiteX26" fmla="*/ 3185 w 5058"/>
              <a:gd name="connsiteY26" fmla="*/ 9658 h 10000"/>
              <a:gd name="connsiteX27" fmla="*/ 3230 w 5058"/>
              <a:gd name="connsiteY27" fmla="*/ 9730 h 10000"/>
              <a:gd name="connsiteX28" fmla="*/ 3283 w 5058"/>
              <a:gd name="connsiteY28" fmla="*/ 9838 h 10000"/>
              <a:gd name="connsiteX29" fmla="*/ 3403 w 5058"/>
              <a:gd name="connsiteY29" fmla="*/ 9910 h 10000"/>
              <a:gd name="connsiteX30" fmla="*/ 3532 w 5058"/>
              <a:gd name="connsiteY30" fmla="*/ 9910 h 10000"/>
              <a:gd name="connsiteX31" fmla="*/ 3532 w 5058"/>
              <a:gd name="connsiteY31" fmla="*/ 9910 h 10000"/>
              <a:gd name="connsiteX32" fmla="*/ 5058 w 5058"/>
              <a:gd name="connsiteY32" fmla="*/ 1000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</a:cxnLst>
            <a:rect l="l" t="t" r="r" b="b"/>
            <a:pathLst>
              <a:path w="5058" h="10000">
                <a:moveTo>
                  <a:pt x="0" y="351"/>
                </a:moveTo>
                <a:lnTo>
                  <a:pt x="2284" y="0"/>
                </a:lnTo>
                <a:lnTo>
                  <a:pt x="2284" y="0"/>
                </a:lnTo>
                <a:lnTo>
                  <a:pt x="2548" y="71"/>
                </a:lnTo>
                <a:cubicBezTo>
                  <a:pt x="2585" y="95"/>
                  <a:pt x="2621" y="120"/>
                  <a:pt x="2658" y="144"/>
                </a:cubicBezTo>
                <a:cubicBezTo>
                  <a:pt x="2689" y="203"/>
                  <a:pt x="2718" y="264"/>
                  <a:pt x="2748" y="323"/>
                </a:cubicBezTo>
                <a:cubicBezTo>
                  <a:pt x="2763" y="359"/>
                  <a:pt x="2777" y="395"/>
                  <a:pt x="2792" y="431"/>
                </a:cubicBezTo>
                <a:cubicBezTo>
                  <a:pt x="2805" y="467"/>
                  <a:pt x="2819" y="502"/>
                  <a:pt x="2832" y="538"/>
                </a:cubicBezTo>
                <a:cubicBezTo>
                  <a:pt x="2843" y="610"/>
                  <a:pt x="2853" y="682"/>
                  <a:pt x="2864" y="754"/>
                </a:cubicBezTo>
                <a:cubicBezTo>
                  <a:pt x="2871" y="814"/>
                  <a:pt x="2878" y="874"/>
                  <a:pt x="2886" y="934"/>
                </a:cubicBezTo>
                <a:cubicBezTo>
                  <a:pt x="2893" y="1030"/>
                  <a:pt x="2901" y="1125"/>
                  <a:pt x="2909" y="1221"/>
                </a:cubicBezTo>
                <a:cubicBezTo>
                  <a:pt x="2914" y="1305"/>
                  <a:pt x="2917" y="1388"/>
                  <a:pt x="2922" y="1473"/>
                </a:cubicBezTo>
                <a:cubicBezTo>
                  <a:pt x="2925" y="1593"/>
                  <a:pt x="2928" y="1711"/>
                  <a:pt x="2931" y="1831"/>
                </a:cubicBezTo>
                <a:cubicBezTo>
                  <a:pt x="2932" y="1951"/>
                  <a:pt x="2934" y="2070"/>
                  <a:pt x="2935" y="2190"/>
                </a:cubicBezTo>
                <a:lnTo>
                  <a:pt x="2935" y="2190"/>
                </a:lnTo>
                <a:cubicBezTo>
                  <a:pt x="2934" y="3255"/>
                  <a:pt x="2932" y="4321"/>
                  <a:pt x="2931" y="5386"/>
                </a:cubicBezTo>
                <a:lnTo>
                  <a:pt x="2931" y="5386"/>
                </a:lnTo>
                <a:cubicBezTo>
                  <a:pt x="2932" y="5650"/>
                  <a:pt x="2934" y="5912"/>
                  <a:pt x="2935" y="6176"/>
                </a:cubicBezTo>
                <a:cubicBezTo>
                  <a:pt x="2938" y="6416"/>
                  <a:pt x="2942" y="6654"/>
                  <a:pt x="2944" y="6894"/>
                </a:cubicBezTo>
                <a:cubicBezTo>
                  <a:pt x="2949" y="7097"/>
                  <a:pt x="2952" y="7301"/>
                  <a:pt x="2957" y="7504"/>
                </a:cubicBezTo>
                <a:cubicBezTo>
                  <a:pt x="2963" y="7659"/>
                  <a:pt x="2970" y="7815"/>
                  <a:pt x="2976" y="7970"/>
                </a:cubicBezTo>
                <a:lnTo>
                  <a:pt x="2997" y="8402"/>
                </a:lnTo>
                <a:cubicBezTo>
                  <a:pt x="3008" y="8533"/>
                  <a:pt x="3018" y="8665"/>
                  <a:pt x="3029" y="8797"/>
                </a:cubicBezTo>
                <a:cubicBezTo>
                  <a:pt x="3038" y="8880"/>
                  <a:pt x="3047" y="8964"/>
                  <a:pt x="3056" y="9048"/>
                </a:cubicBezTo>
                <a:cubicBezTo>
                  <a:pt x="3069" y="9132"/>
                  <a:pt x="3083" y="9215"/>
                  <a:pt x="3096" y="9299"/>
                </a:cubicBezTo>
                <a:cubicBezTo>
                  <a:pt x="3111" y="9359"/>
                  <a:pt x="3125" y="9419"/>
                  <a:pt x="3140" y="9479"/>
                </a:cubicBezTo>
                <a:cubicBezTo>
                  <a:pt x="3154" y="9538"/>
                  <a:pt x="3170" y="9599"/>
                  <a:pt x="3185" y="9658"/>
                </a:cubicBezTo>
                <a:cubicBezTo>
                  <a:pt x="3199" y="9682"/>
                  <a:pt x="3215" y="9707"/>
                  <a:pt x="3230" y="9730"/>
                </a:cubicBezTo>
                <a:cubicBezTo>
                  <a:pt x="3248" y="9766"/>
                  <a:pt x="3265" y="9803"/>
                  <a:pt x="3283" y="9838"/>
                </a:cubicBezTo>
                <a:lnTo>
                  <a:pt x="3403" y="9910"/>
                </a:lnTo>
                <a:lnTo>
                  <a:pt x="3532" y="9910"/>
                </a:lnTo>
                <a:lnTo>
                  <a:pt x="3532" y="9910"/>
                </a:lnTo>
                <a:lnTo>
                  <a:pt x="5058" y="10000"/>
                </a:lnTo>
              </a:path>
            </a:pathLst>
          </a:custGeom>
          <a:noFill/>
          <a:ln w="19050">
            <a:solidFill>
              <a:schemeClr val="bg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2" name="Freeform 9">
            <a:extLst>
              <a:ext uri="{FF2B5EF4-FFF2-40B4-BE49-F238E27FC236}">
                <a16:creationId xmlns:a16="http://schemas.microsoft.com/office/drawing/2014/main" xmlns="" id="{5EF37FCF-516B-476E-90FF-490488CE34DD}"/>
              </a:ext>
            </a:extLst>
          </p:cNvPr>
          <p:cNvSpPr>
            <a:spLocks/>
          </p:cNvSpPr>
          <p:nvPr/>
        </p:nvSpPr>
        <p:spPr bwMode="auto">
          <a:xfrm rot="10800000" flipV="1">
            <a:off x="0" y="4131869"/>
            <a:ext cx="2812421" cy="335708"/>
          </a:xfrm>
          <a:custGeom>
            <a:avLst/>
            <a:gdLst>
              <a:gd name="T0" fmla="*/ 0 w 2727"/>
              <a:gd name="T1" fmla="*/ 0 h 276"/>
              <a:gd name="T2" fmla="*/ 0 w 2727"/>
              <a:gd name="T3" fmla="*/ 0 h 276"/>
              <a:gd name="T4" fmla="*/ 1621 w 2727"/>
              <a:gd name="T5" fmla="*/ 0 h 276"/>
              <a:gd name="T6" fmla="*/ 1621 w 2727"/>
              <a:gd name="T7" fmla="*/ 0 h 276"/>
              <a:gd name="T8" fmla="*/ 1680 w 2727"/>
              <a:gd name="T9" fmla="*/ 2 h 276"/>
              <a:gd name="T10" fmla="*/ 1705 w 2727"/>
              <a:gd name="T11" fmla="*/ 4 h 276"/>
              <a:gd name="T12" fmla="*/ 1725 w 2727"/>
              <a:gd name="T13" fmla="*/ 9 h 276"/>
              <a:gd name="T14" fmla="*/ 1735 w 2727"/>
              <a:gd name="T15" fmla="*/ 12 h 276"/>
              <a:gd name="T16" fmla="*/ 1744 w 2727"/>
              <a:gd name="T17" fmla="*/ 15 h 276"/>
              <a:gd name="T18" fmla="*/ 1751 w 2727"/>
              <a:gd name="T19" fmla="*/ 21 h 276"/>
              <a:gd name="T20" fmla="*/ 1756 w 2727"/>
              <a:gd name="T21" fmla="*/ 26 h 276"/>
              <a:gd name="T22" fmla="*/ 1761 w 2727"/>
              <a:gd name="T23" fmla="*/ 34 h 276"/>
              <a:gd name="T24" fmla="*/ 1764 w 2727"/>
              <a:gd name="T25" fmla="*/ 41 h 276"/>
              <a:gd name="T26" fmla="*/ 1766 w 2727"/>
              <a:gd name="T27" fmla="*/ 51 h 276"/>
              <a:gd name="T28" fmla="*/ 1767 w 2727"/>
              <a:gd name="T29" fmla="*/ 61 h 276"/>
              <a:gd name="T30" fmla="*/ 1767 w 2727"/>
              <a:gd name="T31" fmla="*/ 61 h 276"/>
              <a:gd name="T32" fmla="*/ 1766 w 2727"/>
              <a:gd name="T33" fmla="*/ 150 h 276"/>
              <a:gd name="T34" fmla="*/ 1766 w 2727"/>
              <a:gd name="T35" fmla="*/ 150 h 276"/>
              <a:gd name="T36" fmla="*/ 1767 w 2727"/>
              <a:gd name="T37" fmla="*/ 172 h 276"/>
              <a:gd name="T38" fmla="*/ 1769 w 2727"/>
              <a:gd name="T39" fmla="*/ 192 h 276"/>
              <a:gd name="T40" fmla="*/ 1772 w 2727"/>
              <a:gd name="T41" fmla="*/ 209 h 276"/>
              <a:gd name="T42" fmla="*/ 1776 w 2727"/>
              <a:gd name="T43" fmla="*/ 222 h 276"/>
              <a:gd name="T44" fmla="*/ 1781 w 2727"/>
              <a:gd name="T45" fmla="*/ 234 h 276"/>
              <a:gd name="T46" fmla="*/ 1788 w 2727"/>
              <a:gd name="T47" fmla="*/ 245 h 276"/>
              <a:gd name="T48" fmla="*/ 1794 w 2727"/>
              <a:gd name="T49" fmla="*/ 252 h 276"/>
              <a:gd name="T50" fmla="*/ 1803 w 2727"/>
              <a:gd name="T51" fmla="*/ 259 h 276"/>
              <a:gd name="T52" fmla="*/ 1813 w 2727"/>
              <a:gd name="T53" fmla="*/ 264 h 276"/>
              <a:gd name="T54" fmla="*/ 1823 w 2727"/>
              <a:gd name="T55" fmla="*/ 269 h 276"/>
              <a:gd name="T56" fmla="*/ 1833 w 2727"/>
              <a:gd name="T57" fmla="*/ 271 h 276"/>
              <a:gd name="T58" fmla="*/ 1845 w 2727"/>
              <a:gd name="T59" fmla="*/ 274 h 276"/>
              <a:gd name="T60" fmla="*/ 1872 w 2727"/>
              <a:gd name="T61" fmla="*/ 276 h 276"/>
              <a:gd name="T62" fmla="*/ 1901 w 2727"/>
              <a:gd name="T63" fmla="*/ 276 h 276"/>
              <a:gd name="T64" fmla="*/ 1901 w 2727"/>
              <a:gd name="T65" fmla="*/ 276 h 276"/>
              <a:gd name="T66" fmla="*/ 2727 w 2727"/>
              <a:gd name="T67" fmla="*/ 276 h 276"/>
              <a:gd name="connsiteX0" fmla="*/ 0 w 10000"/>
              <a:gd name="connsiteY0" fmla="*/ 0 h 10024"/>
              <a:gd name="connsiteX1" fmla="*/ 0 w 10000"/>
              <a:gd name="connsiteY1" fmla="*/ 0 h 10024"/>
              <a:gd name="connsiteX2" fmla="*/ 5944 w 10000"/>
              <a:gd name="connsiteY2" fmla="*/ 0 h 10024"/>
              <a:gd name="connsiteX3" fmla="*/ 5944 w 10000"/>
              <a:gd name="connsiteY3" fmla="*/ 0 h 10024"/>
              <a:gd name="connsiteX4" fmla="*/ 6161 w 10000"/>
              <a:gd name="connsiteY4" fmla="*/ 72 h 10024"/>
              <a:gd name="connsiteX5" fmla="*/ 6252 w 10000"/>
              <a:gd name="connsiteY5" fmla="*/ 145 h 10024"/>
              <a:gd name="connsiteX6" fmla="*/ 6326 w 10000"/>
              <a:gd name="connsiteY6" fmla="*/ 326 h 10024"/>
              <a:gd name="connsiteX7" fmla="*/ 6362 w 10000"/>
              <a:gd name="connsiteY7" fmla="*/ 435 h 10024"/>
              <a:gd name="connsiteX8" fmla="*/ 6395 w 10000"/>
              <a:gd name="connsiteY8" fmla="*/ 543 h 10024"/>
              <a:gd name="connsiteX9" fmla="*/ 6421 w 10000"/>
              <a:gd name="connsiteY9" fmla="*/ 761 h 10024"/>
              <a:gd name="connsiteX10" fmla="*/ 6439 w 10000"/>
              <a:gd name="connsiteY10" fmla="*/ 942 h 10024"/>
              <a:gd name="connsiteX11" fmla="*/ 6458 w 10000"/>
              <a:gd name="connsiteY11" fmla="*/ 1232 h 10024"/>
              <a:gd name="connsiteX12" fmla="*/ 6469 w 10000"/>
              <a:gd name="connsiteY12" fmla="*/ 1486 h 10024"/>
              <a:gd name="connsiteX13" fmla="*/ 6476 w 10000"/>
              <a:gd name="connsiteY13" fmla="*/ 1848 h 10024"/>
              <a:gd name="connsiteX14" fmla="*/ 6480 w 10000"/>
              <a:gd name="connsiteY14" fmla="*/ 2210 h 10024"/>
              <a:gd name="connsiteX15" fmla="*/ 6480 w 10000"/>
              <a:gd name="connsiteY15" fmla="*/ 2210 h 10024"/>
              <a:gd name="connsiteX16" fmla="*/ 6476 w 10000"/>
              <a:gd name="connsiteY16" fmla="*/ 5435 h 10024"/>
              <a:gd name="connsiteX17" fmla="*/ 6476 w 10000"/>
              <a:gd name="connsiteY17" fmla="*/ 5435 h 10024"/>
              <a:gd name="connsiteX18" fmla="*/ 6480 w 10000"/>
              <a:gd name="connsiteY18" fmla="*/ 6232 h 10024"/>
              <a:gd name="connsiteX19" fmla="*/ 6487 w 10000"/>
              <a:gd name="connsiteY19" fmla="*/ 6957 h 10024"/>
              <a:gd name="connsiteX20" fmla="*/ 6498 w 10000"/>
              <a:gd name="connsiteY20" fmla="*/ 7572 h 10024"/>
              <a:gd name="connsiteX21" fmla="*/ 6513 w 10000"/>
              <a:gd name="connsiteY21" fmla="*/ 8043 h 10024"/>
              <a:gd name="connsiteX22" fmla="*/ 6531 w 10000"/>
              <a:gd name="connsiteY22" fmla="*/ 8478 h 10024"/>
              <a:gd name="connsiteX23" fmla="*/ 6557 w 10000"/>
              <a:gd name="connsiteY23" fmla="*/ 8877 h 10024"/>
              <a:gd name="connsiteX24" fmla="*/ 6579 w 10000"/>
              <a:gd name="connsiteY24" fmla="*/ 9130 h 10024"/>
              <a:gd name="connsiteX25" fmla="*/ 6612 w 10000"/>
              <a:gd name="connsiteY25" fmla="*/ 9384 h 10024"/>
              <a:gd name="connsiteX26" fmla="*/ 6648 w 10000"/>
              <a:gd name="connsiteY26" fmla="*/ 9565 h 10024"/>
              <a:gd name="connsiteX27" fmla="*/ 6685 w 10000"/>
              <a:gd name="connsiteY27" fmla="*/ 9746 h 10024"/>
              <a:gd name="connsiteX28" fmla="*/ 6722 w 10000"/>
              <a:gd name="connsiteY28" fmla="*/ 9819 h 10024"/>
              <a:gd name="connsiteX29" fmla="*/ 6766 w 10000"/>
              <a:gd name="connsiteY29" fmla="*/ 9928 h 10024"/>
              <a:gd name="connsiteX30" fmla="*/ 6865 w 10000"/>
              <a:gd name="connsiteY30" fmla="*/ 10000 h 10024"/>
              <a:gd name="connsiteX31" fmla="*/ 6971 w 10000"/>
              <a:gd name="connsiteY31" fmla="*/ 10000 h 10024"/>
              <a:gd name="connsiteX32" fmla="*/ 6971 w 10000"/>
              <a:gd name="connsiteY32" fmla="*/ 10000 h 10024"/>
              <a:gd name="connsiteX33" fmla="*/ 8035 w 10000"/>
              <a:gd name="connsiteY33" fmla="*/ 10024 h 10024"/>
              <a:gd name="connsiteX34" fmla="*/ 10000 w 10000"/>
              <a:gd name="connsiteY34" fmla="*/ 10000 h 10024"/>
              <a:gd name="connsiteX0" fmla="*/ 0 w 8035"/>
              <a:gd name="connsiteY0" fmla="*/ 0 h 10024"/>
              <a:gd name="connsiteX1" fmla="*/ 0 w 8035"/>
              <a:gd name="connsiteY1" fmla="*/ 0 h 10024"/>
              <a:gd name="connsiteX2" fmla="*/ 5944 w 8035"/>
              <a:gd name="connsiteY2" fmla="*/ 0 h 10024"/>
              <a:gd name="connsiteX3" fmla="*/ 5944 w 8035"/>
              <a:gd name="connsiteY3" fmla="*/ 0 h 10024"/>
              <a:gd name="connsiteX4" fmla="*/ 6161 w 8035"/>
              <a:gd name="connsiteY4" fmla="*/ 72 h 10024"/>
              <a:gd name="connsiteX5" fmla="*/ 6252 w 8035"/>
              <a:gd name="connsiteY5" fmla="*/ 145 h 10024"/>
              <a:gd name="connsiteX6" fmla="*/ 6326 w 8035"/>
              <a:gd name="connsiteY6" fmla="*/ 326 h 10024"/>
              <a:gd name="connsiteX7" fmla="*/ 6362 w 8035"/>
              <a:gd name="connsiteY7" fmla="*/ 435 h 10024"/>
              <a:gd name="connsiteX8" fmla="*/ 6395 w 8035"/>
              <a:gd name="connsiteY8" fmla="*/ 543 h 10024"/>
              <a:gd name="connsiteX9" fmla="*/ 6421 w 8035"/>
              <a:gd name="connsiteY9" fmla="*/ 761 h 10024"/>
              <a:gd name="connsiteX10" fmla="*/ 6439 w 8035"/>
              <a:gd name="connsiteY10" fmla="*/ 942 h 10024"/>
              <a:gd name="connsiteX11" fmla="*/ 6458 w 8035"/>
              <a:gd name="connsiteY11" fmla="*/ 1232 h 10024"/>
              <a:gd name="connsiteX12" fmla="*/ 6469 w 8035"/>
              <a:gd name="connsiteY12" fmla="*/ 1486 h 10024"/>
              <a:gd name="connsiteX13" fmla="*/ 6476 w 8035"/>
              <a:gd name="connsiteY13" fmla="*/ 1848 h 10024"/>
              <a:gd name="connsiteX14" fmla="*/ 6480 w 8035"/>
              <a:gd name="connsiteY14" fmla="*/ 2210 h 10024"/>
              <a:gd name="connsiteX15" fmla="*/ 6480 w 8035"/>
              <a:gd name="connsiteY15" fmla="*/ 2210 h 10024"/>
              <a:gd name="connsiteX16" fmla="*/ 6476 w 8035"/>
              <a:gd name="connsiteY16" fmla="*/ 5435 h 10024"/>
              <a:gd name="connsiteX17" fmla="*/ 6476 w 8035"/>
              <a:gd name="connsiteY17" fmla="*/ 5435 h 10024"/>
              <a:gd name="connsiteX18" fmla="*/ 6480 w 8035"/>
              <a:gd name="connsiteY18" fmla="*/ 6232 h 10024"/>
              <a:gd name="connsiteX19" fmla="*/ 6487 w 8035"/>
              <a:gd name="connsiteY19" fmla="*/ 6957 h 10024"/>
              <a:gd name="connsiteX20" fmla="*/ 6498 w 8035"/>
              <a:gd name="connsiteY20" fmla="*/ 7572 h 10024"/>
              <a:gd name="connsiteX21" fmla="*/ 6513 w 8035"/>
              <a:gd name="connsiteY21" fmla="*/ 8043 h 10024"/>
              <a:gd name="connsiteX22" fmla="*/ 6531 w 8035"/>
              <a:gd name="connsiteY22" fmla="*/ 8478 h 10024"/>
              <a:gd name="connsiteX23" fmla="*/ 6557 w 8035"/>
              <a:gd name="connsiteY23" fmla="*/ 8877 h 10024"/>
              <a:gd name="connsiteX24" fmla="*/ 6579 w 8035"/>
              <a:gd name="connsiteY24" fmla="*/ 9130 h 10024"/>
              <a:gd name="connsiteX25" fmla="*/ 6612 w 8035"/>
              <a:gd name="connsiteY25" fmla="*/ 9384 h 10024"/>
              <a:gd name="connsiteX26" fmla="*/ 6648 w 8035"/>
              <a:gd name="connsiteY26" fmla="*/ 9565 h 10024"/>
              <a:gd name="connsiteX27" fmla="*/ 6685 w 8035"/>
              <a:gd name="connsiteY27" fmla="*/ 9746 h 10024"/>
              <a:gd name="connsiteX28" fmla="*/ 6722 w 8035"/>
              <a:gd name="connsiteY28" fmla="*/ 9819 h 10024"/>
              <a:gd name="connsiteX29" fmla="*/ 6766 w 8035"/>
              <a:gd name="connsiteY29" fmla="*/ 9928 h 10024"/>
              <a:gd name="connsiteX30" fmla="*/ 6865 w 8035"/>
              <a:gd name="connsiteY30" fmla="*/ 10000 h 10024"/>
              <a:gd name="connsiteX31" fmla="*/ 6971 w 8035"/>
              <a:gd name="connsiteY31" fmla="*/ 10000 h 10024"/>
              <a:gd name="connsiteX32" fmla="*/ 6971 w 8035"/>
              <a:gd name="connsiteY32" fmla="*/ 10000 h 10024"/>
              <a:gd name="connsiteX33" fmla="*/ 8035 w 8035"/>
              <a:gd name="connsiteY33" fmla="*/ 10024 h 10024"/>
              <a:gd name="connsiteX0" fmla="*/ 3515 w 13515"/>
              <a:gd name="connsiteY0" fmla="*/ 0 h 10000"/>
              <a:gd name="connsiteX1" fmla="*/ 0 w 13515"/>
              <a:gd name="connsiteY1" fmla="*/ 0 h 10000"/>
              <a:gd name="connsiteX2" fmla="*/ 10913 w 13515"/>
              <a:gd name="connsiteY2" fmla="*/ 0 h 10000"/>
              <a:gd name="connsiteX3" fmla="*/ 10913 w 13515"/>
              <a:gd name="connsiteY3" fmla="*/ 0 h 10000"/>
              <a:gd name="connsiteX4" fmla="*/ 11183 w 13515"/>
              <a:gd name="connsiteY4" fmla="*/ 72 h 10000"/>
              <a:gd name="connsiteX5" fmla="*/ 11296 w 13515"/>
              <a:gd name="connsiteY5" fmla="*/ 145 h 10000"/>
              <a:gd name="connsiteX6" fmla="*/ 11388 w 13515"/>
              <a:gd name="connsiteY6" fmla="*/ 325 h 10000"/>
              <a:gd name="connsiteX7" fmla="*/ 11433 w 13515"/>
              <a:gd name="connsiteY7" fmla="*/ 434 h 10000"/>
              <a:gd name="connsiteX8" fmla="*/ 11474 w 13515"/>
              <a:gd name="connsiteY8" fmla="*/ 542 h 10000"/>
              <a:gd name="connsiteX9" fmla="*/ 11506 w 13515"/>
              <a:gd name="connsiteY9" fmla="*/ 759 h 10000"/>
              <a:gd name="connsiteX10" fmla="*/ 11529 w 13515"/>
              <a:gd name="connsiteY10" fmla="*/ 940 h 10000"/>
              <a:gd name="connsiteX11" fmla="*/ 11552 w 13515"/>
              <a:gd name="connsiteY11" fmla="*/ 1229 h 10000"/>
              <a:gd name="connsiteX12" fmla="*/ 11566 w 13515"/>
              <a:gd name="connsiteY12" fmla="*/ 1482 h 10000"/>
              <a:gd name="connsiteX13" fmla="*/ 11575 w 13515"/>
              <a:gd name="connsiteY13" fmla="*/ 1844 h 10000"/>
              <a:gd name="connsiteX14" fmla="*/ 11580 w 13515"/>
              <a:gd name="connsiteY14" fmla="*/ 2205 h 10000"/>
              <a:gd name="connsiteX15" fmla="*/ 11580 w 13515"/>
              <a:gd name="connsiteY15" fmla="*/ 2205 h 10000"/>
              <a:gd name="connsiteX16" fmla="*/ 11575 w 13515"/>
              <a:gd name="connsiteY16" fmla="*/ 5422 h 10000"/>
              <a:gd name="connsiteX17" fmla="*/ 11575 w 13515"/>
              <a:gd name="connsiteY17" fmla="*/ 5422 h 10000"/>
              <a:gd name="connsiteX18" fmla="*/ 11580 w 13515"/>
              <a:gd name="connsiteY18" fmla="*/ 6217 h 10000"/>
              <a:gd name="connsiteX19" fmla="*/ 11588 w 13515"/>
              <a:gd name="connsiteY19" fmla="*/ 6940 h 10000"/>
              <a:gd name="connsiteX20" fmla="*/ 11602 w 13515"/>
              <a:gd name="connsiteY20" fmla="*/ 7554 h 10000"/>
              <a:gd name="connsiteX21" fmla="*/ 11621 w 13515"/>
              <a:gd name="connsiteY21" fmla="*/ 8024 h 10000"/>
              <a:gd name="connsiteX22" fmla="*/ 11643 w 13515"/>
              <a:gd name="connsiteY22" fmla="*/ 8458 h 10000"/>
              <a:gd name="connsiteX23" fmla="*/ 11676 w 13515"/>
              <a:gd name="connsiteY23" fmla="*/ 8856 h 10000"/>
              <a:gd name="connsiteX24" fmla="*/ 11703 w 13515"/>
              <a:gd name="connsiteY24" fmla="*/ 9108 h 10000"/>
              <a:gd name="connsiteX25" fmla="*/ 11744 w 13515"/>
              <a:gd name="connsiteY25" fmla="*/ 9362 h 10000"/>
              <a:gd name="connsiteX26" fmla="*/ 11789 w 13515"/>
              <a:gd name="connsiteY26" fmla="*/ 9542 h 10000"/>
              <a:gd name="connsiteX27" fmla="*/ 11835 w 13515"/>
              <a:gd name="connsiteY27" fmla="*/ 9723 h 10000"/>
              <a:gd name="connsiteX28" fmla="*/ 11881 w 13515"/>
              <a:gd name="connsiteY28" fmla="*/ 9795 h 10000"/>
              <a:gd name="connsiteX29" fmla="*/ 11936 w 13515"/>
              <a:gd name="connsiteY29" fmla="*/ 9904 h 10000"/>
              <a:gd name="connsiteX30" fmla="*/ 12059 w 13515"/>
              <a:gd name="connsiteY30" fmla="*/ 9976 h 10000"/>
              <a:gd name="connsiteX31" fmla="*/ 12191 w 13515"/>
              <a:gd name="connsiteY31" fmla="*/ 9976 h 10000"/>
              <a:gd name="connsiteX32" fmla="*/ 12191 w 13515"/>
              <a:gd name="connsiteY32" fmla="*/ 9976 h 10000"/>
              <a:gd name="connsiteX33" fmla="*/ 13515 w 13515"/>
              <a:gd name="connsiteY33" fmla="*/ 10000 h 10000"/>
              <a:gd name="connsiteX0" fmla="*/ 5592 w 15592"/>
              <a:gd name="connsiteY0" fmla="*/ 0 h 10000"/>
              <a:gd name="connsiteX1" fmla="*/ 0 w 15592"/>
              <a:gd name="connsiteY1" fmla="*/ 0 h 10000"/>
              <a:gd name="connsiteX2" fmla="*/ 12990 w 15592"/>
              <a:gd name="connsiteY2" fmla="*/ 0 h 10000"/>
              <a:gd name="connsiteX3" fmla="*/ 12990 w 15592"/>
              <a:gd name="connsiteY3" fmla="*/ 0 h 10000"/>
              <a:gd name="connsiteX4" fmla="*/ 13260 w 15592"/>
              <a:gd name="connsiteY4" fmla="*/ 72 h 10000"/>
              <a:gd name="connsiteX5" fmla="*/ 13373 w 15592"/>
              <a:gd name="connsiteY5" fmla="*/ 145 h 10000"/>
              <a:gd name="connsiteX6" fmla="*/ 13465 w 15592"/>
              <a:gd name="connsiteY6" fmla="*/ 325 h 10000"/>
              <a:gd name="connsiteX7" fmla="*/ 13510 w 15592"/>
              <a:gd name="connsiteY7" fmla="*/ 434 h 10000"/>
              <a:gd name="connsiteX8" fmla="*/ 13551 w 15592"/>
              <a:gd name="connsiteY8" fmla="*/ 542 h 10000"/>
              <a:gd name="connsiteX9" fmla="*/ 13583 w 15592"/>
              <a:gd name="connsiteY9" fmla="*/ 759 h 10000"/>
              <a:gd name="connsiteX10" fmla="*/ 13606 w 15592"/>
              <a:gd name="connsiteY10" fmla="*/ 940 h 10000"/>
              <a:gd name="connsiteX11" fmla="*/ 13629 w 15592"/>
              <a:gd name="connsiteY11" fmla="*/ 1229 h 10000"/>
              <a:gd name="connsiteX12" fmla="*/ 13643 w 15592"/>
              <a:gd name="connsiteY12" fmla="*/ 1482 h 10000"/>
              <a:gd name="connsiteX13" fmla="*/ 13652 w 15592"/>
              <a:gd name="connsiteY13" fmla="*/ 1844 h 10000"/>
              <a:gd name="connsiteX14" fmla="*/ 13657 w 15592"/>
              <a:gd name="connsiteY14" fmla="*/ 2205 h 10000"/>
              <a:gd name="connsiteX15" fmla="*/ 13657 w 15592"/>
              <a:gd name="connsiteY15" fmla="*/ 2205 h 10000"/>
              <a:gd name="connsiteX16" fmla="*/ 13652 w 15592"/>
              <a:gd name="connsiteY16" fmla="*/ 5422 h 10000"/>
              <a:gd name="connsiteX17" fmla="*/ 13652 w 15592"/>
              <a:gd name="connsiteY17" fmla="*/ 5422 h 10000"/>
              <a:gd name="connsiteX18" fmla="*/ 13657 w 15592"/>
              <a:gd name="connsiteY18" fmla="*/ 6217 h 10000"/>
              <a:gd name="connsiteX19" fmla="*/ 13665 w 15592"/>
              <a:gd name="connsiteY19" fmla="*/ 6940 h 10000"/>
              <a:gd name="connsiteX20" fmla="*/ 13679 w 15592"/>
              <a:gd name="connsiteY20" fmla="*/ 7554 h 10000"/>
              <a:gd name="connsiteX21" fmla="*/ 13698 w 15592"/>
              <a:gd name="connsiteY21" fmla="*/ 8024 h 10000"/>
              <a:gd name="connsiteX22" fmla="*/ 13720 w 15592"/>
              <a:gd name="connsiteY22" fmla="*/ 8458 h 10000"/>
              <a:gd name="connsiteX23" fmla="*/ 13753 w 15592"/>
              <a:gd name="connsiteY23" fmla="*/ 8856 h 10000"/>
              <a:gd name="connsiteX24" fmla="*/ 13780 w 15592"/>
              <a:gd name="connsiteY24" fmla="*/ 9108 h 10000"/>
              <a:gd name="connsiteX25" fmla="*/ 13821 w 15592"/>
              <a:gd name="connsiteY25" fmla="*/ 9362 h 10000"/>
              <a:gd name="connsiteX26" fmla="*/ 13866 w 15592"/>
              <a:gd name="connsiteY26" fmla="*/ 9542 h 10000"/>
              <a:gd name="connsiteX27" fmla="*/ 13912 w 15592"/>
              <a:gd name="connsiteY27" fmla="*/ 9723 h 10000"/>
              <a:gd name="connsiteX28" fmla="*/ 13958 w 15592"/>
              <a:gd name="connsiteY28" fmla="*/ 9795 h 10000"/>
              <a:gd name="connsiteX29" fmla="*/ 14013 w 15592"/>
              <a:gd name="connsiteY29" fmla="*/ 9904 h 10000"/>
              <a:gd name="connsiteX30" fmla="*/ 14136 w 15592"/>
              <a:gd name="connsiteY30" fmla="*/ 9976 h 10000"/>
              <a:gd name="connsiteX31" fmla="*/ 14268 w 15592"/>
              <a:gd name="connsiteY31" fmla="*/ 9976 h 10000"/>
              <a:gd name="connsiteX32" fmla="*/ 14268 w 15592"/>
              <a:gd name="connsiteY32" fmla="*/ 9976 h 10000"/>
              <a:gd name="connsiteX33" fmla="*/ 15592 w 15592"/>
              <a:gd name="connsiteY33" fmla="*/ 1000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15592" h="10000">
                <a:moveTo>
                  <a:pt x="5592" y="0"/>
                </a:moveTo>
                <a:lnTo>
                  <a:pt x="0" y="0"/>
                </a:lnTo>
                <a:lnTo>
                  <a:pt x="12990" y="0"/>
                </a:lnTo>
                <a:lnTo>
                  <a:pt x="12990" y="0"/>
                </a:lnTo>
                <a:lnTo>
                  <a:pt x="13260" y="72"/>
                </a:lnTo>
                <a:cubicBezTo>
                  <a:pt x="13298" y="96"/>
                  <a:pt x="13335" y="121"/>
                  <a:pt x="13373" y="145"/>
                </a:cubicBezTo>
                <a:cubicBezTo>
                  <a:pt x="13404" y="205"/>
                  <a:pt x="13434" y="265"/>
                  <a:pt x="13465" y="325"/>
                </a:cubicBezTo>
                <a:cubicBezTo>
                  <a:pt x="13480" y="361"/>
                  <a:pt x="13495" y="398"/>
                  <a:pt x="13510" y="434"/>
                </a:cubicBezTo>
                <a:cubicBezTo>
                  <a:pt x="13524" y="470"/>
                  <a:pt x="13537" y="506"/>
                  <a:pt x="13551" y="542"/>
                </a:cubicBezTo>
                <a:cubicBezTo>
                  <a:pt x="13562" y="615"/>
                  <a:pt x="13572" y="686"/>
                  <a:pt x="13583" y="759"/>
                </a:cubicBezTo>
                <a:cubicBezTo>
                  <a:pt x="13591" y="819"/>
                  <a:pt x="13598" y="880"/>
                  <a:pt x="13606" y="940"/>
                </a:cubicBezTo>
                <a:cubicBezTo>
                  <a:pt x="13613" y="1037"/>
                  <a:pt x="13622" y="1132"/>
                  <a:pt x="13629" y="1229"/>
                </a:cubicBezTo>
                <a:cubicBezTo>
                  <a:pt x="13634" y="1314"/>
                  <a:pt x="13638" y="1398"/>
                  <a:pt x="13643" y="1482"/>
                </a:cubicBezTo>
                <a:cubicBezTo>
                  <a:pt x="13646" y="1603"/>
                  <a:pt x="13649" y="1723"/>
                  <a:pt x="13652" y="1844"/>
                </a:cubicBezTo>
                <a:cubicBezTo>
                  <a:pt x="13653" y="1964"/>
                  <a:pt x="13655" y="2084"/>
                  <a:pt x="13657" y="2205"/>
                </a:cubicBezTo>
                <a:lnTo>
                  <a:pt x="13657" y="2205"/>
                </a:lnTo>
                <a:cubicBezTo>
                  <a:pt x="13655" y="3277"/>
                  <a:pt x="13653" y="4350"/>
                  <a:pt x="13652" y="5422"/>
                </a:cubicBezTo>
                <a:lnTo>
                  <a:pt x="13652" y="5422"/>
                </a:lnTo>
                <a:cubicBezTo>
                  <a:pt x="13653" y="5687"/>
                  <a:pt x="13655" y="5952"/>
                  <a:pt x="13657" y="6217"/>
                </a:cubicBezTo>
                <a:cubicBezTo>
                  <a:pt x="13659" y="6458"/>
                  <a:pt x="13663" y="6699"/>
                  <a:pt x="13665" y="6940"/>
                </a:cubicBezTo>
                <a:cubicBezTo>
                  <a:pt x="13670" y="7145"/>
                  <a:pt x="13674" y="7349"/>
                  <a:pt x="13679" y="7554"/>
                </a:cubicBezTo>
                <a:cubicBezTo>
                  <a:pt x="13685" y="7711"/>
                  <a:pt x="13692" y="7867"/>
                  <a:pt x="13698" y="8024"/>
                </a:cubicBezTo>
                <a:cubicBezTo>
                  <a:pt x="13705" y="8169"/>
                  <a:pt x="13713" y="8313"/>
                  <a:pt x="13720" y="8458"/>
                </a:cubicBezTo>
                <a:cubicBezTo>
                  <a:pt x="13731" y="8590"/>
                  <a:pt x="13741" y="8723"/>
                  <a:pt x="13753" y="8856"/>
                </a:cubicBezTo>
                <a:cubicBezTo>
                  <a:pt x="13761" y="8940"/>
                  <a:pt x="13771" y="9024"/>
                  <a:pt x="13780" y="9108"/>
                </a:cubicBezTo>
                <a:cubicBezTo>
                  <a:pt x="13794" y="9193"/>
                  <a:pt x="13807" y="9277"/>
                  <a:pt x="13821" y="9362"/>
                </a:cubicBezTo>
                <a:cubicBezTo>
                  <a:pt x="13836" y="9421"/>
                  <a:pt x="13851" y="9482"/>
                  <a:pt x="13866" y="9542"/>
                </a:cubicBezTo>
                <a:cubicBezTo>
                  <a:pt x="13881" y="9602"/>
                  <a:pt x="13897" y="9663"/>
                  <a:pt x="13912" y="9723"/>
                </a:cubicBezTo>
                <a:cubicBezTo>
                  <a:pt x="13927" y="9747"/>
                  <a:pt x="13943" y="9772"/>
                  <a:pt x="13958" y="9795"/>
                </a:cubicBezTo>
                <a:cubicBezTo>
                  <a:pt x="13977" y="9831"/>
                  <a:pt x="13994" y="9868"/>
                  <a:pt x="14013" y="9904"/>
                </a:cubicBezTo>
                <a:lnTo>
                  <a:pt x="14136" y="9976"/>
                </a:lnTo>
                <a:lnTo>
                  <a:pt x="14268" y="9976"/>
                </a:lnTo>
                <a:lnTo>
                  <a:pt x="14268" y="9976"/>
                </a:lnTo>
                <a:lnTo>
                  <a:pt x="15592" y="10000"/>
                </a:lnTo>
              </a:path>
            </a:pathLst>
          </a:custGeom>
          <a:noFill/>
          <a:ln w="19050">
            <a:solidFill>
              <a:schemeClr val="tx2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3" name="Freeform 9">
            <a:extLst>
              <a:ext uri="{FF2B5EF4-FFF2-40B4-BE49-F238E27FC236}">
                <a16:creationId xmlns:a16="http://schemas.microsoft.com/office/drawing/2014/main" xmlns="" id="{175E6A5D-97E9-450B-A2A4-062DB7A5A8E3}"/>
              </a:ext>
            </a:extLst>
          </p:cNvPr>
          <p:cNvSpPr>
            <a:spLocks/>
          </p:cNvSpPr>
          <p:nvPr/>
        </p:nvSpPr>
        <p:spPr bwMode="auto">
          <a:xfrm rot="10800000" flipH="1" flipV="1">
            <a:off x="9370686" y="4131869"/>
            <a:ext cx="2812421" cy="335708"/>
          </a:xfrm>
          <a:custGeom>
            <a:avLst/>
            <a:gdLst>
              <a:gd name="T0" fmla="*/ 0 w 2727"/>
              <a:gd name="T1" fmla="*/ 0 h 276"/>
              <a:gd name="T2" fmla="*/ 0 w 2727"/>
              <a:gd name="T3" fmla="*/ 0 h 276"/>
              <a:gd name="T4" fmla="*/ 1621 w 2727"/>
              <a:gd name="T5" fmla="*/ 0 h 276"/>
              <a:gd name="T6" fmla="*/ 1621 w 2727"/>
              <a:gd name="T7" fmla="*/ 0 h 276"/>
              <a:gd name="T8" fmla="*/ 1680 w 2727"/>
              <a:gd name="T9" fmla="*/ 2 h 276"/>
              <a:gd name="T10" fmla="*/ 1705 w 2727"/>
              <a:gd name="T11" fmla="*/ 4 h 276"/>
              <a:gd name="T12" fmla="*/ 1725 w 2727"/>
              <a:gd name="T13" fmla="*/ 9 h 276"/>
              <a:gd name="T14" fmla="*/ 1735 w 2727"/>
              <a:gd name="T15" fmla="*/ 12 h 276"/>
              <a:gd name="T16" fmla="*/ 1744 w 2727"/>
              <a:gd name="T17" fmla="*/ 15 h 276"/>
              <a:gd name="T18" fmla="*/ 1751 w 2727"/>
              <a:gd name="T19" fmla="*/ 21 h 276"/>
              <a:gd name="T20" fmla="*/ 1756 w 2727"/>
              <a:gd name="T21" fmla="*/ 26 h 276"/>
              <a:gd name="T22" fmla="*/ 1761 w 2727"/>
              <a:gd name="T23" fmla="*/ 34 h 276"/>
              <a:gd name="T24" fmla="*/ 1764 w 2727"/>
              <a:gd name="T25" fmla="*/ 41 h 276"/>
              <a:gd name="T26" fmla="*/ 1766 w 2727"/>
              <a:gd name="T27" fmla="*/ 51 h 276"/>
              <a:gd name="T28" fmla="*/ 1767 w 2727"/>
              <a:gd name="T29" fmla="*/ 61 h 276"/>
              <a:gd name="T30" fmla="*/ 1767 w 2727"/>
              <a:gd name="T31" fmla="*/ 61 h 276"/>
              <a:gd name="T32" fmla="*/ 1766 w 2727"/>
              <a:gd name="T33" fmla="*/ 150 h 276"/>
              <a:gd name="T34" fmla="*/ 1766 w 2727"/>
              <a:gd name="T35" fmla="*/ 150 h 276"/>
              <a:gd name="T36" fmla="*/ 1767 w 2727"/>
              <a:gd name="T37" fmla="*/ 172 h 276"/>
              <a:gd name="T38" fmla="*/ 1769 w 2727"/>
              <a:gd name="T39" fmla="*/ 192 h 276"/>
              <a:gd name="T40" fmla="*/ 1772 w 2727"/>
              <a:gd name="T41" fmla="*/ 209 h 276"/>
              <a:gd name="T42" fmla="*/ 1776 w 2727"/>
              <a:gd name="T43" fmla="*/ 222 h 276"/>
              <a:gd name="T44" fmla="*/ 1781 w 2727"/>
              <a:gd name="T45" fmla="*/ 234 h 276"/>
              <a:gd name="T46" fmla="*/ 1788 w 2727"/>
              <a:gd name="T47" fmla="*/ 245 h 276"/>
              <a:gd name="T48" fmla="*/ 1794 w 2727"/>
              <a:gd name="T49" fmla="*/ 252 h 276"/>
              <a:gd name="T50" fmla="*/ 1803 w 2727"/>
              <a:gd name="T51" fmla="*/ 259 h 276"/>
              <a:gd name="T52" fmla="*/ 1813 w 2727"/>
              <a:gd name="T53" fmla="*/ 264 h 276"/>
              <a:gd name="T54" fmla="*/ 1823 w 2727"/>
              <a:gd name="T55" fmla="*/ 269 h 276"/>
              <a:gd name="T56" fmla="*/ 1833 w 2727"/>
              <a:gd name="T57" fmla="*/ 271 h 276"/>
              <a:gd name="T58" fmla="*/ 1845 w 2727"/>
              <a:gd name="T59" fmla="*/ 274 h 276"/>
              <a:gd name="T60" fmla="*/ 1872 w 2727"/>
              <a:gd name="T61" fmla="*/ 276 h 276"/>
              <a:gd name="T62" fmla="*/ 1901 w 2727"/>
              <a:gd name="T63" fmla="*/ 276 h 276"/>
              <a:gd name="T64" fmla="*/ 1901 w 2727"/>
              <a:gd name="T65" fmla="*/ 276 h 276"/>
              <a:gd name="T66" fmla="*/ 2727 w 2727"/>
              <a:gd name="T67" fmla="*/ 276 h 276"/>
              <a:gd name="connsiteX0" fmla="*/ 0 w 10000"/>
              <a:gd name="connsiteY0" fmla="*/ 0 h 10024"/>
              <a:gd name="connsiteX1" fmla="*/ 0 w 10000"/>
              <a:gd name="connsiteY1" fmla="*/ 0 h 10024"/>
              <a:gd name="connsiteX2" fmla="*/ 5944 w 10000"/>
              <a:gd name="connsiteY2" fmla="*/ 0 h 10024"/>
              <a:gd name="connsiteX3" fmla="*/ 5944 w 10000"/>
              <a:gd name="connsiteY3" fmla="*/ 0 h 10024"/>
              <a:gd name="connsiteX4" fmla="*/ 6161 w 10000"/>
              <a:gd name="connsiteY4" fmla="*/ 72 h 10024"/>
              <a:gd name="connsiteX5" fmla="*/ 6252 w 10000"/>
              <a:gd name="connsiteY5" fmla="*/ 145 h 10024"/>
              <a:gd name="connsiteX6" fmla="*/ 6326 w 10000"/>
              <a:gd name="connsiteY6" fmla="*/ 326 h 10024"/>
              <a:gd name="connsiteX7" fmla="*/ 6362 w 10000"/>
              <a:gd name="connsiteY7" fmla="*/ 435 h 10024"/>
              <a:gd name="connsiteX8" fmla="*/ 6395 w 10000"/>
              <a:gd name="connsiteY8" fmla="*/ 543 h 10024"/>
              <a:gd name="connsiteX9" fmla="*/ 6421 w 10000"/>
              <a:gd name="connsiteY9" fmla="*/ 761 h 10024"/>
              <a:gd name="connsiteX10" fmla="*/ 6439 w 10000"/>
              <a:gd name="connsiteY10" fmla="*/ 942 h 10024"/>
              <a:gd name="connsiteX11" fmla="*/ 6458 w 10000"/>
              <a:gd name="connsiteY11" fmla="*/ 1232 h 10024"/>
              <a:gd name="connsiteX12" fmla="*/ 6469 w 10000"/>
              <a:gd name="connsiteY12" fmla="*/ 1486 h 10024"/>
              <a:gd name="connsiteX13" fmla="*/ 6476 w 10000"/>
              <a:gd name="connsiteY13" fmla="*/ 1848 h 10024"/>
              <a:gd name="connsiteX14" fmla="*/ 6480 w 10000"/>
              <a:gd name="connsiteY14" fmla="*/ 2210 h 10024"/>
              <a:gd name="connsiteX15" fmla="*/ 6480 w 10000"/>
              <a:gd name="connsiteY15" fmla="*/ 2210 h 10024"/>
              <a:gd name="connsiteX16" fmla="*/ 6476 w 10000"/>
              <a:gd name="connsiteY16" fmla="*/ 5435 h 10024"/>
              <a:gd name="connsiteX17" fmla="*/ 6476 w 10000"/>
              <a:gd name="connsiteY17" fmla="*/ 5435 h 10024"/>
              <a:gd name="connsiteX18" fmla="*/ 6480 w 10000"/>
              <a:gd name="connsiteY18" fmla="*/ 6232 h 10024"/>
              <a:gd name="connsiteX19" fmla="*/ 6487 w 10000"/>
              <a:gd name="connsiteY19" fmla="*/ 6957 h 10024"/>
              <a:gd name="connsiteX20" fmla="*/ 6498 w 10000"/>
              <a:gd name="connsiteY20" fmla="*/ 7572 h 10024"/>
              <a:gd name="connsiteX21" fmla="*/ 6513 w 10000"/>
              <a:gd name="connsiteY21" fmla="*/ 8043 h 10024"/>
              <a:gd name="connsiteX22" fmla="*/ 6531 w 10000"/>
              <a:gd name="connsiteY22" fmla="*/ 8478 h 10024"/>
              <a:gd name="connsiteX23" fmla="*/ 6557 w 10000"/>
              <a:gd name="connsiteY23" fmla="*/ 8877 h 10024"/>
              <a:gd name="connsiteX24" fmla="*/ 6579 w 10000"/>
              <a:gd name="connsiteY24" fmla="*/ 9130 h 10024"/>
              <a:gd name="connsiteX25" fmla="*/ 6612 w 10000"/>
              <a:gd name="connsiteY25" fmla="*/ 9384 h 10024"/>
              <a:gd name="connsiteX26" fmla="*/ 6648 w 10000"/>
              <a:gd name="connsiteY26" fmla="*/ 9565 h 10024"/>
              <a:gd name="connsiteX27" fmla="*/ 6685 w 10000"/>
              <a:gd name="connsiteY27" fmla="*/ 9746 h 10024"/>
              <a:gd name="connsiteX28" fmla="*/ 6722 w 10000"/>
              <a:gd name="connsiteY28" fmla="*/ 9819 h 10024"/>
              <a:gd name="connsiteX29" fmla="*/ 6766 w 10000"/>
              <a:gd name="connsiteY29" fmla="*/ 9928 h 10024"/>
              <a:gd name="connsiteX30" fmla="*/ 6865 w 10000"/>
              <a:gd name="connsiteY30" fmla="*/ 10000 h 10024"/>
              <a:gd name="connsiteX31" fmla="*/ 6971 w 10000"/>
              <a:gd name="connsiteY31" fmla="*/ 10000 h 10024"/>
              <a:gd name="connsiteX32" fmla="*/ 6971 w 10000"/>
              <a:gd name="connsiteY32" fmla="*/ 10000 h 10024"/>
              <a:gd name="connsiteX33" fmla="*/ 8035 w 10000"/>
              <a:gd name="connsiteY33" fmla="*/ 10024 h 10024"/>
              <a:gd name="connsiteX34" fmla="*/ 10000 w 10000"/>
              <a:gd name="connsiteY34" fmla="*/ 10000 h 10024"/>
              <a:gd name="connsiteX0" fmla="*/ 0 w 8035"/>
              <a:gd name="connsiteY0" fmla="*/ 0 h 10024"/>
              <a:gd name="connsiteX1" fmla="*/ 0 w 8035"/>
              <a:gd name="connsiteY1" fmla="*/ 0 h 10024"/>
              <a:gd name="connsiteX2" fmla="*/ 5944 w 8035"/>
              <a:gd name="connsiteY2" fmla="*/ 0 h 10024"/>
              <a:gd name="connsiteX3" fmla="*/ 5944 w 8035"/>
              <a:gd name="connsiteY3" fmla="*/ 0 h 10024"/>
              <a:gd name="connsiteX4" fmla="*/ 6161 w 8035"/>
              <a:gd name="connsiteY4" fmla="*/ 72 h 10024"/>
              <a:gd name="connsiteX5" fmla="*/ 6252 w 8035"/>
              <a:gd name="connsiteY5" fmla="*/ 145 h 10024"/>
              <a:gd name="connsiteX6" fmla="*/ 6326 w 8035"/>
              <a:gd name="connsiteY6" fmla="*/ 326 h 10024"/>
              <a:gd name="connsiteX7" fmla="*/ 6362 w 8035"/>
              <a:gd name="connsiteY7" fmla="*/ 435 h 10024"/>
              <a:gd name="connsiteX8" fmla="*/ 6395 w 8035"/>
              <a:gd name="connsiteY8" fmla="*/ 543 h 10024"/>
              <a:gd name="connsiteX9" fmla="*/ 6421 w 8035"/>
              <a:gd name="connsiteY9" fmla="*/ 761 h 10024"/>
              <a:gd name="connsiteX10" fmla="*/ 6439 w 8035"/>
              <a:gd name="connsiteY10" fmla="*/ 942 h 10024"/>
              <a:gd name="connsiteX11" fmla="*/ 6458 w 8035"/>
              <a:gd name="connsiteY11" fmla="*/ 1232 h 10024"/>
              <a:gd name="connsiteX12" fmla="*/ 6469 w 8035"/>
              <a:gd name="connsiteY12" fmla="*/ 1486 h 10024"/>
              <a:gd name="connsiteX13" fmla="*/ 6476 w 8035"/>
              <a:gd name="connsiteY13" fmla="*/ 1848 h 10024"/>
              <a:gd name="connsiteX14" fmla="*/ 6480 w 8035"/>
              <a:gd name="connsiteY14" fmla="*/ 2210 h 10024"/>
              <a:gd name="connsiteX15" fmla="*/ 6480 w 8035"/>
              <a:gd name="connsiteY15" fmla="*/ 2210 h 10024"/>
              <a:gd name="connsiteX16" fmla="*/ 6476 w 8035"/>
              <a:gd name="connsiteY16" fmla="*/ 5435 h 10024"/>
              <a:gd name="connsiteX17" fmla="*/ 6476 w 8035"/>
              <a:gd name="connsiteY17" fmla="*/ 5435 h 10024"/>
              <a:gd name="connsiteX18" fmla="*/ 6480 w 8035"/>
              <a:gd name="connsiteY18" fmla="*/ 6232 h 10024"/>
              <a:gd name="connsiteX19" fmla="*/ 6487 w 8035"/>
              <a:gd name="connsiteY19" fmla="*/ 6957 h 10024"/>
              <a:gd name="connsiteX20" fmla="*/ 6498 w 8035"/>
              <a:gd name="connsiteY20" fmla="*/ 7572 h 10024"/>
              <a:gd name="connsiteX21" fmla="*/ 6513 w 8035"/>
              <a:gd name="connsiteY21" fmla="*/ 8043 h 10024"/>
              <a:gd name="connsiteX22" fmla="*/ 6531 w 8035"/>
              <a:gd name="connsiteY22" fmla="*/ 8478 h 10024"/>
              <a:gd name="connsiteX23" fmla="*/ 6557 w 8035"/>
              <a:gd name="connsiteY23" fmla="*/ 8877 h 10024"/>
              <a:gd name="connsiteX24" fmla="*/ 6579 w 8035"/>
              <a:gd name="connsiteY24" fmla="*/ 9130 h 10024"/>
              <a:gd name="connsiteX25" fmla="*/ 6612 w 8035"/>
              <a:gd name="connsiteY25" fmla="*/ 9384 h 10024"/>
              <a:gd name="connsiteX26" fmla="*/ 6648 w 8035"/>
              <a:gd name="connsiteY26" fmla="*/ 9565 h 10024"/>
              <a:gd name="connsiteX27" fmla="*/ 6685 w 8035"/>
              <a:gd name="connsiteY27" fmla="*/ 9746 h 10024"/>
              <a:gd name="connsiteX28" fmla="*/ 6722 w 8035"/>
              <a:gd name="connsiteY28" fmla="*/ 9819 h 10024"/>
              <a:gd name="connsiteX29" fmla="*/ 6766 w 8035"/>
              <a:gd name="connsiteY29" fmla="*/ 9928 h 10024"/>
              <a:gd name="connsiteX30" fmla="*/ 6865 w 8035"/>
              <a:gd name="connsiteY30" fmla="*/ 10000 h 10024"/>
              <a:gd name="connsiteX31" fmla="*/ 6971 w 8035"/>
              <a:gd name="connsiteY31" fmla="*/ 10000 h 10024"/>
              <a:gd name="connsiteX32" fmla="*/ 6971 w 8035"/>
              <a:gd name="connsiteY32" fmla="*/ 10000 h 10024"/>
              <a:gd name="connsiteX33" fmla="*/ 8035 w 8035"/>
              <a:gd name="connsiteY33" fmla="*/ 10024 h 10024"/>
              <a:gd name="connsiteX0" fmla="*/ 3515 w 13515"/>
              <a:gd name="connsiteY0" fmla="*/ 0 h 10000"/>
              <a:gd name="connsiteX1" fmla="*/ 0 w 13515"/>
              <a:gd name="connsiteY1" fmla="*/ 0 h 10000"/>
              <a:gd name="connsiteX2" fmla="*/ 10913 w 13515"/>
              <a:gd name="connsiteY2" fmla="*/ 0 h 10000"/>
              <a:gd name="connsiteX3" fmla="*/ 10913 w 13515"/>
              <a:gd name="connsiteY3" fmla="*/ 0 h 10000"/>
              <a:gd name="connsiteX4" fmla="*/ 11183 w 13515"/>
              <a:gd name="connsiteY4" fmla="*/ 72 h 10000"/>
              <a:gd name="connsiteX5" fmla="*/ 11296 w 13515"/>
              <a:gd name="connsiteY5" fmla="*/ 145 h 10000"/>
              <a:gd name="connsiteX6" fmla="*/ 11388 w 13515"/>
              <a:gd name="connsiteY6" fmla="*/ 325 h 10000"/>
              <a:gd name="connsiteX7" fmla="*/ 11433 w 13515"/>
              <a:gd name="connsiteY7" fmla="*/ 434 h 10000"/>
              <a:gd name="connsiteX8" fmla="*/ 11474 w 13515"/>
              <a:gd name="connsiteY8" fmla="*/ 542 h 10000"/>
              <a:gd name="connsiteX9" fmla="*/ 11506 w 13515"/>
              <a:gd name="connsiteY9" fmla="*/ 759 h 10000"/>
              <a:gd name="connsiteX10" fmla="*/ 11529 w 13515"/>
              <a:gd name="connsiteY10" fmla="*/ 940 h 10000"/>
              <a:gd name="connsiteX11" fmla="*/ 11552 w 13515"/>
              <a:gd name="connsiteY11" fmla="*/ 1229 h 10000"/>
              <a:gd name="connsiteX12" fmla="*/ 11566 w 13515"/>
              <a:gd name="connsiteY12" fmla="*/ 1482 h 10000"/>
              <a:gd name="connsiteX13" fmla="*/ 11575 w 13515"/>
              <a:gd name="connsiteY13" fmla="*/ 1844 h 10000"/>
              <a:gd name="connsiteX14" fmla="*/ 11580 w 13515"/>
              <a:gd name="connsiteY14" fmla="*/ 2205 h 10000"/>
              <a:gd name="connsiteX15" fmla="*/ 11580 w 13515"/>
              <a:gd name="connsiteY15" fmla="*/ 2205 h 10000"/>
              <a:gd name="connsiteX16" fmla="*/ 11575 w 13515"/>
              <a:gd name="connsiteY16" fmla="*/ 5422 h 10000"/>
              <a:gd name="connsiteX17" fmla="*/ 11575 w 13515"/>
              <a:gd name="connsiteY17" fmla="*/ 5422 h 10000"/>
              <a:gd name="connsiteX18" fmla="*/ 11580 w 13515"/>
              <a:gd name="connsiteY18" fmla="*/ 6217 h 10000"/>
              <a:gd name="connsiteX19" fmla="*/ 11588 w 13515"/>
              <a:gd name="connsiteY19" fmla="*/ 6940 h 10000"/>
              <a:gd name="connsiteX20" fmla="*/ 11602 w 13515"/>
              <a:gd name="connsiteY20" fmla="*/ 7554 h 10000"/>
              <a:gd name="connsiteX21" fmla="*/ 11621 w 13515"/>
              <a:gd name="connsiteY21" fmla="*/ 8024 h 10000"/>
              <a:gd name="connsiteX22" fmla="*/ 11643 w 13515"/>
              <a:gd name="connsiteY22" fmla="*/ 8458 h 10000"/>
              <a:gd name="connsiteX23" fmla="*/ 11676 w 13515"/>
              <a:gd name="connsiteY23" fmla="*/ 8856 h 10000"/>
              <a:gd name="connsiteX24" fmla="*/ 11703 w 13515"/>
              <a:gd name="connsiteY24" fmla="*/ 9108 h 10000"/>
              <a:gd name="connsiteX25" fmla="*/ 11744 w 13515"/>
              <a:gd name="connsiteY25" fmla="*/ 9362 h 10000"/>
              <a:gd name="connsiteX26" fmla="*/ 11789 w 13515"/>
              <a:gd name="connsiteY26" fmla="*/ 9542 h 10000"/>
              <a:gd name="connsiteX27" fmla="*/ 11835 w 13515"/>
              <a:gd name="connsiteY27" fmla="*/ 9723 h 10000"/>
              <a:gd name="connsiteX28" fmla="*/ 11881 w 13515"/>
              <a:gd name="connsiteY28" fmla="*/ 9795 h 10000"/>
              <a:gd name="connsiteX29" fmla="*/ 11936 w 13515"/>
              <a:gd name="connsiteY29" fmla="*/ 9904 h 10000"/>
              <a:gd name="connsiteX30" fmla="*/ 12059 w 13515"/>
              <a:gd name="connsiteY30" fmla="*/ 9976 h 10000"/>
              <a:gd name="connsiteX31" fmla="*/ 12191 w 13515"/>
              <a:gd name="connsiteY31" fmla="*/ 9976 h 10000"/>
              <a:gd name="connsiteX32" fmla="*/ 12191 w 13515"/>
              <a:gd name="connsiteY32" fmla="*/ 9976 h 10000"/>
              <a:gd name="connsiteX33" fmla="*/ 13515 w 13515"/>
              <a:gd name="connsiteY33" fmla="*/ 10000 h 10000"/>
              <a:gd name="connsiteX0" fmla="*/ 5592 w 15592"/>
              <a:gd name="connsiteY0" fmla="*/ 0 h 10000"/>
              <a:gd name="connsiteX1" fmla="*/ 0 w 15592"/>
              <a:gd name="connsiteY1" fmla="*/ 0 h 10000"/>
              <a:gd name="connsiteX2" fmla="*/ 12990 w 15592"/>
              <a:gd name="connsiteY2" fmla="*/ 0 h 10000"/>
              <a:gd name="connsiteX3" fmla="*/ 12990 w 15592"/>
              <a:gd name="connsiteY3" fmla="*/ 0 h 10000"/>
              <a:gd name="connsiteX4" fmla="*/ 13260 w 15592"/>
              <a:gd name="connsiteY4" fmla="*/ 72 h 10000"/>
              <a:gd name="connsiteX5" fmla="*/ 13373 w 15592"/>
              <a:gd name="connsiteY5" fmla="*/ 145 h 10000"/>
              <a:gd name="connsiteX6" fmla="*/ 13465 w 15592"/>
              <a:gd name="connsiteY6" fmla="*/ 325 h 10000"/>
              <a:gd name="connsiteX7" fmla="*/ 13510 w 15592"/>
              <a:gd name="connsiteY7" fmla="*/ 434 h 10000"/>
              <a:gd name="connsiteX8" fmla="*/ 13551 w 15592"/>
              <a:gd name="connsiteY8" fmla="*/ 542 h 10000"/>
              <a:gd name="connsiteX9" fmla="*/ 13583 w 15592"/>
              <a:gd name="connsiteY9" fmla="*/ 759 h 10000"/>
              <a:gd name="connsiteX10" fmla="*/ 13606 w 15592"/>
              <a:gd name="connsiteY10" fmla="*/ 940 h 10000"/>
              <a:gd name="connsiteX11" fmla="*/ 13629 w 15592"/>
              <a:gd name="connsiteY11" fmla="*/ 1229 h 10000"/>
              <a:gd name="connsiteX12" fmla="*/ 13643 w 15592"/>
              <a:gd name="connsiteY12" fmla="*/ 1482 h 10000"/>
              <a:gd name="connsiteX13" fmla="*/ 13652 w 15592"/>
              <a:gd name="connsiteY13" fmla="*/ 1844 h 10000"/>
              <a:gd name="connsiteX14" fmla="*/ 13657 w 15592"/>
              <a:gd name="connsiteY14" fmla="*/ 2205 h 10000"/>
              <a:gd name="connsiteX15" fmla="*/ 13657 w 15592"/>
              <a:gd name="connsiteY15" fmla="*/ 2205 h 10000"/>
              <a:gd name="connsiteX16" fmla="*/ 13652 w 15592"/>
              <a:gd name="connsiteY16" fmla="*/ 5422 h 10000"/>
              <a:gd name="connsiteX17" fmla="*/ 13652 w 15592"/>
              <a:gd name="connsiteY17" fmla="*/ 5422 h 10000"/>
              <a:gd name="connsiteX18" fmla="*/ 13657 w 15592"/>
              <a:gd name="connsiteY18" fmla="*/ 6217 h 10000"/>
              <a:gd name="connsiteX19" fmla="*/ 13665 w 15592"/>
              <a:gd name="connsiteY19" fmla="*/ 6940 h 10000"/>
              <a:gd name="connsiteX20" fmla="*/ 13679 w 15592"/>
              <a:gd name="connsiteY20" fmla="*/ 7554 h 10000"/>
              <a:gd name="connsiteX21" fmla="*/ 13698 w 15592"/>
              <a:gd name="connsiteY21" fmla="*/ 8024 h 10000"/>
              <a:gd name="connsiteX22" fmla="*/ 13720 w 15592"/>
              <a:gd name="connsiteY22" fmla="*/ 8458 h 10000"/>
              <a:gd name="connsiteX23" fmla="*/ 13753 w 15592"/>
              <a:gd name="connsiteY23" fmla="*/ 8856 h 10000"/>
              <a:gd name="connsiteX24" fmla="*/ 13780 w 15592"/>
              <a:gd name="connsiteY24" fmla="*/ 9108 h 10000"/>
              <a:gd name="connsiteX25" fmla="*/ 13821 w 15592"/>
              <a:gd name="connsiteY25" fmla="*/ 9362 h 10000"/>
              <a:gd name="connsiteX26" fmla="*/ 13866 w 15592"/>
              <a:gd name="connsiteY26" fmla="*/ 9542 h 10000"/>
              <a:gd name="connsiteX27" fmla="*/ 13912 w 15592"/>
              <a:gd name="connsiteY27" fmla="*/ 9723 h 10000"/>
              <a:gd name="connsiteX28" fmla="*/ 13958 w 15592"/>
              <a:gd name="connsiteY28" fmla="*/ 9795 h 10000"/>
              <a:gd name="connsiteX29" fmla="*/ 14013 w 15592"/>
              <a:gd name="connsiteY29" fmla="*/ 9904 h 10000"/>
              <a:gd name="connsiteX30" fmla="*/ 14136 w 15592"/>
              <a:gd name="connsiteY30" fmla="*/ 9976 h 10000"/>
              <a:gd name="connsiteX31" fmla="*/ 14268 w 15592"/>
              <a:gd name="connsiteY31" fmla="*/ 9976 h 10000"/>
              <a:gd name="connsiteX32" fmla="*/ 14268 w 15592"/>
              <a:gd name="connsiteY32" fmla="*/ 9976 h 10000"/>
              <a:gd name="connsiteX33" fmla="*/ 15592 w 15592"/>
              <a:gd name="connsiteY33" fmla="*/ 1000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15592" h="10000">
                <a:moveTo>
                  <a:pt x="5592" y="0"/>
                </a:moveTo>
                <a:lnTo>
                  <a:pt x="0" y="0"/>
                </a:lnTo>
                <a:lnTo>
                  <a:pt x="12990" y="0"/>
                </a:lnTo>
                <a:lnTo>
                  <a:pt x="12990" y="0"/>
                </a:lnTo>
                <a:lnTo>
                  <a:pt x="13260" y="72"/>
                </a:lnTo>
                <a:cubicBezTo>
                  <a:pt x="13298" y="96"/>
                  <a:pt x="13335" y="121"/>
                  <a:pt x="13373" y="145"/>
                </a:cubicBezTo>
                <a:cubicBezTo>
                  <a:pt x="13404" y="205"/>
                  <a:pt x="13434" y="265"/>
                  <a:pt x="13465" y="325"/>
                </a:cubicBezTo>
                <a:cubicBezTo>
                  <a:pt x="13480" y="361"/>
                  <a:pt x="13495" y="398"/>
                  <a:pt x="13510" y="434"/>
                </a:cubicBezTo>
                <a:cubicBezTo>
                  <a:pt x="13524" y="470"/>
                  <a:pt x="13537" y="506"/>
                  <a:pt x="13551" y="542"/>
                </a:cubicBezTo>
                <a:cubicBezTo>
                  <a:pt x="13562" y="615"/>
                  <a:pt x="13572" y="686"/>
                  <a:pt x="13583" y="759"/>
                </a:cubicBezTo>
                <a:cubicBezTo>
                  <a:pt x="13591" y="819"/>
                  <a:pt x="13598" y="880"/>
                  <a:pt x="13606" y="940"/>
                </a:cubicBezTo>
                <a:cubicBezTo>
                  <a:pt x="13613" y="1037"/>
                  <a:pt x="13622" y="1132"/>
                  <a:pt x="13629" y="1229"/>
                </a:cubicBezTo>
                <a:cubicBezTo>
                  <a:pt x="13634" y="1314"/>
                  <a:pt x="13638" y="1398"/>
                  <a:pt x="13643" y="1482"/>
                </a:cubicBezTo>
                <a:cubicBezTo>
                  <a:pt x="13646" y="1603"/>
                  <a:pt x="13649" y="1723"/>
                  <a:pt x="13652" y="1844"/>
                </a:cubicBezTo>
                <a:cubicBezTo>
                  <a:pt x="13653" y="1964"/>
                  <a:pt x="13655" y="2084"/>
                  <a:pt x="13657" y="2205"/>
                </a:cubicBezTo>
                <a:lnTo>
                  <a:pt x="13657" y="2205"/>
                </a:lnTo>
                <a:cubicBezTo>
                  <a:pt x="13655" y="3277"/>
                  <a:pt x="13653" y="4350"/>
                  <a:pt x="13652" y="5422"/>
                </a:cubicBezTo>
                <a:lnTo>
                  <a:pt x="13652" y="5422"/>
                </a:lnTo>
                <a:cubicBezTo>
                  <a:pt x="13653" y="5687"/>
                  <a:pt x="13655" y="5952"/>
                  <a:pt x="13657" y="6217"/>
                </a:cubicBezTo>
                <a:cubicBezTo>
                  <a:pt x="13659" y="6458"/>
                  <a:pt x="13663" y="6699"/>
                  <a:pt x="13665" y="6940"/>
                </a:cubicBezTo>
                <a:cubicBezTo>
                  <a:pt x="13670" y="7145"/>
                  <a:pt x="13674" y="7349"/>
                  <a:pt x="13679" y="7554"/>
                </a:cubicBezTo>
                <a:cubicBezTo>
                  <a:pt x="13685" y="7711"/>
                  <a:pt x="13692" y="7867"/>
                  <a:pt x="13698" y="8024"/>
                </a:cubicBezTo>
                <a:cubicBezTo>
                  <a:pt x="13705" y="8169"/>
                  <a:pt x="13713" y="8313"/>
                  <a:pt x="13720" y="8458"/>
                </a:cubicBezTo>
                <a:cubicBezTo>
                  <a:pt x="13731" y="8590"/>
                  <a:pt x="13741" y="8723"/>
                  <a:pt x="13753" y="8856"/>
                </a:cubicBezTo>
                <a:cubicBezTo>
                  <a:pt x="13761" y="8940"/>
                  <a:pt x="13771" y="9024"/>
                  <a:pt x="13780" y="9108"/>
                </a:cubicBezTo>
                <a:cubicBezTo>
                  <a:pt x="13794" y="9193"/>
                  <a:pt x="13807" y="9277"/>
                  <a:pt x="13821" y="9362"/>
                </a:cubicBezTo>
                <a:cubicBezTo>
                  <a:pt x="13836" y="9421"/>
                  <a:pt x="13851" y="9482"/>
                  <a:pt x="13866" y="9542"/>
                </a:cubicBezTo>
                <a:cubicBezTo>
                  <a:pt x="13881" y="9602"/>
                  <a:pt x="13897" y="9663"/>
                  <a:pt x="13912" y="9723"/>
                </a:cubicBezTo>
                <a:cubicBezTo>
                  <a:pt x="13927" y="9747"/>
                  <a:pt x="13943" y="9772"/>
                  <a:pt x="13958" y="9795"/>
                </a:cubicBezTo>
                <a:cubicBezTo>
                  <a:pt x="13977" y="9831"/>
                  <a:pt x="13994" y="9868"/>
                  <a:pt x="14013" y="9904"/>
                </a:cubicBezTo>
                <a:lnTo>
                  <a:pt x="14136" y="9976"/>
                </a:lnTo>
                <a:lnTo>
                  <a:pt x="14268" y="9976"/>
                </a:lnTo>
                <a:lnTo>
                  <a:pt x="14268" y="9976"/>
                </a:lnTo>
                <a:lnTo>
                  <a:pt x="15592" y="10000"/>
                </a:lnTo>
              </a:path>
            </a:pathLst>
          </a:custGeom>
          <a:noFill/>
          <a:ln w="19050">
            <a:solidFill>
              <a:schemeClr val="tx2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cxnSp>
        <p:nvCxnSpPr>
          <p:cNvPr id="13" name="Прямая соединительная линия 12">
            <a:extLst>
              <a:ext uri="{FF2B5EF4-FFF2-40B4-BE49-F238E27FC236}">
                <a16:creationId xmlns:a16="http://schemas.microsoft.com/office/drawing/2014/main" xmlns="" id="{73125A0F-1A40-4AD1-8664-3B8B4DE045F7}"/>
              </a:ext>
            </a:extLst>
          </p:cNvPr>
          <p:cNvCxnSpPr>
            <a:cxnSpLocks/>
            <a:stCxn id="62" idx="1"/>
          </p:cNvCxnSpPr>
          <p:nvPr/>
        </p:nvCxnSpPr>
        <p:spPr>
          <a:xfrm>
            <a:off x="2812421" y="4131869"/>
            <a:ext cx="6558265" cy="0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8994161C-7C9C-4C6E-9F6D-1F17E7EC16D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8116" y="3304994"/>
            <a:ext cx="4308805" cy="329741"/>
          </a:xfrm>
          <a:prstGeom prst="rect">
            <a:avLst/>
          </a:prstGeom>
        </p:spPr>
      </p:pic>
      <p:cxnSp>
        <p:nvCxnSpPr>
          <p:cNvPr id="6" name="Прямая соединительная линия 5">
            <a:extLst>
              <a:ext uri="{FF2B5EF4-FFF2-40B4-BE49-F238E27FC236}">
                <a16:creationId xmlns:a16="http://schemas.microsoft.com/office/drawing/2014/main" xmlns="" id="{FDDD3C86-24D8-4FFE-A035-0DE139558F7E}"/>
              </a:ext>
            </a:extLst>
          </p:cNvPr>
          <p:cNvCxnSpPr>
            <a:cxnSpLocks/>
          </p:cNvCxnSpPr>
          <p:nvPr/>
        </p:nvCxnSpPr>
        <p:spPr>
          <a:xfrm>
            <a:off x="0" y="1375624"/>
            <a:ext cx="12183107" cy="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Прямая соединительная линия 32">
            <a:extLst>
              <a:ext uri="{FF2B5EF4-FFF2-40B4-BE49-F238E27FC236}">
                <a16:creationId xmlns:a16="http://schemas.microsoft.com/office/drawing/2014/main" xmlns="" id="{E35D6E38-D9E3-49A6-A35D-DDB9415D3D17}"/>
              </a:ext>
            </a:extLst>
          </p:cNvPr>
          <p:cNvCxnSpPr>
            <a:cxnSpLocks/>
          </p:cNvCxnSpPr>
          <p:nvPr/>
        </p:nvCxnSpPr>
        <p:spPr>
          <a:xfrm>
            <a:off x="8893" y="2879525"/>
            <a:ext cx="12183107" cy="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4717530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5C74CF7F-D4AF-43E2-9850-2975C19287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ru-RU" dirty="0"/>
              <a:t>СЕРВИС «О КОНТРАГЕНТЕ»</a:t>
            </a:r>
          </a:p>
        </p:txBody>
      </p:sp>
      <p:pic>
        <p:nvPicPr>
          <p:cNvPr id="51" name="Рисунок 50">
            <a:extLst>
              <a:ext uri="{FF2B5EF4-FFF2-40B4-BE49-F238E27FC236}">
                <a16:creationId xmlns:a16="http://schemas.microsoft.com/office/drawing/2014/main" xmlns="" id="{3CB385B8-98D8-4975-9628-02965060A91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10495722" y="243625"/>
            <a:ext cx="368550" cy="368550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xmlns="" id="{EAE24679-027F-4BC4-95B0-66AA9F7AF4B5}"/>
              </a:ext>
            </a:extLst>
          </p:cNvPr>
          <p:cNvSpPr txBox="1"/>
          <p:nvPr/>
        </p:nvSpPr>
        <p:spPr>
          <a:xfrm>
            <a:off x="361972" y="856212"/>
            <a:ext cx="11043965" cy="1200329"/>
          </a:xfrm>
          <a:prstGeom prst="rect">
            <a:avLst/>
          </a:prstGeom>
          <a:noFill/>
        </p:spPr>
        <p:txBody>
          <a:bodyPr wrap="square" lIns="0">
            <a:spAutoFit/>
          </a:bodyPr>
          <a:lstStyle/>
          <a:p>
            <a:r>
              <a:rPr lang="ru-RU" sz="1800" dirty="0">
                <a:cs typeface="Segoe UI" panose="020B0502040204020203" pitchFamily="34" charset="0"/>
              </a:rPr>
              <a:t>При проведении закупок и торгов одним из основных критериев является выбор поставщика для сотрудничества. Электронная платформа позволяет заказчикам делать эффективный правильный выбор на основании предварительной детальной проверки информации о конкретной организации или предприятии.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91F1D74D-9145-455B-881B-AAAF0A70AEDE}"/>
              </a:ext>
            </a:extLst>
          </p:cNvPr>
          <p:cNvSpPr txBox="1"/>
          <p:nvPr/>
        </p:nvSpPr>
        <p:spPr>
          <a:xfrm>
            <a:off x="316027" y="2322563"/>
            <a:ext cx="3761089" cy="369332"/>
          </a:xfrm>
          <a:prstGeom prst="rect">
            <a:avLst/>
          </a:prstGeom>
          <a:noFill/>
        </p:spPr>
        <p:txBody>
          <a:bodyPr wrap="none" lIns="36000" rtlCol="0">
            <a:spAutoFit/>
          </a:bodyPr>
          <a:lstStyle/>
          <a:p>
            <a:r>
              <a:rPr lang="ru-RU" dirty="0"/>
              <a:t>ОСНОВНЫЕ ИСТОЧНИКИ ДАННЫХ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xmlns="" id="{69E05F3D-DA09-4A82-A9CA-052675E554C9}"/>
              </a:ext>
            </a:extLst>
          </p:cNvPr>
          <p:cNvSpPr txBox="1"/>
          <p:nvPr/>
        </p:nvSpPr>
        <p:spPr>
          <a:xfrm>
            <a:off x="5330254" y="2322563"/>
            <a:ext cx="2603598" cy="369332"/>
          </a:xfrm>
          <a:prstGeom prst="rect">
            <a:avLst/>
          </a:prstGeom>
          <a:noFill/>
        </p:spPr>
        <p:txBody>
          <a:bodyPr wrap="none" lIns="36000" rtlCol="0">
            <a:spAutoFit/>
          </a:bodyPr>
          <a:lstStyle/>
          <a:p>
            <a:r>
              <a:rPr lang="ru-RU" dirty="0"/>
              <a:t>КРИТЕРИИ ПРОВЕРКИ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F057E9F5-984E-4B4F-BF2C-8DF1BDE1F8EC}"/>
              </a:ext>
            </a:extLst>
          </p:cNvPr>
          <p:cNvSpPr txBox="1"/>
          <p:nvPr/>
        </p:nvSpPr>
        <p:spPr>
          <a:xfrm>
            <a:off x="5330254" y="2875547"/>
            <a:ext cx="6352409" cy="3693319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pPr algn="just"/>
            <a:r>
              <a:rPr lang="ru-RU" sz="1400" dirty="0"/>
              <a:t>Проверка проводится в рамках следующих информативных блоков:</a:t>
            </a:r>
          </a:p>
          <a:p>
            <a:pPr marL="180000" indent="-180000" algn="just">
              <a:spcBef>
                <a:spcPts val="1200"/>
              </a:spcBef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ru-RU" sz="1400" dirty="0"/>
              <a:t>Сведения о задолженностях юрлица, включая задолженность по уплате налогов и сборов.</a:t>
            </a:r>
          </a:p>
          <a:p>
            <a:pPr marL="180000" indent="-180000" algn="just"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ru-RU" sz="1400" dirty="0"/>
              <a:t>Данные из единого государственного реестра по видам профильной деятельности.</a:t>
            </a:r>
          </a:p>
          <a:p>
            <a:pPr marL="180000" indent="-180000" algn="just"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ru-RU" sz="1400" dirty="0"/>
              <a:t>Наличие судебного или исполнительного производства в отношении поставщика.</a:t>
            </a:r>
          </a:p>
          <a:p>
            <a:pPr marL="180000" indent="-180000" algn="just"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ru-RU" sz="1400" dirty="0"/>
              <a:t>Наличие факта правонарушений в аспекте финансового и налогового законодательства.</a:t>
            </a:r>
          </a:p>
          <a:p>
            <a:pPr marL="180000" indent="-180000" algn="just"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ru-RU" sz="1400" dirty="0"/>
              <a:t>Уровень качества предлагаемых товаров и услуг, лицензии, разрешения, сертификаты, соответствие по нормам и санитарным правилам.</a:t>
            </a:r>
          </a:p>
          <a:p>
            <a:pPr marL="180000" indent="-180000" algn="just"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ru-RU" sz="1400" dirty="0"/>
              <a:t>Данные о закупочной деятельности организации в аспекте 44-ФЗ, 223-ФЗ, 615-ПП в качестве заказчика и поставщика.</a:t>
            </a:r>
          </a:p>
          <a:p>
            <a:pPr marL="180000" indent="-180000" algn="just"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ru-RU" sz="1400" dirty="0"/>
              <a:t>Членство организации в СРО.</a:t>
            </a:r>
          </a:p>
          <a:p>
            <a:pPr marL="180000" indent="-180000" algn="just"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ru-RU" sz="1400" dirty="0"/>
              <a:t>Сведения о действующем руководителе предприятия.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F93CF3EF-EF3C-47D0-A143-A4B43A5E956D}"/>
              </a:ext>
            </a:extLst>
          </p:cNvPr>
          <p:cNvSpPr txBox="1"/>
          <p:nvPr/>
        </p:nvSpPr>
        <p:spPr>
          <a:xfrm>
            <a:off x="361972" y="2875548"/>
            <a:ext cx="2261936" cy="2923877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pPr marL="180000" indent="-180000">
              <a:spcBef>
                <a:spcPts val="600"/>
              </a:spcBef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ru-RU" sz="1400" dirty="0"/>
              <a:t>Сбербанк-АСТ</a:t>
            </a:r>
          </a:p>
          <a:p>
            <a:pPr marL="180000" indent="-180000">
              <a:spcBef>
                <a:spcPts val="600"/>
              </a:spcBef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ru-RU" sz="1400" dirty="0"/>
              <a:t>ЭТП-ММВБ</a:t>
            </a:r>
          </a:p>
          <a:p>
            <a:pPr marL="180000" indent="-180000">
              <a:spcBef>
                <a:spcPts val="600"/>
              </a:spcBef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ru-RU" sz="1400" dirty="0"/>
              <a:t>Росфинмониторинг (ФСФМ России)</a:t>
            </a:r>
          </a:p>
          <a:p>
            <a:pPr marL="180000" indent="-180000">
              <a:spcBef>
                <a:spcPts val="600"/>
              </a:spcBef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ru-RU" sz="1400" dirty="0"/>
              <a:t>Единый Федеральный реестр сведений о банкротстве</a:t>
            </a:r>
          </a:p>
          <a:p>
            <a:pPr marL="180000" indent="-180000">
              <a:spcBef>
                <a:spcPts val="600"/>
              </a:spcBef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ru-RU" sz="1400" dirty="0" err="1"/>
              <a:t>Еис</a:t>
            </a:r>
            <a:r>
              <a:rPr lang="ru-RU" sz="1400" dirty="0"/>
              <a:t> в сфере закупок</a:t>
            </a:r>
          </a:p>
          <a:p>
            <a:pPr marL="180000" indent="-180000">
              <a:spcBef>
                <a:spcPts val="600"/>
              </a:spcBef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ru-RU" sz="1400" dirty="0"/>
              <a:t>ФНС России</a:t>
            </a:r>
          </a:p>
          <a:p>
            <a:pPr marL="180000" indent="-180000">
              <a:spcBef>
                <a:spcPts val="600"/>
              </a:spcBef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ru-RU" sz="1400" dirty="0"/>
              <a:t>ИС Электронное Правосудие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xmlns="" id="{2B81C7B3-2157-4473-85FB-171BEFE8F923}"/>
              </a:ext>
            </a:extLst>
          </p:cNvPr>
          <p:cNvSpPr txBox="1"/>
          <p:nvPr/>
        </p:nvSpPr>
        <p:spPr>
          <a:xfrm>
            <a:off x="2783107" y="2875548"/>
            <a:ext cx="2261936" cy="2062103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pPr marL="180000" indent="-180000">
              <a:spcBef>
                <a:spcPts val="600"/>
              </a:spcBef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ru-RU" sz="1400" dirty="0"/>
              <a:t>ФССП России</a:t>
            </a:r>
          </a:p>
          <a:p>
            <a:pPr marL="180000" indent="-180000">
              <a:spcBef>
                <a:spcPts val="600"/>
              </a:spcBef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ru-RU" sz="1400" dirty="0"/>
              <a:t>РОССТАТ</a:t>
            </a:r>
          </a:p>
          <a:p>
            <a:pPr marL="180000" indent="-180000">
              <a:spcBef>
                <a:spcPts val="600"/>
              </a:spcBef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ru-RU" sz="1400" dirty="0"/>
              <a:t>ЦБ РФ</a:t>
            </a:r>
          </a:p>
          <a:p>
            <a:pPr marL="180000" indent="-180000">
              <a:spcBef>
                <a:spcPts val="600"/>
              </a:spcBef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ru-RU" sz="1400" dirty="0"/>
              <a:t>ЕИС ФМС России</a:t>
            </a:r>
          </a:p>
          <a:p>
            <a:pPr marL="180000" indent="-180000">
              <a:spcBef>
                <a:spcPts val="600"/>
              </a:spcBef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ru-RU" sz="1400" dirty="0"/>
              <a:t>НОСТРОЙ</a:t>
            </a:r>
          </a:p>
          <a:p>
            <a:pPr marL="180000" indent="-180000">
              <a:spcBef>
                <a:spcPts val="600"/>
              </a:spcBef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ru-RU" sz="1400" dirty="0"/>
              <a:t>НОПРИЗ</a:t>
            </a:r>
          </a:p>
          <a:p>
            <a:pPr marL="180000" indent="-180000">
              <a:spcBef>
                <a:spcPts val="600"/>
              </a:spcBef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ru-RU" sz="1400" dirty="0"/>
              <a:t>РТС-тендер</a:t>
            </a:r>
          </a:p>
        </p:txBody>
      </p:sp>
      <p:cxnSp>
        <p:nvCxnSpPr>
          <p:cNvPr id="7" name="Прямая соединительная линия 6">
            <a:extLst>
              <a:ext uri="{FF2B5EF4-FFF2-40B4-BE49-F238E27FC236}">
                <a16:creationId xmlns:a16="http://schemas.microsoft.com/office/drawing/2014/main" xmlns="" id="{FFB60790-48F2-4F77-AFDB-31F3FC2B2F8C}"/>
              </a:ext>
            </a:extLst>
          </p:cNvPr>
          <p:cNvCxnSpPr>
            <a:cxnSpLocks/>
          </p:cNvCxnSpPr>
          <p:nvPr/>
        </p:nvCxnSpPr>
        <p:spPr>
          <a:xfrm>
            <a:off x="301812" y="2693974"/>
            <a:ext cx="4416498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Прямая соединительная линия 39">
            <a:extLst>
              <a:ext uri="{FF2B5EF4-FFF2-40B4-BE49-F238E27FC236}">
                <a16:creationId xmlns:a16="http://schemas.microsoft.com/office/drawing/2014/main" xmlns="" id="{84A3BB3A-4358-4CE7-83A7-0A7DA732A894}"/>
              </a:ext>
            </a:extLst>
          </p:cNvPr>
          <p:cNvCxnSpPr>
            <a:cxnSpLocks/>
          </p:cNvCxnSpPr>
          <p:nvPr/>
        </p:nvCxnSpPr>
        <p:spPr>
          <a:xfrm>
            <a:off x="5330254" y="2693974"/>
            <a:ext cx="6352409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4870193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E85E83D2-7A7D-4C68-BC12-6DAAC8771AB2}"/>
              </a:ext>
            </a:extLst>
          </p:cNvPr>
          <p:cNvSpPr txBox="1"/>
          <p:nvPr/>
        </p:nvSpPr>
        <p:spPr>
          <a:xfrm>
            <a:off x="1242824" y="2939352"/>
            <a:ext cx="117051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/>
              <a:t>СЕРВИС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4FC8328B-E5A7-494E-811E-02036DD3164D}"/>
              </a:ext>
            </a:extLst>
          </p:cNvPr>
          <p:cNvSpPr txBox="1"/>
          <p:nvPr/>
        </p:nvSpPr>
        <p:spPr>
          <a:xfrm>
            <a:off x="1242824" y="3320716"/>
            <a:ext cx="6093994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3200" dirty="0"/>
              <a:t>«АНАЛИЗ ЦЕН»</a:t>
            </a: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B89C999E-1D0E-412F-8A6A-4404B3A4F87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777" t="-4659" r="-2830" b="-4659"/>
          <a:stretch/>
        </p:blipFill>
        <p:spPr>
          <a:xfrm>
            <a:off x="7723741" y="1480988"/>
            <a:ext cx="3249367" cy="4221884"/>
          </a:xfrm>
          <a:prstGeom prst="roundRect">
            <a:avLst>
              <a:gd name="adj" fmla="val 7410"/>
            </a:avLst>
          </a:prstGeom>
          <a:solidFill>
            <a:schemeClr val="bg1"/>
          </a:solidFill>
          <a:ln w="19050">
            <a:solidFill>
              <a:schemeClr val="bg1">
                <a:lumMod val="85000"/>
              </a:schemeClr>
            </a:solidFill>
          </a:ln>
        </p:spPr>
      </p:pic>
      <p:cxnSp>
        <p:nvCxnSpPr>
          <p:cNvPr id="3" name="Прямая соединительная линия 2">
            <a:extLst>
              <a:ext uri="{FF2B5EF4-FFF2-40B4-BE49-F238E27FC236}">
                <a16:creationId xmlns:a16="http://schemas.microsoft.com/office/drawing/2014/main" xmlns="" id="{CBA320DD-9EC0-4DC6-B435-A39122330919}"/>
              </a:ext>
            </a:extLst>
          </p:cNvPr>
          <p:cNvCxnSpPr>
            <a:stCxn id="5" idx="3"/>
          </p:cNvCxnSpPr>
          <p:nvPr/>
        </p:nvCxnSpPr>
        <p:spPr>
          <a:xfrm>
            <a:off x="2413337" y="3139407"/>
            <a:ext cx="5310404" cy="6465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388043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5C74CF7F-D4AF-43E2-9850-2975C19287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ru-RU" dirty="0"/>
              <a:t>СЕРВИС «АНАЛИЗ ЦЕН»</a:t>
            </a:r>
          </a:p>
        </p:txBody>
      </p:sp>
      <p:pic>
        <p:nvPicPr>
          <p:cNvPr id="12" name="Рисунок 11">
            <a:extLst>
              <a:ext uri="{FF2B5EF4-FFF2-40B4-BE49-F238E27FC236}">
                <a16:creationId xmlns:a16="http://schemas.microsoft.com/office/drawing/2014/main" xmlns="" id="{44E5B5C8-A734-4C68-BC5D-22A817B0299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75507" y="198873"/>
            <a:ext cx="513061" cy="438802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389AF901-3A23-4AFD-BEE8-E3A364933D99}"/>
              </a:ext>
            </a:extLst>
          </p:cNvPr>
          <p:cNvSpPr txBox="1"/>
          <p:nvPr/>
        </p:nvSpPr>
        <p:spPr>
          <a:xfrm>
            <a:off x="361972" y="856212"/>
            <a:ext cx="11043965" cy="646331"/>
          </a:xfrm>
          <a:prstGeom prst="rect">
            <a:avLst/>
          </a:prstGeom>
          <a:noFill/>
        </p:spPr>
        <p:txBody>
          <a:bodyPr wrap="square" lIns="0">
            <a:spAutoFit/>
          </a:bodyPr>
          <a:lstStyle/>
          <a:p>
            <a:r>
              <a:rPr lang="ru-RU" sz="1800" dirty="0">
                <a:cs typeface="Segoe UI" panose="020B0502040204020203" pitchFamily="34" charset="0"/>
              </a:rPr>
              <a:t>Позволяет быстро и просто проверить уровень цен на товары в извещениях, контрактах/договорах, прайс-листах Поставщиков</a:t>
            </a: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CAB3D992-29A6-418D-B5CA-803045B4AE7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330" y="1870300"/>
            <a:ext cx="755771" cy="755771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xmlns="" id="{F8DCD329-BEB1-410F-BA81-B8957DF5D0A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5835" y="1925517"/>
            <a:ext cx="675166" cy="675166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xmlns="" id="{C2CD821E-2995-4D4B-AC5B-F9D97CE43FD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7508" y="2000431"/>
            <a:ext cx="600252" cy="600252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xmlns="" id="{37AD660B-6E42-4A7F-9F50-B0AE5BFA0973}"/>
              </a:ext>
            </a:extLst>
          </p:cNvPr>
          <p:cNvSpPr txBox="1"/>
          <p:nvPr/>
        </p:nvSpPr>
        <p:spPr>
          <a:xfrm>
            <a:off x="1259985" y="2012217"/>
            <a:ext cx="2598323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Clr>
                <a:schemeClr val="tx2"/>
              </a:buClr>
            </a:pPr>
            <a:r>
              <a:rPr lang="ru-RU" sz="1600" dirty="0">
                <a:ea typeface="Calibri" panose="020F0502020204030204" pitchFamily="34" charset="0"/>
                <a:cs typeface="Times New Roman" panose="02020603050405020304" pitchFamily="18" charset="0"/>
              </a:rPr>
              <a:t>ЧТО, ПО КАКИМ ЦЕНАМ </a:t>
            </a:r>
          </a:p>
          <a:p>
            <a:pPr>
              <a:buClr>
                <a:schemeClr val="tx2"/>
              </a:buClr>
            </a:pPr>
            <a:r>
              <a:rPr lang="ru-RU" sz="1600" dirty="0">
                <a:ea typeface="Calibri" panose="020F0502020204030204" pitchFamily="34" charset="0"/>
                <a:cs typeface="Times New Roman" panose="02020603050405020304" pitchFamily="18" charset="0"/>
              </a:rPr>
              <a:t>И ГДЕ ЗАКУПАЕТСЯ?</a:t>
            </a:r>
            <a:endParaRPr lang="ru-RU" sz="16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cxnSp>
        <p:nvCxnSpPr>
          <p:cNvPr id="21" name="Прямая соединительная линия 20">
            <a:extLst>
              <a:ext uri="{FF2B5EF4-FFF2-40B4-BE49-F238E27FC236}">
                <a16:creationId xmlns:a16="http://schemas.microsoft.com/office/drawing/2014/main" xmlns="" id="{97498060-6841-4B93-B5A5-6772E5C28EF5}"/>
              </a:ext>
            </a:extLst>
          </p:cNvPr>
          <p:cNvCxnSpPr>
            <a:cxnSpLocks/>
          </p:cNvCxnSpPr>
          <p:nvPr/>
        </p:nvCxnSpPr>
        <p:spPr>
          <a:xfrm flipH="1">
            <a:off x="397541" y="2746558"/>
            <a:ext cx="3595268" cy="0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>
            <a:extLst>
              <a:ext uri="{FF2B5EF4-FFF2-40B4-BE49-F238E27FC236}">
                <a16:creationId xmlns:a16="http://schemas.microsoft.com/office/drawing/2014/main" xmlns="" id="{823B59E9-3AB6-40AB-9130-4ECBD255F774}"/>
              </a:ext>
            </a:extLst>
          </p:cNvPr>
          <p:cNvSpPr txBox="1"/>
          <p:nvPr/>
        </p:nvSpPr>
        <p:spPr>
          <a:xfrm>
            <a:off x="5282644" y="2012217"/>
            <a:ext cx="2467484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Clr>
                <a:schemeClr val="tx2"/>
              </a:buClr>
            </a:pPr>
            <a:r>
              <a:rPr lang="ru-RU" sz="16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КТО И ЧТО ПРОД</a:t>
            </a:r>
            <a:r>
              <a:rPr lang="ru-RU" sz="1600" dirty="0">
                <a:ea typeface="Calibri" panose="020F0502020204030204" pitchFamily="34" charset="0"/>
                <a:cs typeface="Times New Roman" panose="02020603050405020304" pitchFamily="18" charset="0"/>
              </a:rPr>
              <a:t>АЁТ </a:t>
            </a:r>
          </a:p>
          <a:p>
            <a:pPr>
              <a:buClr>
                <a:schemeClr val="tx2"/>
              </a:buClr>
            </a:pPr>
            <a:r>
              <a:rPr lang="ru-RU" sz="1600" dirty="0">
                <a:ea typeface="Calibri" panose="020F0502020204030204" pitchFamily="34" charset="0"/>
                <a:cs typeface="Times New Roman" panose="02020603050405020304" pitchFamily="18" charset="0"/>
              </a:rPr>
              <a:t>ПО ЛУЧШИМ ЦЕНАМ?</a:t>
            </a:r>
            <a:endParaRPr lang="ru-RU" sz="16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xmlns="" id="{8A4CA70E-3FD2-455B-A820-0FF472091F4C}"/>
              </a:ext>
            </a:extLst>
          </p:cNvPr>
          <p:cNvSpPr txBox="1"/>
          <p:nvPr/>
        </p:nvSpPr>
        <p:spPr>
          <a:xfrm>
            <a:off x="9368416" y="2012217"/>
            <a:ext cx="2249398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Clr>
                <a:schemeClr val="tx2"/>
              </a:buClr>
            </a:pPr>
            <a:r>
              <a:rPr lang="ru-RU" sz="16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КАК ЗАВИСИТ ЦЕНА ОТ ОБЪЁМА?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AE591DD8-D0EA-4FBF-B72E-DDBFA1922643}"/>
              </a:ext>
            </a:extLst>
          </p:cNvPr>
          <p:cNvSpPr txBox="1"/>
          <p:nvPr/>
        </p:nvSpPr>
        <p:spPr>
          <a:xfrm>
            <a:off x="474907" y="2829657"/>
            <a:ext cx="344053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>
                <a:solidFill>
                  <a:schemeClr val="bg1">
                    <a:lumMod val="50000"/>
                  </a:schemeClr>
                </a:solidFill>
              </a:rPr>
              <a:t>Изучите, по каким ценам и в каком регионе товары закупаются сейчас или были закуплены ранее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xmlns="" id="{2F4C7CB3-C28B-4F7A-8415-8D334778F279}"/>
              </a:ext>
            </a:extLst>
          </p:cNvPr>
          <p:cNvSpPr txBox="1"/>
          <p:nvPr/>
        </p:nvSpPr>
        <p:spPr>
          <a:xfrm>
            <a:off x="4298365" y="2829657"/>
            <a:ext cx="359526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>
                <a:solidFill>
                  <a:schemeClr val="bg1">
                    <a:lumMod val="50000"/>
                  </a:schemeClr>
                </a:solidFill>
              </a:rPr>
              <a:t>Определите Поставщиков </a:t>
            </a:r>
          </a:p>
          <a:p>
            <a:pPr algn="ctr"/>
            <a:r>
              <a:rPr lang="ru-RU" sz="1400" dirty="0">
                <a:solidFill>
                  <a:schemeClr val="bg1">
                    <a:lumMod val="50000"/>
                  </a:schemeClr>
                </a:solidFill>
              </a:rPr>
              <a:t>с наиболее выгодными ценами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xmlns="" id="{4D106745-E86B-4125-9C31-A2BFE4A5298D}"/>
              </a:ext>
            </a:extLst>
          </p:cNvPr>
          <p:cNvSpPr txBox="1"/>
          <p:nvPr/>
        </p:nvSpPr>
        <p:spPr>
          <a:xfrm>
            <a:off x="8152459" y="2829657"/>
            <a:ext cx="37123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>
                <a:solidFill>
                  <a:schemeClr val="bg1">
                    <a:lumMod val="50000"/>
                  </a:schemeClr>
                </a:solidFill>
              </a:rPr>
              <a:t>Проведите анализ изменения </a:t>
            </a:r>
          </a:p>
          <a:p>
            <a:pPr algn="ctr"/>
            <a:r>
              <a:rPr lang="ru-RU" sz="1400" dirty="0">
                <a:solidFill>
                  <a:schemeClr val="bg1">
                    <a:lumMod val="50000"/>
                  </a:schemeClr>
                </a:solidFill>
              </a:rPr>
              <a:t>цены от количества, в любом из регионов</a:t>
            </a:r>
          </a:p>
        </p:txBody>
      </p:sp>
      <p:cxnSp>
        <p:nvCxnSpPr>
          <p:cNvPr id="31" name="Прямая соединительная линия 30">
            <a:extLst>
              <a:ext uri="{FF2B5EF4-FFF2-40B4-BE49-F238E27FC236}">
                <a16:creationId xmlns:a16="http://schemas.microsoft.com/office/drawing/2014/main" xmlns="" id="{F6E34DE2-37F4-412E-B24E-E0E05FDFCA1B}"/>
              </a:ext>
            </a:extLst>
          </p:cNvPr>
          <p:cNvCxnSpPr>
            <a:cxnSpLocks/>
          </p:cNvCxnSpPr>
          <p:nvPr/>
        </p:nvCxnSpPr>
        <p:spPr>
          <a:xfrm flipH="1">
            <a:off x="4298365" y="2746558"/>
            <a:ext cx="3595268" cy="0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Прямая соединительная линия 31">
            <a:extLst>
              <a:ext uri="{FF2B5EF4-FFF2-40B4-BE49-F238E27FC236}">
                <a16:creationId xmlns:a16="http://schemas.microsoft.com/office/drawing/2014/main" xmlns="" id="{5DE339D5-482D-4BD9-8008-E32D5C818A3D}"/>
              </a:ext>
            </a:extLst>
          </p:cNvPr>
          <p:cNvCxnSpPr>
            <a:cxnSpLocks/>
          </p:cNvCxnSpPr>
          <p:nvPr/>
        </p:nvCxnSpPr>
        <p:spPr>
          <a:xfrm flipH="1">
            <a:off x="8210982" y="2746558"/>
            <a:ext cx="3595268" cy="0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Box 32">
            <a:extLst>
              <a:ext uri="{FF2B5EF4-FFF2-40B4-BE49-F238E27FC236}">
                <a16:creationId xmlns:a16="http://schemas.microsoft.com/office/drawing/2014/main" xmlns="" id="{DF48BA08-0B04-43BC-82F1-BAD2FFD849AE}"/>
              </a:ext>
            </a:extLst>
          </p:cNvPr>
          <p:cNvSpPr txBox="1"/>
          <p:nvPr/>
        </p:nvSpPr>
        <p:spPr>
          <a:xfrm>
            <a:off x="652911" y="3961982"/>
            <a:ext cx="3188818" cy="369332"/>
          </a:xfrm>
          <a:prstGeom prst="rect">
            <a:avLst/>
          </a:prstGeom>
          <a:noFill/>
        </p:spPr>
        <p:txBody>
          <a:bodyPr wrap="none" lIns="36000" rtlCol="0">
            <a:spAutoFit/>
          </a:bodyPr>
          <a:lstStyle/>
          <a:p>
            <a:r>
              <a:rPr lang="ru-RU" dirty="0">
                <a:solidFill>
                  <a:schemeClr val="tx2"/>
                </a:solidFill>
              </a:rPr>
              <a:t>НАСТРОЙКИ ДЛЯ АНАЛИЗА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xmlns="" id="{1AB91BDD-9886-4A1E-B1A4-10DC6C8ED740}"/>
              </a:ext>
            </a:extLst>
          </p:cNvPr>
          <p:cNvSpPr txBox="1"/>
          <p:nvPr/>
        </p:nvSpPr>
        <p:spPr>
          <a:xfrm>
            <a:off x="634433" y="4347256"/>
            <a:ext cx="5934809" cy="153888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83515" indent="-171450">
              <a:lnSpc>
                <a:spcPct val="100000"/>
              </a:lnSpc>
              <a:spcBef>
                <a:spcPts val="260"/>
              </a:spcBef>
              <a:buClr>
                <a:schemeClr val="tx2"/>
              </a:buClr>
              <a:buFont typeface="Arial" panose="020B0604020202020204" pitchFamily="34" charset="0"/>
              <a:buChar char="•"/>
              <a:tabLst>
                <a:tab pos="263525" algn="l"/>
                <a:tab pos="264160" algn="l"/>
              </a:tabLst>
            </a:pPr>
            <a:r>
              <a:rPr lang="ru-RU" sz="1400" dirty="0">
                <a:cs typeface="Roboto"/>
              </a:rPr>
              <a:t>Поиск по наименованию товара</a:t>
            </a:r>
          </a:p>
          <a:p>
            <a:pPr marL="183515" indent="-171450">
              <a:lnSpc>
                <a:spcPct val="100000"/>
              </a:lnSpc>
              <a:spcBef>
                <a:spcPts val="260"/>
              </a:spcBef>
              <a:buClr>
                <a:schemeClr val="tx2"/>
              </a:buClr>
              <a:buFont typeface="Arial" panose="020B0604020202020204" pitchFamily="34" charset="0"/>
              <a:buChar char="•"/>
              <a:tabLst>
                <a:tab pos="263525" algn="l"/>
                <a:tab pos="264160" algn="l"/>
              </a:tabLst>
            </a:pPr>
            <a:r>
              <a:rPr lang="ru-RU" sz="1400" dirty="0">
                <a:cs typeface="Roboto"/>
              </a:rPr>
              <a:t>Поиск по региону и настройка источников цен</a:t>
            </a:r>
          </a:p>
          <a:p>
            <a:pPr marL="183515" indent="-171450">
              <a:lnSpc>
                <a:spcPct val="100000"/>
              </a:lnSpc>
              <a:spcBef>
                <a:spcPts val="260"/>
              </a:spcBef>
              <a:buClr>
                <a:schemeClr val="tx2"/>
              </a:buClr>
              <a:buFont typeface="Arial" panose="020B0604020202020204" pitchFamily="34" charset="0"/>
              <a:buChar char="•"/>
              <a:tabLst>
                <a:tab pos="263525" algn="l"/>
                <a:tab pos="264160" algn="l"/>
              </a:tabLst>
            </a:pPr>
            <a:r>
              <a:rPr lang="ru-RU" sz="1400" dirty="0">
                <a:cs typeface="Roboto"/>
              </a:rPr>
              <a:t>Выбор периода для анализа цен (для контрактов и договоров)</a:t>
            </a:r>
          </a:p>
          <a:p>
            <a:pPr marL="183515" indent="-171450">
              <a:lnSpc>
                <a:spcPct val="100000"/>
              </a:lnSpc>
              <a:spcBef>
                <a:spcPts val="260"/>
              </a:spcBef>
              <a:buClr>
                <a:schemeClr val="tx2"/>
              </a:buClr>
              <a:buFont typeface="Arial" panose="020B0604020202020204" pitchFamily="34" charset="0"/>
              <a:buChar char="•"/>
              <a:tabLst>
                <a:tab pos="263525" algn="l"/>
                <a:tab pos="264160" algn="l"/>
              </a:tabLst>
            </a:pPr>
            <a:r>
              <a:rPr lang="ru-RU" sz="1400" dirty="0">
                <a:cs typeface="Roboto"/>
              </a:rPr>
              <a:t>Отдельные отчёты по каждой релевантной единице измерения</a:t>
            </a:r>
          </a:p>
          <a:p>
            <a:pPr marL="183515" indent="-171450">
              <a:lnSpc>
                <a:spcPct val="100000"/>
              </a:lnSpc>
              <a:spcBef>
                <a:spcPts val="260"/>
              </a:spcBef>
              <a:buClr>
                <a:schemeClr val="tx2"/>
              </a:buClr>
              <a:buFont typeface="Arial" panose="020B0604020202020204" pitchFamily="34" charset="0"/>
              <a:buChar char="•"/>
              <a:tabLst>
                <a:tab pos="263525" algn="l"/>
                <a:tab pos="264160" algn="l"/>
              </a:tabLst>
            </a:pPr>
            <a:r>
              <a:rPr lang="ru-RU" sz="1400" dirty="0">
                <a:cs typeface="Roboto"/>
              </a:rPr>
              <a:t>Возможность редактирования списка данных для построения отчёта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xmlns="" id="{7D07C4E1-64C0-440E-8120-E203DABAE54B}"/>
              </a:ext>
            </a:extLst>
          </p:cNvPr>
          <p:cNvSpPr txBox="1"/>
          <p:nvPr/>
        </p:nvSpPr>
        <p:spPr>
          <a:xfrm>
            <a:off x="7203017" y="3961982"/>
            <a:ext cx="4015967" cy="369332"/>
          </a:xfrm>
          <a:prstGeom prst="rect">
            <a:avLst/>
          </a:prstGeom>
          <a:noFill/>
        </p:spPr>
        <p:txBody>
          <a:bodyPr wrap="none" lIns="36000" rtlCol="0">
            <a:spAutoFit/>
          </a:bodyPr>
          <a:lstStyle/>
          <a:p>
            <a:r>
              <a:rPr lang="ru-RU" dirty="0">
                <a:solidFill>
                  <a:schemeClr val="tx2"/>
                </a:solidFill>
              </a:rPr>
              <a:t>КАКАЯ ИНФОРМАЦИЯ ВЫВОДИТСЯ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xmlns="" id="{35607C74-CBB5-4E0F-9B7D-ADC3C75DDA6F}"/>
              </a:ext>
            </a:extLst>
          </p:cNvPr>
          <p:cNvSpPr txBox="1"/>
          <p:nvPr/>
        </p:nvSpPr>
        <p:spPr>
          <a:xfrm>
            <a:off x="7184539" y="4347256"/>
            <a:ext cx="4723631" cy="150041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83515" indent="-171450">
              <a:lnSpc>
                <a:spcPct val="100000"/>
              </a:lnSpc>
              <a:spcBef>
                <a:spcPts val="260"/>
              </a:spcBef>
              <a:buClr>
                <a:schemeClr val="tx2"/>
              </a:buClr>
              <a:buFont typeface="Arial" panose="020B0604020202020204" pitchFamily="34" charset="0"/>
              <a:buChar char="•"/>
              <a:tabLst>
                <a:tab pos="263525" algn="l"/>
                <a:tab pos="264160" algn="l"/>
              </a:tabLst>
            </a:pPr>
            <a:r>
              <a:rPr lang="ru-RU" sz="1400" dirty="0">
                <a:cs typeface="Roboto"/>
              </a:rPr>
              <a:t>Цены: максимальная, минимальная, средняя, средневзвешенная</a:t>
            </a:r>
          </a:p>
          <a:p>
            <a:pPr marL="183515" indent="-171450">
              <a:lnSpc>
                <a:spcPct val="100000"/>
              </a:lnSpc>
              <a:spcBef>
                <a:spcPts val="260"/>
              </a:spcBef>
              <a:buClr>
                <a:schemeClr val="tx2"/>
              </a:buClr>
              <a:buFont typeface="Arial" panose="020B0604020202020204" pitchFamily="34" charset="0"/>
              <a:buChar char="•"/>
              <a:tabLst>
                <a:tab pos="263525" algn="l"/>
                <a:tab pos="264160" algn="l"/>
              </a:tabLst>
            </a:pPr>
            <a:r>
              <a:rPr lang="ru-RU" sz="1400" dirty="0">
                <a:cs typeface="Roboto"/>
              </a:rPr>
              <a:t>Графики: зависимость цены от количества, распределение цен по количеству позиций</a:t>
            </a:r>
          </a:p>
          <a:p>
            <a:pPr marL="183515" indent="-171450">
              <a:lnSpc>
                <a:spcPct val="100000"/>
              </a:lnSpc>
              <a:spcBef>
                <a:spcPts val="260"/>
              </a:spcBef>
              <a:buClr>
                <a:schemeClr val="tx2"/>
              </a:buClr>
              <a:buFont typeface="Arial" panose="020B0604020202020204" pitchFamily="34" charset="0"/>
              <a:buChar char="•"/>
              <a:tabLst>
                <a:tab pos="263525" algn="l"/>
                <a:tab pos="264160" algn="l"/>
              </a:tabLst>
            </a:pPr>
            <a:r>
              <a:rPr lang="ru-RU" sz="1400" dirty="0">
                <a:cs typeface="Roboto"/>
              </a:rPr>
              <a:t>Карта: цены и количество на карте РФ</a:t>
            </a:r>
          </a:p>
          <a:p>
            <a:pPr marL="183515" indent="-171450">
              <a:lnSpc>
                <a:spcPct val="100000"/>
              </a:lnSpc>
              <a:spcBef>
                <a:spcPts val="260"/>
              </a:spcBef>
              <a:buClr>
                <a:schemeClr val="tx2"/>
              </a:buClr>
              <a:buFont typeface="Arial" panose="020B0604020202020204" pitchFamily="34" charset="0"/>
              <a:buChar char="•"/>
              <a:tabLst>
                <a:tab pos="263525" algn="l"/>
                <a:tab pos="264160" algn="l"/>
              </a:tabLst>
            </a:pPr>
            <a:r>
              <a:rPr lang="ru-RU" sz="1400" dirty="0">
                <a:cs typeface="Roboto"/>
              </a:rPr>
              <a:t>Прайс-листы Поставщиков в РТС-маркет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xmlns="" id="{308F836F-D019-4ECD-8772-07A70A061754}"/>
              </a:ext>
            </a:extLst>
          </p:cNvPr>
          <p:cNvSpPr txBox="1"/>
          <p:nvPr/>
        </p:nvSpPr>
        <p:spPr>
          <a:xfrm>
            <a:off x="1717260" y="6063032"/>
            <a:ext cx="875748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dirty="0">
                <a:solidFill>
                  <a:schemeClr val="tx2"/>
                </a:solidFill>
                <a:effectLst/>
              </a:rPr>
              <a:t>СКОРО - БУДУТ ДОБАВЛЕНЫ ЦЕНЫ ИЗ ДРУГИХ ОТКРЫТЫХ ИСТОЧНИКОВ</a:t>
            </a:r>
            <a:endParaRPr lang="ru-RU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47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5C74CF7F-D4AF-43E2-9850-2975C19287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ru-RU" dirty="0"/>
              <a:t>СЕРВИС «АНАЛИЗ ЦЕН»</a:t>
            </a:r>
          </a:p>
        </p:txBody>
      </p:sp>
      <p:pic>
        <p:nvPicPr>
          <p:cNvPr id="12" name="Рисунок 11">
            <a:extLst>
              <a:ext uri="{FF2B5EF4-FFF2-40B4-BE49-F238E27FC236}">
                <a16:creationId xmlns:a16="http://schemas.microsoft.com/office/drawing/2014/main" xmlns="" id="{44E5B5C8-A734-4C68-BC5D-22A817B0299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75507" y="198873"/>
            <a:ext cx="513061" cy="438802"/>
          </a:xfrm>
          <a:prstGeom prst="rect">
            <a:avLst/>
          </a:prstGeom>
        </p:spPr>
      </p:pic>
      <p:pic>
        <p:nvPicPr>
          <p:cNvPr id="23" name="Рисунок 22">
            <a:extLst>
              <a:ext uri="{FF2B5EF4-FFF2-40B4-BE49-F238E27FC236}">
                <a16:creationId xmlns:a16="http://schemas.microsoft.com/office/drawing/2014/main" xmlns="" id="{1E481207-E934-4885-AEB0-83A4FAC12B0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-2755" b="1"/>
          <a:stretch/>
        </p:blipFill>
        <p:spPr>
          <a:xfrm>
            <a:off x="4707647" y="1157576"/>
            <a:ext cx="7321755" cy="5098294"/>
          </a:xfrm>
          <a:prstGeom prst="roundRect">
            <a:avLst>
              <a:gd name="adj" fmla="val 3735"/>
            </a:avLst>
          </a:prstGeom>
          <a:solidFill>
            <a:schemeClr val="bg1"/>
          </a:solidFill>
          <a:ln w="19050">
            <a:solidFill>
              <a:schemeClr val="bg1">
                <a:lumMod val="85000"/>
              </a:schemeClr>
            </a:solidFill>
          </a:ln>
        </p:spPr>
      </p:pic>
      <p:sp>
        <p:nvSpPr>
          <p:cNvPr id="29" name="Текст 2">
            <a:extLst>
              <a:ext uri="{FF2B5EF4-FFF2-40B4-BE49-F238E27FC236}">
                <a16:creationId xmlns:a16="http://schemas.microsoft.com/office/drawing/2014/main" xmlns="" id="{C2DF5B79-ECBB-49C0-8D11-B5006BF502DD}"/>
              </a:ext>
            </a:extLst>
          </p:cNvPr>
          <p:cNvSpPr txBox="1">
            <a:spLocks/>
          </p:cNvSpPr>
          <p:nvPr/>
        </p:nvSpPr>
        <p:spPr>
          <a:xfrm>
            <a:off x="277755" y="1121480"/>
            <a:ext cx="4007115" cy="518280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ru-RU" sz="1800" dirty="0">
                <a:solidFill>
                  <a:schemeClr val="tx2"/>
                </a:solidFill>
              </a:rPr>
              <a:t>ОПРЕДЕЛИТЕ ПРЕДМЕТ АНАЛИЗА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1400" dirty="0">
                <a:solidFill>
                  <a:schemeClr val="tx1">
                    <a:lumMod val="50000"/>
                  </a:schemeClr>
                </a:solidFill>
              </a:rPr>
              <a:t>Введите наименование товара</a:t>
            </a:r>
          </a:p>
          <a:p>
            <a:pPr marL="0" indent="0">
              <a:lnSpc>
                <a:spcPct val="100000"/>
              </a:lnSpc>
              <a:spcBef>
                <a:spcPts val="1800"/>
              </a:spcBef>
              <a:buNone/>
            </a:pPr>
            <a:r>
              <a:rPr lang="ru-RU" sz="1800" dirty="0">
                <a:solidFill>
                  <a:schemeClr val="tx2"/>
                </a:solidFill>
              </a:rPr>
              <a:t>НАСТРОЙТЕ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1800" dirty="0">
                <a:solidFill>
                  <a:schemeClr val="tx2"/>
                </a:solidFill>
              </a:rPr>
              <a:t>ДОПОЛНИТЕЛЬНЫЕ ПАРАМЕТРЫ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1400" dirty="0">
                <a:solidFill>
                  <a:schemeClr val="tx1">
                    <a:lumMod val="50000"/>
                  </a:schemeClr>
                </a:solidFill>
              </a:rPr>
              <a:t>Укажите регион поиска и источники цен, а также можете выбрать период для анализа (для контрактов / договоров)</a:t>
            </a:r>
          </a:p>
          <a:p>
            <a:pPr marL="0" indent="0">
              <a:lnSpc>
                <a:spcPct val="100000"/>
              </a:lnSpc>
              <a:spcBef>
                <a:spcPts val="1800"/>
              </a:spcBef>
              <a:buNone/>
            </a:pPr>
            <a:r>
              <a:rPr lang="ru-RU" sz="1800" dirty="0">
                <a:solidFill>
                  <a:schemeClr val="tx2"/>
                </a:solidFill>
              </a:rPr>
              <a:t>ФОРМИРОВАНИЕ ОТЧЁТА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1400" dirty="0">
                <a:solidFill>
                  <a:schemeClr val="tx1">
                    <a:lumMod val="50000"/>
                  </a:schemeClr>
                </a:solidFill>
              </a:rPr>
              <a:t>Система подберёт все релевантные закупки и построит отчёт. </a:t>
            </a:r>
            <a:endParaRPr lang="en-US" sz="1400" dirty="0">
              <a:solidFill>
                <a:schemeClr val="tx1">
                  <a:lumMod val="50000"/>
                </a:schemeClr>
              </a:solidFill>
            </a:endParaRPr>
          </a:p>
          <a:p>
            <a:pPr marL="0" indent="0">
              <a:lnSpc>
                <a:spcPct val="100000"/>
              </a:lnSpc>
              <a:spcBef>
                <a:spcPts val="1800"/>
              </a:spcBef>
              <a:buNone/>
            </a:pPr>
            <a:r>
              <a:rPr lang="ru-RU" sz="1800" dirty="0">
                <a:solidFill>
                  <a:schemeClr val="tx2"/>
                </a:solidFill>
              </a:rPr>
              <a:t>РЕДАКТИРОВАНИЕ ОТЧЕТА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1400" dirty="0">
                <a:solidFill>
                  <a:schemeClr val="tx1">
                    <a:lumMod val="50000"/>
                  </a:schemeClr>
                </a:solidFill>
              </a:rPr>
              <a:t>У вас будет возможность изучить список данных для расчёта и, при необходимости, отредактировать его</a:t>
            </a:r>
          </a:p>
          <a:p>
            <a:pPr marL="0" indent="0">
              <a:lnSpc>
                <a:spcPct val="100000"/>
              </a:lnSpc>
              <a:spcBef>
                <a:spcPts val="1800"/>
              </a:spcBef>
              <a:buNone/>
            </a:pPr>
            <a:r>
              <a:rPr lang="ru-RU" sz="1800" dirty="0">
                <a:solidFill>
                  <a:schemeClr val="tx2"/>
                </a:solidFill>
              </a:rPr>
              <a:t>РЕЗУЛЬТАТ АНАЛИЗА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1400" dirty="0">
                <a:solidFill>
                  <a:schemeClr val="tx1">
                    <a:lumMod val="50000"/>
                  </a:schemeClr>
                </a:solidFill>
              </a:rPr>
              <a:t>Результатом анализа будет отчёт на странице сервиса и протокол в формате Excel, готовый для скачивания</a:t>
            </a:r>
            <a:r>
              <a:rPr lang="en-US" sz="1400" dirty="0">
                <a:solidFill>
                  <a:schemeClr val="tx1">
                    <a:lumMod val="50000"/>
                  </a:schemeClr>
                </a:solidFill>
              </a:rPr>
              <a:t>x</a:t>
            </a:r>
            <a:endParaRPr lang="ru-RU" sz="1400" dirty="0">
              <a:solidFill>
                <a:schemeClr val="tx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005238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E85E83D2-7A7D-4C68-BC12-6DAAC8771AB2}"/>
              </a:ext>
            </a:extLst>
          </p:cNvPr>
          <p:cNvSpPr txBox="1"/>
          <p:nvPr/>
        </p:nvSpPr>
        <p:spPr>
          <a:xfrm>
            <a:off x="731096" y="2782941"/>
            <a:ext cx="117051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/>
              <a:t>СЕРВИС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4FC8328B-E5A7-494E-811E-02036DD3164D}"/>
              </a:ext>
            </a:extLst>
          </p:cNvPr>
          <p:cNvSpPr txBox="1"/>
          <p:nvPr/>
        </p:nvSpPr>
        <p:spPr>
          <a:xfrm>
            <a:off x="731096" y="3164305"/>
            <a:ext cx="6093994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3200" dirty="0"/>
              <a:t>«ПОИСК ТЕХНИЧЕСКОГО ЗАДАНИЯ»</a:t>
            </a: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B89C999E-1D0E-412F-8A6A-4404B3A4F87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6287" t="-3904" r="-6914" b="1852"/>
          <a:stretch/>
        </p:blipFill>
        <p:spPr>
          <a:xfrm>
            <a:off x="7212013" y="1480988"/>
            <a:ext cx="3249367" cy="4221884"/>
          </a:xfrm>
          <a:prstGeom prst="roundRect">
            <a:avLst>
              <a:gd name="adj" fmla="val 7410"/>
            </a:avLst>
          </a:prstGeom>
          <a:solidFill>
            <a:schemeClr val="bg1"/>
          </a:solidFill>
          <a:ln w="19050">
            <a:solidFill>
              <a:schemeClr val="bg1">
                <a:lumMod val="85000"/>
              </a:schemeClr>
            </a:solidFill>
          </a:ln>
        </p:spPr>
      </p:pic>
      <p:cxnSp>
        <p:nvCxnSpPr>
          <p:cNvPr id="3" name="Прямая соединительная линия 2">
            <a:extLst>
              <a:ext uri="{FF2B5EF4-FFF2-40B4-BE49-F238E27FC236}">
                <a16:creationId xmlns:a16="http://schemas.microsoft.com/office/drawing/2014/main" xmlns="" id="{CA89CAF9-540D-42D8-9F3D-3A0D0E3F1F99}"/>
              </a:ext>
            </a:extLst>
          </p:cNvPr>
          <p:cNvCxnSpPr>
            <a:stCxn id="5" idx="3"/>
          </p:cNvCxnSpPr>
          <p:nvPr/>
        </p:nvCxnSpPr>
        <p:spPr>
          <a:xfrm flipV="1">
            <a:off x="1901609" y="2969703"/>
            <a:ext cx="5310404" cy="13293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22008263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5C74CF7F-D4AF-43E2-9850-2975C19287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ru-RU" dirty="0"/>
              <a:t>СЕРВИС «ПОИСК ТЕХНИЧЕСКОГО ЗАДАНИЯ»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389AF901-3A23-4AFD-BEE8-E3A364933D99}"/>
              </a:ext>
            </a:extLst>
          </p:cNvPr>
          <p:cNvSpPr txBox="1"/>
          <p:nvPr/>
        </p:nvSpPr>
        <p:spPr>
          <a:xfrm>
            <a:off x="361972" y="856212"/>
            <a:ext cx="11407955" cy="646331"/>
          </a:xfrm>
          <a:prstGeom prst="rect">
            <a:avLst/>
          </a:prstGeom>
          <a:noFill/>
        </p:spPr>
        <p:txBody>
          <a:bodyPr wrap="square" lIns="0">
            <a:spAutoFit/>
          </a:bodyPr>
          <a:lstStyle/>
          <a:p>
            <a:r>
              <a:rPr lang="ru-RU" sz="1800" dirty="0">
                <a:cs typeface="Segoe UI" panose="020B0502040204020203" pitchFamily="34" charset="0"/>
              </a:rPr>
              <a:t>Сервис позволяет найти извещения по введённому поисковому запросу и посмотреть всю документацию опубликованных закупок.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xmlns="" id="{37AD660B-6E42-4A7F-9F50-B0AE5BFA0973}"/>
              </a:ext>
            </a:extLst>
          </p:cNvPr>
          <p:cNvSpPr txBox="1"/>
          <p:nvPr/>
        </p:nvSpPr>
        <p:spPr>
          <a:xfrm>
            <a:off x="225049" y="2852923"/>
            <a:ext cx="3937941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buClr>
                <a:schemeClr val="tx2"/>
              </a:buClr>
            </a:pPr>
            <a:r>
              <a:rPr lang="ru-RU" sz="1600" dirty="0">
                <a:ea typeface="Calibri" panose="020F0502020204030204" pitchFamily="34" charset="0"/>
                <a:cs typeface="Times New Roman" panose="02020603050405020304" pitchFamily="18" charset="0"/>
              </a:rPr>
              <a:t>НАЙДИТЕ ТО, ЧТО НУЖНО, </a:t>
            </a:r>
          </a:p>
          <a:p>
            <a:pPr algn="ctr">
              <a:buClr>
                <a:schemeClr val="tx2"/>
              </a:buClr>
            </a:pPr>
            <a:r>
              <a:rPr lang="ru-RU" sz="1600" dirty="0">
                <a:ea typeface="Calibri" panose="020F0502020204030204" pitchFamily="34" charset="0"/>
                <a:cs typeface="Times New Roman" panose="02020603050405020304" pitchFamily="18" charset="0"/>
              </a:rPr>
              <a:t>ДАЖЕ ЕСЛИ ОНО СКРЫТО</a:t>
            </a:r>
            <a:endParaRPr lang="ru-RU" sz="16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xmlns="" id="{823B59E9-3AB6-40AB-9130-4ECBD255F774}"/>
              </a:ext>
            </a:extLst>
          </p:cNvPr>
          <p:cNvSpPr txBox="1"/>
          <p:nvPr/>
        </p:nvSpPr>
        <p:spPr>
          <a:xfrm>
            <a:off x="4196126" y="2852923"/>
            <a:ext cx="3739646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buClr>
                <a:schemeClr val="tx2"/>
              </a:buClr>
            </a:pPr>
            <a:r>
              <a:rPr lang="ru-RU" sz="1600" dirty="0">
                <a:ea typeface="Calibri" panose="020F0502020204030204" pitchFamily="34" charset="0"/>
                <a:cs typeface="Times New Roman" panose="02020603050405020304" pitchFamily="18" charset="0"/>
              </a:rPr>
              <a:t>ПОИСК ЗАКУПОК С ЗАПРОСАМИ НА РАЗЪЯСНЕНИЕ ИЛИ ЖАЛОБАМИ ФАС</a:t>
            </a:r>
            <a:endParaRPr lang="ru-RU" sz="16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xmlns="" id="{8A4CA70E-3FD2-455B-A820-0FF472091F4C}"/>
              </a:ext>
            </a:extLst>
          </p:cNvPr>
          <p:cNvSpPr txBox="1"/>
          <p:nvPr/>
        </p:nvSpPr>
        <p:spPr>
          <a:xfrm>
            <a:off x="8304055" y="2852923"/>
            <a:ext cx="3409121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buClr>
                <a:schemeClr val="tx2"/>
              </a:buClr>
            </a:pPr>
            <a:r>
              <a:rPr lang="ru-RU" sz="16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РАБОТАЙТЕ С КОРРЕКТНЫМ ЗАДАНИЕМ И ДОКУМЕНТАЦИЕЙ</a:t>
            </a:r>
          </a:p>
        </p:txBody>
      </p:sp>
      <p:pic>
        <p:nvPicPr>
          <p:cNvPr id="23" name="Рисунок 22">
            <a:extLst>
              <a:ext uri="{FF2B5EF4-FFF2-40B4-BE49-F238E27FC236}">
                <a16:creationId xmlns:a16="http://schemas.microsoft.com/office/drawing/2014/main" xmlns="" id="{585FFAA6-E8D1-4DD1-945C-E4015892AB3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33588" y="232740"/>
            <a:ext cx="418525" cy="381323"/>
          </a:xfrm>
          <a:prstGeom prst="rect">
            <a:avLst/>
          </a:prstGeom>
        </p:spPr>
      </p:pic>
      <p:sp>
        <p:nvSpPr>
          <p:cNvPr id="35" name="TextBox 34">
            <a:extLst>
              <a:ext uri="{FF2B5EF4-FFF2-40B4-BE49-F238E27FC236}">
                <a16:creationId xmlns:a16="http://schemas.microsoft.com/office/drawing/2014/main" xmlns="" id="{3222D4F4-01CB-44FF-9F03-6DFFD186C9F3}"/>
              </a:ext>
            </a:extLst>
          </p:cNvPr>
          <p:cNvSpPr txBox="1"/>
          <p:nvPr/>
        </p:nvSpPr>
        <p:spPr>
          <a:xfrm>
            <a:off x="225049" y="3762938"/>
            <a:ext cx="11614755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52000" indent="-252000" algn="just">
              <a:spcBef>
                <a:spcPts val="600"/>
              </a:spcBef>
              <a:buClr>
                <a:schemeClr val="tx2"/>
              </a:buClr>
              <a:buFont typeface="Wingdings" panose="05000000000000000000" pitchFamily="2" charset="2"/>
              <a:buChar char="ü"/>
            </a:pPr>
            <a:r>
              <a:rPr lang="ru-RU" sz="1600" dirty="0"/>
              <a:t>Поиск </a:t>
            </a:r>
            <a:r>
              <a:rPr lang="ru-RU" sz="1600" dirty="0">
                <a:solidFill>
                  <a:schemeClr val="tx2"/>
                </a:solidFill>
              </a:rPr>
              <a:t>выгодных контрактов </a:t>
            </a:r>
            <a:r>
              <a:rPr lang="ru-RU" sz="1600" dirty="0"/>
              <a:t>по представленным критериям в рамках 44-ФЗ, 223-ФЗ, ЗМО (закупки малого объема), 615-ПП (работы по проведению капитального ремонта).</a:t>
            </a:r>
          </a:p>
          <a:p>
            <a:pPr marL="252000" indent="-252000" algn="just">
              <a:spcBef>
                <a:spcPts val="600"/>
              </a:spcBef>
              <a:buClr>
                <a:schemeClr val="tx2"/>
              </a:buClr>
              <a:buFont typeface="Wingdings" panose="05000000000000000000" pitchFamily="2" charset="2"/>
              <a:buChar char="ü"/>
            </a:pPr>
            <a:r>
              <a:rPr lang="ru-RU" sz="1600" dirty="0">
                <a:solidFill>
                  <a:schemeClr val="tx2"/>
                </a:solidFill>
              </a:rPr>
              <a:t>Необходимые проверки </a:t>
            </a:r>
            <a:r>
              <a:rPr lang="ru-RU" sz="1600" dirty="0"/>
              <a:t>на подготовительном этапе сделки (уточнение любой информации о поставщике, проверка стандартов и норм по качеству продукции, проверка стоимость товаров и услуг).</a:t>
            </a:r>
          </a:p>
          <a:p>
            <a:pPr marL="252000" indent="-252000" algn="just">
              <a:spcBef>
                <a:spcPts val="600"/>
              </a:spcBef>
              <a:buClr>
                <a:schemeClr val="tx2"/>
              </a:buClr>
              <a:buFont typeface="Wingdings" panose="05000000000000000000" pitchFamily="2" charset="2"/>
              <a:buChar char="ü"/>
            </a:pPr>
            <a:r>
              <a:rPr lang="ru-RU" sz="1600" dirty="0"/>
              <a:t>Подбор электронных сервисов и площадок </a:t>
            </a:r>
            <a:r>
              <a:rPr lang="ru-RU" sz="1600" dirty="0">
                <a:solidFill>
                  <a:schemeClr val="tx2"/>
                </a:solidFill>
              </a:rPr>
              <a:t>для быстрого и удобного заключения сделок</a:t>
            </a:r>
            <a:r>
              <a:rPr lang="ru-RU" sz="1600" dirty="0"/>
              <a:t>, возможность оформить закупку полностью в режиме онлайн для экономии времени и других ресурсов.</a:t>
            </a:r>
          </a:p>
          <a:p>
            <a:pPr marL="252000" indent="-252000" algn="just">
              <a:spcBef>
                <a:spcPts val="600"/>
              </a:spcBef>
              <a:buClr>
                <a:schemeClr val="tx2"/>
              </a:buClr>
              <a:buFont typeface="Wingdings" panose="05000000000000000000" pitchFamily="2" charset="2"/>
              <a:buChar char="ü"/>
            </a:pPr>
            <a:r>
              <a:rPr lang="ru-RU" sz="1600" dirty="0">
                <a:solidFill>
                  <a:schemeClr val="tx2"/>
                </a:solidFill>
              </a:rPr>
              <a:t>Организация электронного документооборота </a:t>
            </a:r>
            <a:r>
              <a:rPr lang="ru-RU" sz="1600" dirty="0"/>
              <a:t>по контрактам, договорам, законодательным нормам, сертификатам на продукцию.</a:t>
            </a:r>
          </a:p>
          <a:p>
            <a:pPr marL="252000" indent="-252000" algn="just">
              <a:spcBef>
                <a:spcPts val="600"/>
              </a:spcBef>
              <a:buClr>
                <a:schemeClr val="tx2"/>
              </a:buClr>
              <a:buFont typeface="Wingdings" panose="05000000000000000000" pitchFamily="2" charset="2"/>
              <a:buChar char="ü"/>
            </a:pPr>
            <a:r>
              <a:rPr lang="ru-RU" sz="1600" dirty="0">
                <a:solidFill>
                  <a:schemeClr val="tx2"/>
                </a:solidFill>
              </a:rPr>
              <a:t>Постоянное обновление представленных данных </a:t>
            </a:r>
            <a:r>
              <a:rPr lang="ru-RU" sz="1600" dirty="0"/>
              <a:t>по открытым торгам, новым и текущим предложениям, о коммерческих и государственных закупках, о доступных площадках для поиска тендеров.</a:t>
            </a:r>
          </a:p>
        </p:txBody>
      </p:sp>
      <p:cxnSp>
        <p:nvCxnSpPr>
          <p:cNvPr id="38" name="Прямая соединительная линия 37">
            <a:extLst>
              <a:ext uri="{FF2B5EF4-FFF2-40B4-BE49-F238E27FC236}">
                <a16:creationId xmlns:a16="http://schemas.microsoft.com/office/drawing/2014/main" xmlns="" id="{2D34797C-B9FA-4719-9444-F398311B1CD4}"/>
              </a:ext>
            </a:extLst>
          </p:cNvPr>
          <p:cNvCxnSpPr>
            <a:cxnSpLocks/>
          </p:cNvCxnSpPr>
          <p:nvPr/>
        </p:nvCxnSpPr>
        <p:spPr>
          <a:xfrm flipH="1">
            <a:off x="396385" y="2763957"/>
            <a:ext cx="3595268" cy="0"/>
          </a:xfrm>
          <a:prstGeom prst="line">
            <a:avLst/>
          </a:prstGeom>
          <a:ln w="1905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Прямая соединительная линия 38">
            <a:extLst>
              <a:ext uri="{FF2B5EF4-FFF2-40B4-BE49-F238E27FC236}">
                <a16:creationId xmlns:a16="http://schemas.microsoft.com/office/drawing/2014/main" xmlns="" id="{B1D48BFE-97B1-4FCF-994A-8E4E24E3430C}"/>
              </a:ext>
            </a:extLst>
          </p:cNvPr>
          <p:cNvCxnSpPr>
            <a:cxnSpLocks/>
          </p:cNvCxnSpPr>
          <p:nvPr/>
        </p:nvCxnSpPr>
        <p:spPr>
          <a:xfrm flipH="1">
            <a:off x="4304262" y="2763957"/>
            <a:ext cx="3595268" cy="0"/>
          </a:xfrm>
          <a:prstGeom prst="line">
            <a:avLst/>
          </a:prstGeom>
          <a:ln w="1905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Прямая соединительная линия 39">
            <a:extLst>
              <a:ext uri="{FF2B5EF4-FFF2-40B4-BE49-F238E27FC236}">
                <a16:creationId xmlns:a16="http://schemas.microsoft.com/office/drawing/2014/main" xmlns="" id="{1F676CB2-6EE0-4264-B296-D2EDF8CCD24B}"/>
              </a:ext>
            </a:extLst>
          </p:cNvPr>
          <p:cNvCxnSpPr>
            <a:cxnSpLocks/>
          </p:cNvCxnSpPr>
          <p:nvPr/>
        </p:nvCxnSpPr>
        <p:spPr>
          <a:xfrm flipH="1">
            <a:off x="8210982" y="2763957"/>
            <a:ext cx="3595268" cy="0"/>
          </a:xfrm>
          <a:prstGeom prst="line">
            <a:avLst/>
          </a:prstGeom>
          <a:ln w="1905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Рисунок 10">
            <a:extLst>
              <a:ext uri="{FF2B5EF4-FFF2-40B4-BE49-F238E27FC236}">
                <a16:creationId xmlns:a16="http://schemas.microsoft.com/office/drawing/2014/main" xmlns="" id="{1B2B072C-AD38-47A6-9ACF-1551EF537A3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3806" y="1771207"/>
            <a:ext cx="806848" cy="806848"/>
          </a:xfrm>
          <a:prstGeom prst="rect">
            <a:avLst/>
          </a:prstGeom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xmlns="" id="{46CF2DCC-DD68-4A32-ABDB-26906F14B9F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83722" y="1778829"/>
            <a:ext cx="736049" cy="736049"/>
          </a:xfrm>
          <a:prstGeom prst="rect">
            <a:avLst/>
          </a:prstGeom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xmlns="" id="{38E63D98-B193-4B70-ABB5-FAEBBF42868E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1016" y="1797161"/>
            <a:ext cx="736049" cy="7360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5404555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5C74CF7F-D4AF-43E2-9850-2975C19287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ru-RU" dirty="0"/>
              <a:t>СЕРВИС «ПОИСК ТЕХНИЧЕСКОГО ЗАДАНИЯ»</a:t>
            </a:r>
          </a:p>
        </p:txBody>
      </p:sp>
      <p:pic>
        <p:nvPicPr>
          <p:cNvPr id="23" name="Рисунок 22">
            <a:extLst>
              <a:ext uri="{FF2B5EF4-FFF2-40B4-BE49-F238E27FC236}">
                <a16:creationId xmlns:a16="http://schemas.microsoft.com/office/drawing/2014/main" xmlns="" id="{585FFAA6-E8D1-4DD1-945C-E4015892AB3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33588" y="232740"/>
            <a:ext cx="418525" cy="381323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5A10F499-5F6F-49F3-BDAF-11BE3DFF291B}"/>
              </a:ext>
            </a:extLst>
          </p:cNvPr>
          <p:cNvSpPr txBox="1"/>
          <p:nvPr/>
        </p:nvSpPr>
        <p:spPr>
          <a:xfrm>
            <a:off x="295797" y="1323940"/>
            <a:ext cx="3488135" cy="369332"/>
          </a:xfrm>
          <a:prstGeom prst="rect">
            <a:avLst/>
          </a:prstGeom>
          <a:noFill/>
        </p:spPr>
        <p:txBody>
          <a:bodyPr wrap="square" lIns="0" rIns="36000" rtlCol="0">
            <a:spAutoFit/>
          </a:bodyPr>
          <a:lstStyle/>
          <a:p>
            <a:pPr algn="ctr"/>
            <a:r>
              <a:rPr lang="ru-RU" dirty="0"/>
              <a:t>КАК РАБОТАЕТ ПОИСК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B2E251AA-64B1-4C61-B346-2DAC6699AA3B}"/>
              </a:ext>
            </a:extLst>
          </p:cNvPr>
          <p:cNvSpPr txBox="1"/>
          <p:nvPr/>
        </p:nvSpPr>
        <p:spPr>
          <a:xfrm>
            <a:off x="386036" y="1949116"/>
            <a:ext cx="3343754" cy="3416320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pPr marL="180000" indent="-180000">
              <a:spcBef>
                <a:spcPts val="600"/>
              </a:spcBef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ru-RU" sz="1400" dirty="0"/>
              <a:t>“Умный” поиск внутри файлов закупочной документации</a:t>
            </a:r>
          </a:p>
          <a:p>
            <a:pPr marL="180000" indent="-180000">
              <a:spcBef>
                <a:spcPts val="600"/>
              </a:spcBef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ru-RU" sz="1400" dirty="0"/>
              <a:t>Возможность поиска по одному или нескольким запросам</a:t>
            </a:r>
          </a:p>
          <a:p>
            <a:pPr marL="180000" indent="-180000">
              <a:spcBef>
                <a:spcPts val="600"/>
              </a:spcBef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ru-RU" sz="1400" dirty="0"/>
              <a:t>Поиск закупок по 44-ФЗ, 223-ФЗ, ПП-615, закупок малого объема и коммерческих закупок</a:t>
            </a:r>
          </a:p>
          <a:p>
            <a:pPr marL="180000" indent="-180000">
              <a:spcBef>
                <a:spcPts val="600"/>
              </a:spcBef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ru-RU" sz="1400" dirty="0"/>
              <a:t>Поиск извещений для текущих закупок, поиск контрактов и протоколы подведения итогов у завершенных закупок, поиск план-графиков для будущих закупок</a:t>
            </a:r>
          </a:p>
          <a:p>
            <a:pPr marL="180000" indent="-180000">
              <a:spcBef>
                <a:spcPts val="600"/>
              </a:spcBef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ru-RU" sz="1400" dirty="0"/>
              <a:t>Актуальность данных проверяется каждый час</a:t>
            </a:r>
          </a:p>
        </p:txBody>
      </p:sp>
      <p:cxnSp>
        <p:nvCxnSpPr>
          <p:cNvPr id="18" name="Прямая соединительная линия 17">
            <a:extLst>
              <a:ext uri="{FF2B5EF4-FFF2-40B4-BE49-F238E27FC236}">
                <a16:creationId xmlns:a16="http://schemas.microsoft.com/office/drawing/2014/main" xmlns="" id="{0D8EC734-B6DC-4808-BCFD-DA7DF423C516}"/>
              </a:ext>
            </a:extLst>
          </p:cNvPr>
          <p:cNvCxnSpPr>
            <a:cxnSpLocks/>
          </p:cNvCxnSpPr>
          <p:nvPr/>
        </p:nvCxnSpPr>
        <p:spPr>
          <a:xfrm>
            <a:off x="349939" y="1731447"/>
            <a:ext cx="3379851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>
            <a:extLst>
              <a:ext uri="{FF2B5EF4-FFF2-40B4-BE49-F238E27FC236}">
                <a16:creationId xmlns:a16="http://schemas.microsoft.com/office/drawing/2014/main" xmlns="" id="{3D4C430D-4DF0-4BF0-B863-56E4C31B34E8}"/>
              </a:ext>
            </a:extLst>
          </p:cNvPr>
          <p:cNvSpPr txBox="1"/>
          <p:nvPr/>
        </p:nvSpPr>
        <p:spPr>
          <a:xfrm>
            <a:off x="4153538" y="1323940"/>
            <a:ext cx="3564334" cy="369332"/>
          </a:xfrm>
          <a:prstGeom prst="rect">
            <a:avLst/>
          </a:prstGeom>
          <a:noFill/>
        </p:spPr>
        <p:txBody>
          <a:bodyPr wrap="square" lIns="0" rIns="36000" rtlCol="0">
            <a:spAutoFit/>
          </a:bodyPr>
          <a:lstStyle/>
          <a:p>
            <a:pPr algn="ctr"/>
            <a:r>
              <a:rPr lang="ru-RU" dirty="0"/>
              <a:t>НАСТРОЙКИ ПОИСКА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xmlns="" id="{9D2807D1-BC72-431E-979E-1ED7BA670220}"/>
              </a:ext>
            </a:extLst>
          </p:cNvPr>
          <p:cNvSpPr txBox="1"/>
          <p:nvPr/>
        </p:nvSpPr>
        <p:spPr>
          <a:xfrm>
            <a:off x="4207550" y="1949116"/>
            <a:ext cx="3564334" cy="3862596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pPr marL="180000" indent="-180000">
              <a:spcBef>
                <a:spcPts val="600"/>
              </a:spcBef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ru-RU" sz="1400" dirty="0"/>
              <a:t>Поиск закупок с авансом</a:t>
            </a:r>
          </a:p>
          <a:p>
            <a:pPr marL="180000" indent="-180000">
              <a:spcBef>
                <a:spcPts val="600"/>
              </a:spcBef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ru-RU" sz="1400" dirty="0"/>
              <a:t>Поиск закупок без объема</a:t>
            </a:r>
          </a:p>
          <a:p>
            <a:pPr marL="180000" indent="-180000">
              <a:spcBef>
                <a:spcPts val="600"/>
              </a:spcBef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ru-RU" sz="1400" dirty="0"/>
              <a:t>Поиск закупок с жалобами и без</a:t>
            </a:r>
          </a:p>
          <a:p>
            <a:pPr marL="180000" indent="-180000">
              <a:spcBef>
                <a:spcPts val="600"/>
              </a:spcBef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ru-RU" sz="1400" dirty="0"/>
              <a:t>Поиск закупок с запросами на разъяснения</a:t>
            </a:r>
          </a:p>
          <a:p>
            <a:pPr marL="180000" indent="-180000">
              <a:spcBef>
                <a:spcPts val="600"/>
              </a:spcBef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ru-RU" sz="1400" dirty="0"/>
              <a:t>Поиск по названию товара или услуги, ИНН или названию организации, а так же по номеру закупки</a:t>
            </a:r>
          </a:p>
          <a:p>
            <a:pPr marL="180000" indent="-180000">
              <a:spcBef>
                <a:spcPts val="600"/>
              </a:spcBef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ru-RU" sz="1400" dirty="0"/>
              <a:t>Поиск по региону заказчика, региону поставки, коду ОКПД2, типу закупки, статусу закупки</a:t>
            </a:r>
          </a:p>
          <a:p>
            <a:pPr marL="180000" indent="-180000">
              <a:spcBef>
                <a:spcPts val="600"/>
              </a:spcBef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ru-RU" sz="1400" dirty="0"/>
              <a:t>Поиск по одному или нескольким запросам</a:t>
            </a:r>
          </a:p>
          <a:p>
            <a:pPr marL="180000" indent="-180000">
              <a:spcBef>
                <a:spcPts val="600"/>
              </a:spcBef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ru-RU" sz="1400" dirty="0"/>
              <a:t>Поиск с учётом одного или нескольких слов-исключений</a:t>
            </a:r>
          </a:p>
        </p:txBody>
      </p:sp>
      <p:cxnSp>
        <p:nvCxnSpPr>
          <p:cNvPr id="27" name="Прямая соединительная линия 26">
            <a:extLst>
              <a:ext uri="{FF2B5EF4-FFF2-40B4-BE49-F238E27FC236}">
                <a16:creationId xmlns:a16="http://schemas.microsoft.com/office/drawing/2014/main" xmlns="" id="{9D15B994-DEEB-4352-B1C0-0FBD5204C6C6}"/>
              </a:ext>
            </a:extLst>
          </p:cNvPr>
          <p:cNvCxnSpPr>
            <a:cxnSpLocks/>
          </p:cNvCxnSpPr>
          <p:nvPr/>
        </p:nvCxnSpPr>
        <p:spPr>
          <a:xfrm>
            <a:off x="4191638" y="1731447"/>
            <a:ext cx="3488135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>
            <a:extLst>
              <a:ext uri="{FF2B5EF4-FFF2-40B4-BE49-F238E27FC236}">
                <a16:creationId xmlns:a16="http://schemas.microsoft.com/office/drawing/2014/main" xmlns="" id="{93C3BC70-0ADB-43DD-BF65-D385B096AF41}"/>
              </a:ext>
            </a:extLst>
          </p:cNvPr>
          <p:cNvSpPr txBox="1"/>
          <p:nvPr/>
        </p:nvSpPr>
        <p:spPr>
          <a:xfrm>
            <a:off x="8087478" y="1323940"/>
            <a:ext cx="3460580" cy="369332"/>
          </a:xfrm>
          <a:prstGeom prst="rect">
            <a:avLst/>
          </a:prstGeom>
          <a:noFill/>
        </p:spPr>
        <p:txBody>
          <a:bodyPr wrap="square" lIns="0" rIns="36000" rtlCol="0">
            <a:spAutoFit/>
          </a:bodyPr>
          <a:lstStyle/>
          <a:p>
            <a:pPr algn="ctr"/>
            <a:r>
              <a:rPr lang="ru-RU" dirty="0"/>
              <a:t>РАБОТА С РЕЗУЛЬТАТАМИ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xmlns="" id="{CB34C9AA-EFF0-499A-8E0A-754F0FBDE583}"/>
              </a:ext>
            </a:extLst>
          </p:cNvPr>
          <p:cNvSpPr txBox="1"/>
          <p:nvPr/>
        </p:nvSpPr>
        <p:spPr>
          <a:xfrm>
            <a:off x="8149901" y="1949116"/>
            <a:ext cx="3564334" cy="2046714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pPr marL="180000" indent="-180000">
              <a:spcBef>
                <a:spcPts val="600"/>
              </a:spcBef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ru-RU" sz="1400" dirty="0"/>
              <a:t>Данные организатора закупки и участников торгов</a:t>
            </a:r>
          </a:p>
          <a:p>
            <a:pPr marL="180000" indent="-180000">
              <a:spcBef>
                <a:spcPts val="600"/>
              </a:spcBef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ru-RU" sz="1400" dirty="0"/>
              <a:t>Проверка актуальности стандартов в извещениях (ГОСТы, СНиПы, СанПиНы, РД)</a:t>
            </a:r>
          </a:p>
          <a:p>
            <a:pPr marL="180000" indent="-180000">
              <a:spcBef>
                <a:spcPts val="600"/>
              </a:spcBef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ru-RU" sz="1400" dirty="0"/>
              <a:t>Подбор похожих закупок</a:t>
            </a:r>
          </a:p>
          <a:p>
            <a:pPr marL="180000" indent="-180000">
              <a:spcBef>
                <a:spcPts val="600"/>
              </a:spcBef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ru-RU" sz="1400" dirty="0"/>
              <a:t>Протоколы подведения итогов завершенных закупок</a:t>
            </a:r>
          </a:p>
        </p:txBody>
      </p:sp>
      <p:cxnSp>
        <p:nvCxnSpPr>
          <p:cNvPr id="30" name="Прямая соединительная линия 29">
            <a:extLst>
              <a:ext uri="{FF2B5EF4-FFF2-40B4-BE49-F238E27FC236}">
                <a16:creationId xmlns:a16="http://schemas.microsoft.com/office/drawing/2014/main" xmlns="" id="{CF6C22A1-058D-4A12-B4FB-D33C0775B8A1}"/>
              </a:ext>
            </a:extLst>
          </p:cNvPr>
          <p:cNvCxnSpPr>
            <a:cxnSpLocks/>
          </p:cNvCxnSpPr>
          <p:nvPr/>
        </p:nvCxnSpPr>
        <p:spPr>
          <a:xfrm>
            <a:off x="8073701" y="1731447"/>
            <a:ext cx="3488135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3" name="Рисунок 32">
            <a:extLst>
              <a:ext uri="{FF2B5EF4-FFF2-40B4-BE49-F238E27FC236}">
                <a16:creationId xmlns:a16="http://schemas.microsoft.com/office/drawing/2014/main" xmlns="" id="{9A297D73-B62C-4FE8-974D-B3607AF18692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89" t="-5549" r="14626" b="15196"/>
          <a:stretch/>
        </p:blipFill>
        <p:spPr>
          <a:xfrm>
            <a:off x="8470230" y="4141769"/>
            <a:ext cx="3721770" cy="2716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436146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E85E83D2-7A7D-4C68-BC12-6DAAC8771AB2}"/>
              </a:ext>
            </a:extLst>
          </p:cNvPr>
          <p:cNvSpPr txBox="1"/>
          <p:nvPr/>
        </p:nvSpPr>
        <p:spPr>
          <a:xfrm>
            <a:off x="1192491" y="2782941"/>
            <a:ext cx="117051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/>
              <a:t>СЕРВИС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4FC8328B-E5A7-494E-811E-02036DD3164D}"/>
              </a:ext>
            </a:extLst>
          </p:cNvPr>
          <p:cNvSpPr txBox="1"/>
          <p:nvPr/>
        </p:nvSpPr>
        <p:spPr>
          <a:xfrm>
            <a:off x="1192491" y="3164305"/>
            <a:ext cx="5705799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3200" dirty="0"/>
              <a:t>«ОБОСНОВАНИЕ Н(М)ЦК ДЛЯ ТОВАРОВ»</a:t>
            </a: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B89C999E-1D0E-412F-8A6A-4404B3A4F87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5799" t="-2764" r="-6061" b="-2764"/>
          <a:stretch/>
        </p:blipFill>
        <p:spPr>
          <a:xfrm>
            <a:off x="7673408" y="1480988"/>
            <a:ext cx="3249367" cy="4221884"/>
          </a:xfrm>
          <a:prstGeom prst="roundRect">
            <a:avLst>
              <a:gd name="adj" fmla="val 7410"/>
            </a:avLst>
          </a:prstGeom>
          <a:solidFill>
            <a:schemeClr val="bg1"/>
          </a:solidFill>
          <a:ln w="19050">
            <a:solidFill>
              <a:schemeClr val="bg1">
                <a:lumMod val="85000"/>
              </a:schemeClr>
            </a:solidFill>
          </a:ln>
        </p:spPr>
      </p:pic>
      <p:cxnSp>
        <p:nvCxnSpPr>
          <p:cNvPr id="3" name="Прямая соединительная линия 2">
            <a:extLst>
              <a:ext uri="{FF2B5EF4-FFF2-40B4-BE49-F238E27FC236}">
                <a16:creationId xmlns:a16="http://schemas.microsoft.com/office/drawing/2014/main" xmlns="" id="{15F09B9A-FA65-499A-B302-9D6601376A88}"/>
              </a:ext>
            </a:extLst>
          </p:cNvPr>
          <p:cNvCxnSpPr>
            <a:stCxn id="5" idx="3"/>
          </p:cNvCxnSpPr>
          <p:nvPr/>
        </p:nvCxnSpPr>
        <p:spPr>
          <a:xfrm>
            <a:off x="2363004" y="2982996"/>
            <a:ext cx="5310404" cy="11874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498719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95E861F7-446A-4086-8E1F-B9D69138B0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9939" y="198872"/>
            <a:ext cx="11335925" cy="657340"/>
          </a:xfrm>
        </p:spPr>
        <p:txBody>
          <a:bodyPr anchor="ctr">
            <a:noAutofit/>
          </a:bodyPr>
          <a:lstStyle/>
          <a:p>
            <a:pPr>
              <a:lnSpc>
                <a:spcPct val="100000"/>
              </a:lnSpc>
            </a:pPr>
            <a:r>
              <a:rPr lang="ru-RU" dirty="0"/>
              <a:t>ОБЕСПЕЧЕНИЕ ЗАКУПОК КРУПНЕЙШИХ ЗАКАЗЧИКОВ</a:t>
            </a:r>
          </a:p>
        </p:txBody>
      </p:sp>
      <p:sp>
        <p:nvSpPr>
          <p:cNvPr id="19" name="Прямоугольник: скругленные верхние углы 18">
            <a:extLst>
              <a:ext uri="{FF2B5EF4-FFF2-40B4-BE49-F238E27FC236}">
                <a16:creationId xmlns:a16="http://schemas.microsoft.com/office/drawing/2014/main" xmlns="" id="{32D0B359-32FD-4699-8922-C2E6D95647A8}"/>
              </a:ext>
            </a:extLst>
          </p:cNvPr>
          <p:cNvSpPr/>
          <p:nvPr/>
        </p:nvSpPr>
        <p:spPr>
          <a:xfrm>
            <a:off x="0" y="1233821"/>
            <a:ext cx="12192000" cy="5247187"/>
          </a:xfrm>
          <a:prstGeom prst="round2SameRect">
            <a:avLst>
              <a:gd name="adj1" fmla="val 0"/>
              <a:gd name="adj2" fmla="val 0"/>
            </a:avLst>
          </a:prstGeom>
          <a:gradFill>
            <a:gsLst>
              <a:gs pos="52000">
                <a:schemeClr val="tx2"/>
              </a:gs>
              <a:gs pos="0">
                <a:srgbClr val="F45967"/>
              </a:gs>
              <a:gs pos="100000">
                <a:schemeClr val="accent1"/>
              </a:gs>
            </a:gsLst>
            <a:lin ang="27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Прямоугольник: скругленные углы 23">
            <a:extLst>
              <a:ext uri="{FF2B5EF4-FFF2-40B4-BE49-F238E27FC236}">
                <a16:creationId xmlns:a16="http://schemas.microsoft.com/office/drawing/2014/main" xmlns="" id="{73DB377C-513F-4DD3-BB5A-FC7759E55D7A}"/>
              </a:ext>
            </a:extLst>
          </p:cNvPr>
          <p:cNvSpPr/>
          <p:nvPr/>
        </p:nvSpPr>
        <p:spPr>
          <a:xfrm>
            <a:off x="276149" y="1554608"/>
            <a:ext cx="2275462" cy="1471919"/>
          </a:xfrm>
          <a:prstGeom prst="roundRect">
            <a:avLst>
              <a:gd name="adj" fmla="val 6674"/>
            </a:avLst>
          </a:prstGeom>
          <a:solidFill>
            <a:schemeClr val="bg1"/>
          </a:solidFill>
          <a:ln w="19050">
            <a:noFill/>
          </a:ln>
          <a:effectLst>
            <a:outerShdw blurRad="190500" dist="38100" dir="5400000" algn="t" rotWithShape="0">
              <a:prstClr val="black">
                <a:alpha val="26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Прямоугольник: скругленные углы 26">
            <a:extLst>
              <a:ext uri="{FF2B5EF4-FFF2-40B4-BE49-F238E27FC236}">
                <a16:creationId xmlns:a16="http://schemas.microsoft.com/office/drawing/2014/main" xmlns="" id="{AFDFF882-9DE3-4D8B-854F-DAB1DA1CD36A}"/>
              </a:ext>
            </a:extLst>
          </p:cNvPr>
          <p:cNvSpPr/>
          <p:nvPr/>
        </p:nvSpPr>
        <p:spPr>
          <a:xfrm>
            <a:off x="2617209" y="1554608"/>
            <a:ext cx="2275462" cy="1471919"/>
          </a:xfrm>
          <a:prstGeom prst="roundRect">
            <a:avLst>
              <a:gd name="adj" fmla="val 6674"/>
            </a:avLst>
          </a:prstGeom>
          <a:solidFill>
            <a:schemeClr val="bg1"/>
          </a:solidFill>
          <a:ln w="19050">
            <a:noFill/>
          </a:ln>
          <a:effectLst>
            <a:outerShdw blurRad="190500" dist="38100" dir="5400000" algn="t" rotWithShape="0">
              <a:prstClr val="black">
                <a:alpha val="26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Прямоугольник: скругленные углы 27">
            <a:extLst>
              <a:ext uri="{FF2B5EF4-FFF2-40B4-BE49-F238E27FC236}">
                <a16:creationId xmlns:a16="http://schemas.microsoft.com/office/drawing/2014/main" xmlns="" id="{045DF04F-10F5-4236-97C3-95FCBC5484BB}"/>
              </a:ext>
            </a:extLst>
          </p:cNvPr>
          <p:cNvSpPr/>
          <p:nvPr/>
        </p:nvSpPr>
        <p:spPr>
          <a:xfrm>
            <a:off x="4958269" y="1554608"/>
            <a:ext cx="2275462" cy="1471919"/>
          </a:xfrm>
          <a:prstGeom prst="roundRect">
            <a:avLst>
              <a:gd name="adj" fmla="val 6674"/>
            </a:avLst>
          </a:prstGeom>
          <a:solidFill>
            <a:schemeClr val="bg1"/>
          </a:solidFill>
          <a:ln w="19050">
            <a:noFill/>
          </a:ln>
          <a:effectLst>
            <a:outerShdw blurRad="190500" dist="38100" dir="5400000" algn="t" rotWithShape="0">
              <a:prstClr val="black">
                <a:alpha val="26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Прямоугольник: скругленные углы 28">
            <a:extLst>
              <a:ext uri="{FF2B5EF4-FFF2-40B4-BE49-F238E27FC236}">
                <a16:creationId xmlns:a16="http://schemas.microsoft.com/office/drawing/2014/main" xmlns="" id="{C06F2CF5-F31F-486B-A572-6420668B4F5A}"/>
              </a:ext>
            </a:extLst>
          </p:cNvPr>
          <p:cNvSpPr/>
          <p:nvPr/>
        </p:nvSpPr>
        <p:spPr>
          <a:xfrm>
            <a:off x="7299329" y="1554608"/>
            <a:ext cx="2275462" cy="1471919"/>
          </a:xfrm>
          <a:prstGeom prst="roundRect">
            <a:avLst>
              <a:gd name="adj" fmla="val 6674"/>
            </a:avLst>
          </a:prstGeom>
          <a:solidFill>
            <a:schemeClr val="bg1"/>
          </a:solidFill>
          <a:ln w="19050">
            <a:noFill/>
          </a:ln>
          <a:effectLst>
            <a:outerShdw blurRad="190500" dist="38100" dir="5400000" algn="t" rotWithShape="0">
              <a:prstClr val="black">
                <a:alpha val="26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Прямоугольник: скругленные углы 29">
            <a:extLst>
              <a:ext uri="{FF2B5EF4-FFF2-40B4-BE49-F238E27FC236}">
                <a16:creationId xmlns:a16="http://schemas.microsoft.com/office/drawing/2014/main" xmlns="" id="{5A6914E1-D6BD-4219-A5E9-05C624B43EB4}"/>
              </a:ext>
            </a:extLst>
          </p:cNvPr>
          <p:cNvSpPr/>
          <p:nvPr/>
        </p:nvSpPr>
        <p:spPr>
          <a:xfrm>
            <a:off x="9640389" y="1554608"/>
            <a:ext cx="2275462" cy="1471919"/>
          </a:xfrm>
          <a:prstGeom prst="roundRect">
            <a:avLst>
              <a:gd name="adj" fmla="val 6674"/>
            </a:avLst>
          </a:prstGeom>
          <a:solidFill>
            <a:schemeClr val="bg1"/>
          </a:solidFill>
          <a:ln w="19050">
            <a:noFill/>
          </a:ln>
          <a:effectLst>
            <a:outerShdw blurRad="190500" dist="38100" dir="5400000" algn="t" rotWithShape="0">
              <a:prstClr val="black">
                <a:alpha val="26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Прямоугольник: скругленные углы 30">
            <a:extLst>
              <a:ext uri="{FF2B5EF4-FFF2-40B4-BE49-F238E27FC236}">
                <a16:creationId xmlns:a16="http://schemas.microsoft.com/office/drawing/2014/main" xmlns="" id="{2B5AB096-73D4-4675-8DEB-031CB91131EF}"/>
              </a:ext>
            </a:extLst>
          </p:cNvPr>
          <p:cNvSpPr/>
          <p:nvPr/>
        </p:nvSpPr>
        <p:spPr>
          <a:xfrm>
            <a:off x="276149" y="4673725"/>
            <a:ext cx="2275462" cy="1471919"/>
          </a:xfrm>
          <a:prstGeom prst="roundRect">
            <a:avLst>
              <a:gd name="adj" fmla="val 6674"/>
            </a:avLst>
          </a:prstGeom>
          <a:solidFill>
            <a:schemeClr val="bg1"/>
          </a:solidFill>
          <a:ln w="19050">
            <a:noFill/>
          </a:ln>
          <a:effectLst>
            <a:outerShdw blurRad="190500" dist="38100" dir="5400000" algn="t" rotWithShape="0">
              <a:prstClr val="black">
                <a:alpha val="26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Прямоугольник: скругленные углы 31">
            <a:extLst>
              <a:ext uri="{FF2B5EF4-FFF2-40B4-BE49-F238E27FC236}">
                <a16:creationId xmlns:a16="http://schemas.microsoft.com/office/drawing/2014/main" xmlns="" id="{89EFC7F4-BDFE-4E2C-B96E-198883F2BA7B}"/>
              </a:ext>
            </a:extLst>
          </p:cNvPr>
          <p:cNvSpPr/>
          <p:nvPr/>
        </p:nvSpPr>
        <p:spPr>
          <a:xfrm>
            <a:off x="2631817" y="4673725"/>
            <a:ext cx="2275462" cy="1471919"/>
          </a:xfrm>
          <a:prstGeom prst="roundRect">
            <a:avLst>
              <a:gd name="adj" fmla="val 6674"/>
            </a:avLst>
          </a:prstGeom>
          <a:solidFill>
            <a:schemeClr val="bg1"/>
          </a:solidFill>
          <a:ln w="19050">
            <a:noFill/>
          </a:ln>
          <a:effectLst>
            <a:outerShdw blurRad="190500" dist="38100" dir="5400000" algn="t" rotWithShape="0">
              <a:prstClr val="black">
                <a:alpha val="26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Прямоугольник: скругленные углы 32">
            <a:extLst>
              <a:ext uri="{FF2B5EF4-FFF2-40B4-BE49-F238E27FC236}">
                <a16:creationId xmlns:a16="http://schemas.microsoft.com/office/drawing/2014/main" xmlns="" id="{6F980592-D83B-4611-81D5-836F11867D84}"/>
              </a:ext>
            </a:extLst>
          </p:cNvPr>
          <p:cNvSpPr/>
          <p:nvPr/>
        </p:nvSpPr>
        <p:spPr>
          <a:xfrm>
            <a:off x="4958269" y="4673725"/>
            <a:ext cx="2275462" cy="1471919"/>
          </a:xfrm>
          <a:prstGeom prst="roundRect">
            <a:avLst>
              <a:gd name="adj" fmla="val 6674"/>
            </a:avLst>
          </a:prstGeom>
          <a:solidFill>
            <a:schemeClr val="bg1"/>
          </a:solidFill>
          <a:ln w="19050">
            <a:noFill/>
          </a:ln>
          <a:effectLst>
            <a:outerShdw blurRad="190500" dist="38100" dir="5400000" algn="t" rotWithShape="0">
              <a:prstClr val="black">
                <a:alpha val="26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Прямоугольник: скругленные углы 33">
            <a:extLst>
              <a:ext uri="{FF2B5EF4-FFF2-40B4-BE49-F238E27FC236}">
                <a16:creationId xmlns:a16="http://schemas.microsoft.com/office/drawing/2014/main" xmlns="" id="{05BA78B6-5681-4E39-9997-9BD8CE2320FA}"/>
              </a:ext>
            </a:extLst>
          </p:cNvPr>
          <p:cNvSpPr/>
          <p:nvPr/>
        </p:nvSpPr>
        <p:spPr>
          <a:xfrm>
            <a:off x="7313937" y="4673725"/>
            <a:ext cx="2275462" cy="1471919"/>
          </a:xfrm>
          <a:prstGeom prst="roundRect">
            <a:avLst>
              <a:gd name="adj" fmla="val 6674"/>
            </a:avLst>
          </a:prstGeom>
          <a:solidFill>
            <a:schemeClr val="bg1"/>
          </a:solidFill>
          <a:ln w="19050">
            <a:noFill/>
          </a:ln>
          <a:effectLst>
            <a:outerShdw blurRad="190500" dist="38100" dir="5400000" algn="t" rotWithShape="0">
              <a:prstClr val="black">
                <a:alpha val="26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" name="Прямоугольник: скругленные углы 34">
            <a:extLst>
              <a:ext uri="{FF2B5EF4-FFF2-40B4-BE49-F238E27FC236}">
                <a16:creationId xmlns:a16="http://schemas.microsoft.com/office/drawing/2014/main" xmlns="" id="{E1C4BF44-706B-4A23-91CB-1F0A586E59D9}"/>
              </a:ext>
            </a:extLst>
          </p:cNvPr>
          <p:cNvSpPr/>
          <p:nvPr/>
        </p:nvSpPr>
        <p:spPr>
          <a:xfrm>
            <a:off x="9640389" y="4673725"/>
            <a:ext cx="2275462" cy="1471919"/>
          </a:xfrm>
          <a:prstGeom prst="roundRect">
            <a:avLst>
              <a:gd name="adj" fmla="val 6674"/>
            </a:avLst>
          </a:prstGeom>
          <a:solidFill>
            <a:schemeClr val="bg1"/>
          </a:solidFill>
          <a:ln w="19050">
            <a:noFill/>
          </a:ln>
          <a:effectLst>
            <a:outerShdw blurRad="190500" dist="38100" dir="5400000" algn="t" rotWithShape="0">
              <a:prstClr val="black">
                <a:alpha val="26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6" name="Прямоугольник: скругленные углы 35">
            <a:extLst>
              <a:ext uri="{FF2B5EF4-FFF2-40B4-BE49-F238E27FC236}">
                <a16:creationId xmlns:a16="http://schemas.microsoft.com/office/drawing/2014/main" xmlns="" id="{442A613F-9D6E-4C4C-9B36-C76D22C9185E}"/>
              </a:ext>
            </a:extLst>
          </p:cNvPr>
          <p:cNvSpPr/>
          <p:nvPr/>
        </p:nvSpPr>
        <p:spPr>
          <a:xfrm>
            <a:off x="9089945" y="3121759"/>
            <a:ext cx="2825905" cy="1471919"/>
          </a:xfrm>
          <a:prstGeom prst="roundRect">
            <a:avLst>
              <a:gd name="adj" fmla="val 6674"/>
            </a:avLst>
          </a:prstGeom>
          <a:solidFill>
            <a:schemeClr val="bg1"/>
          </a:solidFill>
          <a:ln w="19050">
            <a:noFill/>
          </a:ln>
          <a:effectLst>
            <a:outerShdw blurRad="190500" dist="38100" dir="5400000" algn="t" rotWithShape="0">
              <a:prstClr val="black">
                <a:alpha val="26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5" name="Прямоугольник: скругленные углы 44">
            <a:extLst>
              <a:ext uri="{FF2B5EF4-FFF2-40B4-BE49-F238E27FC236}">
                <a16:creationId xmlns:a16="http://schemas.microsoft.com/office/drawing/2014/main" xmlns="" id="{FFCC6F80-4A5C-4EEE-B916-840B81BEEE6F}"/>
              </a:ext>
            </a:extLst>
          </p:cNvPr>
          <p:cNvSpPr/>
          <p:nvPr/>
        </p:nvSpPr>
        <p:spPr>
          <a:xfrm>
            <a:off x="276149" y="3121759"/>
            <a:ext cx="2275462" cy="1471919"/>
          </a:xfrm>
          <a:prstGeom prst="roundRect">
            <a:avLst>
              <a:gd name="adj" fmla="val 6674"/>
            </a:avLst>
          </a:prstGeom>
          <a:solidFill>
            <a:schemeClr val="bg1"/>
          </a:solidFill>
          <a:ln w="19050">
            <a:noFill/>
          </a:ln>
          <a:effectLst>
            <a:outerShdw blurRad="190500" dist="38100" dir="5400000" algn="t" rotWithShape="0">
              <a:prstClr val="black">
                <a:alpha val="26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3" name="Прямоугольник: скругленные углы 42">
            <a:extLst>
              <a:ext uri="{FF2B5EF4-FFF2-40B4-BE49-F238E27FC236}">
                <a16:creationId xmlns:a16="http://schemas.microsoft.com/office/drawing/2014/main" xmlns="" id="{7766B892-7B07-4CDF-886C-9B307FEAB02A}"/>
              </a:ext>
            </a:extLst>
          </p:cNvPr>
          <p:cNvSpPr/>
          <p:nvPr/>
        </p:nvSpPr>
        <p:spPr>
          <a:xfrm>
            <a:off x="2617209" y="3127664"/>
            <a:ext cx="4070972" cy="679064"/>
          </a:xfrm>
          <a:prstGeom prst="roundRect">
            <a:avLst>
              <a:gd name="adj" fmla="val 13605"/>
            </a:avLst>
          </a:prstGeom>
          <a:solidFill>
            <a:schemeClr val="bg1"/>
          </a:solidFill>
          <a:ln w="19050">
            <a:noFill/>
          </a:ln>
          <a:effectLst>
            <a:outerShdw blurRad="190500" dist="38100" dir="5400000" algn="t" rotWithShape="0">
              <a:prstClr val="black">
                <a:alpha val="26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0" name="Прямоугольник: скругленные углы 49">
            <a:extLst>
              <a:ext uri="{FF2B5EF4-FFF2-40B4-BE49-F238E27FC236}">
                <a16:creationId xmlns:a16="http://schemas.microsoft.com/office/drawing/2014/main" xmlns="" id="{CD8BA847-A243-48D4-A18A-24D87F54159F}"/>
              </a:ext>
            </a:extLst>
          </p:cNvPr>
          <p:cNvSpPr/>
          <p:nvPr/>
        </p:nvSpPr>
        <p:spPr>
          <a:xfrm>
            <a:off x="2623108" y="3902499"/>
            <a:ext cx="4070972" cy="679064"/>
          </a:xfrm>
          <a:prstGeom prst="roundRect">
            <a:avLst>
              <a:gd name="adj" fmla="val 14595"/>
            </a:avLst>
          </a:prstGeom>
          <a:solidFill>
            <a:schemeClr val="bg1"/>
          </a:solidFill>
          <a:ln w="19050">
            <a:noFill/>
          </a:ln>
          <a:effectLst>
            <a:outerShdw blurRad="190500" dist="38100" dir="5400000" algn="t" rotWithShape="0">
              <a:prstClr val="black">
                <a:alpha val="26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8" name="Прямоугольник: скругленные углы 37">
            <a:extLst>
              <a:ext uri="{FF2B5EF4-FFF2-40B4-BE49-F238E27FC236}">
                <a16:creationId xmlns:a16="http://schemas.microsoft.com/office/drawing/2014/main" xmlns="" id="{9ADCF840-9C8C-4F18-A340-FE67F64310E1}"/>
              </a:ext>
            </a:extLst>
          </p:cNvPr>
          <p:cNvSpPr/>
          <p:nvPr/>
        </p:nvSpPr>
        <p:spPr>
          <a:xfrm>
            <a:off x="6749681" y="3121759"/>
            <a:ext cx="2275462" cy="1471919"/>
          </a:xfrm>
          <a:prstGeom prst="roundRect">
            <a:avLst>
              <a:gd name="adj" fmla="val 6674"/>
            </a:avLst>
          </a:prstGeom>
          <a:solidFill>
            <a:schemeClr val="bg1"/>
          </a:solidFill>
          <a:ln w="19050">
            <a:noFill/>
          </a:ln>
          <a:effectLst>
            <a:outerShdw blurRad="190500" dist="38100" dir="5400000" algn="t" rotWithShape="0">
              <a:prstClr val="black">
                <a:alpha val="26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2" name="Picture 6" descr="ÐÐ°ÑÑÐ¸Ð½ÐºÐ¸ Ð¿Ð¾ Ð·Ð°Ð¿ÑÐ¾ÑÑ ÑÐ¶Ð´ Ð»Ð¾Ð³Ð¾">
            <a:extLst>
              <a:ext uri="{FF2B5EF4-FFF2-40B4-BE49-F238E27FC236}">
                <a16:creationId xmlns:a16="http://schemas.microsoft.com/office/drawing/2014/main" xmlns="" id="{49667220-A3B3-4078-A834-2468941842B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7029" t="17233" r="13588" b="19554"/>
          <a:stretch/>
        </p:blipFill>
        <p:spPr bwMode="auto">
          <a:xfrm>
            <a:off x="2859842" y="1898460"/>
            <a:ext cx="1643644" cy="804922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54" name="Picture 2" descr="Файл:Russian Post.svg — Википедия">
            <a:extLst>
              <a:ext uri="{FF2B5EF4-FFF2-40B4-BE49-F238E27FC236}">
                <a16:creationId xmlns:a16="http://schemas.microsoft.com/office/drawing/2014/main" xmlns="" id="{10AF3427-8C3E-4232-8126-C87DD8C23C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49083" y="1906006"/>
            <a:ext cx="1605170" cy="778758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59" name="Picture 10" descr="Фирменный стиль - Госкорпорация «Роскосмос»">
            <a:extLst>
              <a:ext uri="{FF2B5EF4-FFF2-40B4-BE49-F238E27FC236}">
                <a16:creationId xmlns:a16="http://schemas.microsoft.com/office/drawing/2014/main" xmlns="" id="{EBF78B2E-2EC9-418E-8F9A-B802CAA40E3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389061" y="1764573"/>
            <a:ext cx="1384111" cy="1014133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2BF6EDCD-5F87-4211-BCB6-798892D384AF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745" b="14732"/>
          <a:stretch/>
        </p:blipFill>
        <p:spPr>
          <a:xfrm>
            <a:off x="3487112" y="3991300"/>
            <a:ext cx="2279722" cy="565809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xmlns="" id="{67053323-1BBD-403F-A324-46A1F997826A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887" b="18996"/>
          <a:stretch/>
        </p:blipFill>
        <p:spPr>
          <a:xfrm>
            <a:off x="3700560" y="3130144"/>
            <a:ext cx="1714816" cy="699481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xmlns="" id="{5CE30525-7AEB-4AA7-9179-EC35CC1E81C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89012" y="3333658"/>
            <a:ext cx="2345333" cy="1048193"/>
          </a:xfrm>
          <a:prstGeom prst="rect">
            <a:avLst/>
          </a:prstGeom>
        </p:spPr>
      </p:pic>
      <p:pic>
        <p:nvPicPr>
          <p:cNvPr id="62" name="Рисунок 61">
            <a:extLst>
              <a:ext uri="{FF2B5EF4-FFF2-40B4-BE49-F238E27FC236}">
                <a16:creationId xmlns:a16="http://schemas.microsoft.com/office/drawing/2014/main" xmlns="" id="{BAB0BECF-4E8F-47A7-8EC5-2CC6C9F8E278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2518" y="5211188"/>
            <a:ext cx="1793527" cy="381530"/>
          </a:xfrm>
          <a:prstGeom prst="rect">
            <a:avLst/>
          </a:prstGeom>
        </p:spPr>
      </p:pic>
      <p:pic>
        <p:nvPicPr>
          <p:cNvPr id="64" name="Рисунок 63">
            <a:extLst>
              <a:ext uri="{FF2B5EF4-FFF2-40B4-BE49-F238E27FC236}">
                <a16:creationId xmlns:a16="http://schemas.microsoft.com/office/drawing/2014/main" xmlns="" id="{FD65293A-B743-4E3D-BC2C-B0290B5C076D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4862" y="5244779"/>
            <a:ext cx="1625955" cy="255395"/>
          </a:xfrm>
          <a:prstGeom prst="rect">
            <a:avLst/>
          </a:prstGeom>
        </p:spPr>
      </p:pic>
      <p:pic>
        <p:nvPicPr>
          <p:cNvPr id="1026" name="Picture 2" descr="Территориальное управление Росимущества / Об управлении / Структура и  руководство">
            <a:extLst>
              <a:ext uri="{FF2B5EF4-FFF2-40B4-BE49-F238E27FC236}">
                <a16:creationId xmlns:a16="http://schemas.microsoft.com/office/drawing/2014/main" xmlns="" id="{6E308845-C3AF-437E-9A55-7F47A917AE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42699" y="4947154"/>
            <a:ext cx="1364904" cy="8374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6" name="Рисунок 65">
            <a:extLst>
              <a:ext uri="{FF2B5EF4-FFF2-40B4-BE49-F238E27FC236}">
                <a16:creationId xmlns:a16="http://schemas.microsoft.com/office/drawing/2014/main" xmlns="" id="{88D5B28C-410E-4362-8496-4082568BBF06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7362" y="1846268"/>
            <a:ext cx="692695" cy="888598"/>
          </a:xfrm>
          <a:prstGeom prst="rect">
            <a:avLst/>
          </a:prstGeom>
        </p:spPr>
      </p:pic>
      <p:grpSp>
        <p:nvGrpSpPr>
          <p:cNvPr id="3" name="Группа 2">
            <a:extLst>
              <a:ext uri="{FF2B5EF4-FFF2-40B4-BE49-F238E27FC236}">
                <a16:creationId xmlns:a16="http://schemas.microsoft.com/office/drawing/2014/main" xmlns="" id="{1D23FF1A-426F-4445-80A2-002B1D458474}"/>
              </a:ext>
            </a:extLst>
          </p:cNvPr>
          <p:cNvGrpSpPr/>
          <p:nvPr/>
        </p:nvGrpSpPr>
        <p:grpSpPr>
          <a:xfrm>
            <a:off x="9306496" y="3401976"/>
            <a:ext cx="2559681" cy="778758"/>
            <a:chOff x="9306496" y="3401976"/>
            <a:chExt cx="2559681" cy="778758"/>
          </a:xfrm>
        </p:grpSpPr>
        <p:pic>
          <p:nvPicPr>
            <p:cNvPr id="15" name="Рисунок 14">
              <a:extLst>
                <a:ext uri="{FF2B5EF4-FFF2-40B4-BE49-F238E27FC236}">
                  <a16:creationId xmlns:a16="http://schemas.microsoft.com/office/drawing/2014/main" xmlns="" id="{6FDB7182-A753-4107-BEA1-6BD151FB94B6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306496" y="3401976"/>
              <a:ext cx="591837" cy="778758"/>
            </a:xfrm>
            <a:prstGeom prst="rect">
              <a:avLst/>
            </a:prstGeom>
          </p:spPr>
        </p:pic>
        <p:sp>
          <p:nvSpPr>
            <p:cNvPr id="67" name="TextBox 66">
              <a:extLst>
                <a:ext uri="{FF2B5EF4-FFF2-40B4-BE49-F238E27FC236}">
                  <a16:creationId xmlns:a16="http://schemas.microsoft.com/office/drawing/2014/main" xmlns="" id="{69D011FC-B5A7-46FD-9125-D1B970E83119}"/>
                </a:ext>
              </a:extLst>
            </p:cNvPr>
            <p:cNvSpPr txBox="1"/>
            <p:nvPr/>
          </p:nvSpPr>
          <p:spPr>
            <a:xfrm>
              <a:off x="9961640" y="3644959"/>
              <a:ext cx="1904537" cy="5078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900" dirty="0"/>
                <a:t>КОМИТЕТ ПО КОНКУРЕНТНОЙ ПОЛИТИКЕ МОСКОВСКОЙ ОБЛАСТИ</a:t>
              </a:r>
            </a:p>
          </p:txBody>
        </p:sp>
      </p:grpSp>
      <p:pic>
        <p:nvPicPr>
          <p:cNvPr id="37" name="Рисунок 36">
            <a:extLst>
              <a:ext uri="{FF2B5EF4-FFF2-40B4-BE49-F238E27FC236}">
                <a16:creationId xmlns:a16="http://schemas.microsoft.com/office/drawing/2014/main" xmlns="" id="{8AEE2288-2E1C-48B7-AED3-7D5967F449FB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6916" y="3417291"/>
            <a:ext cx="1557358" cy="880246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4" name="Picture 2">
            <a:extLst>
              <a:ext uri="{FF2B5EF4-FFF2-40B4-BE49-F238E27FC236}">
                <a16:creationId xmlns:a16="http://schemas.microsoft.com/office/drawing/2014/main" xmlns="" id="{F267634A-7236-4088-903E-33B3F8810D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9850" y="4785042"/>
            <a:ext cx="1053318" cy="12338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" name="Рисунок 38">
            <a:extLst>
              <a:ext uri="{FF2B5EF4-FFF2-40B4-BE49-F238E27FC236}">
                <a16:creationId xmlns:a16="http://schemas.microsoft.com/office/drawing/2014/main" xmlns="" id="{93303AA8-9E0D-486A-81A3-753895298BB5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55841" y="1742437"/>
            <a:ext cx="1023568" cy="1043958"/>
          </a:xfrm>
          <a:prstGeom prst="rect">
            <a:avLst/>
          </a:prstGeom>
        </p:spPr>
      </p:pic>
      <p:grpSp>
        <p:nvGrpSpPr>
          <p:cNvPr id="12" name="Группа 11">
            <a:extLst>
              <a:ext uri="{FF2B5EF4-FFF2-40B4-BE49-F238E27FC236}">
                <a16:creationId xmlns:a16="http://schemas.microsoft.com/office/drawing/2014/main" xmlns="" id="{D741A49E-3930-4F54-9285-A253B81187AB}"/>
              </a:ext>
            </a:extLst>
          </p:cNvPr>
          <p:cNvGrpSpPr/>
          <p:nvPr/>
        </p:nvGrpSpPr>
        <p:grpSpPr>
          <a:xfrm>
            <a:off x="2957693" y="4959172"/>
            <a:ext cx="1657459" cy="907817"/>
            <a:chOff x="3709250" y="-1756901"/>
            <a:chExt cx="3969220" cy="2174005"/>
          </a:xfrm>
        </p:grpSpPr>
        <p:pic>
          <p:nvPicPr>
            <p:cNvPr id="10" name="Рисунок 9">
              <a:extLst>
                <a:ext uri="{FF2B5EF4-FFF2-40B4-BE49-F238E27FC236}">
                  <a16:creationId xmlns:a16="http://schemas.microsoft.com/office/drawing/2014/main" xmlns="" id="{19073489-6D1E-4132-9F30-303725E302D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83212"/>
            <a:stretch/>
          </p:blipFill>
          <p:spPr>
            <a:xfrm>
              <a:off x="4929936" y="-1756901"/>
              <a:ext cx="1422375" cy="1554351"/>
            </a:xfrm>
            <a:prstGeom prst="rect">
              <a:avLst/>
            </a:prstGeom>
          </p:spPr>
        </p:pic>
        <p:pic>
          <p:nvPicPr>
            <p:cNvPr id="42" name="Рисунок 41">
              <a:extLst>
                <a:ext uri="{FF2B5EF4-FFF2-40B4-BE49-F238E27FC236}">
                  <a16:creationId xmlns:a16="http://schemas.microsoft.com/office/drawing/2014/main" xmlns="" id="{EB8F259E-E56B-470E-987D-86F0C24F42E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9680" t="23109" r="-122" b="13216"/>
            <a:stretch/>
          </p:blipFill>
          <p:spPr>
            <a:xfrm>
              <a:off x="3709250" y="-159304"/>
              <a:ext cx="3969220" cy="57640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5303194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8000">
        <p:fade/>
      </p:transition>
    </mc:Choice>
    <mc:Fallback xmlns="">
      <p:transition spd="slow" advClick="0" advTm="8000">
        <p:fade/>
      </p:transition>
    </mc:Fallback>
  </mc:AlternateContent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5C74CF7F-D4AF-43E2-9850-2975C19287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ru-RU" dirty="0"/>
              <a:t>СЕРВИС «ОБОСНОВАНИЕ Н(М)ЦК ДЛЯ ТОВАРОВ»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389AF901-3A23-4AFD-BEE8-E3A364933D99}"/>
              </a:ext>
            </a:extLst>
          </p:cNvPr>
          <p:cNvSpPr txBox="1"/>
          <p:nvPr/>
        </p:nvSpPr>
        <p:spPr>
          <a:xfrm>
            <a:off x="361972" y="856212"/>
            <a:ext cx="11502800" cy="923330"/>
          </a:xfrm>
          <a:prstGeom prst="rect">
            <a:avLst/>
          </a:prstGeom>
          <a:noFill/>
        </p:spPr>
        <p:txBody>
          <a:bodyPr wrap="square" lIns="0">
            <a:spAutoFit/>
          </a:bodyPr>
          <a:lstStyle/>
          <a:p>
            <a:r>
              <a:rPr lang="ru-RU" sz="1800" dirty="0">
                <a:cs typeface="Segoe UI" panose="020B0502040204020203" pitchFamily="34" charset="0"/>
              </a:rPr>
              <a:t>Сервис позволяет сформировать протокол обоснования Н(М)ЦК в соответствии с приказом Минэкономразвития России от 02.10.2013 № 567 или Приказом Министерства здравоохранения Российской Федерации от 15.05.2020 № 450н.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xmlns="" id="{37AD660B-6E42-4A7F-9F50-B0AE5BFA0973}"/>
              </a:ext>
            </a:extLst>
          </p:cNvPr>
          <p:cNvSpPr txBox="1"/>
          <p:nvPr/>
        </p:nvSpPr>
        <p:spPr>
          <a:xfrm>
            <a:off x="1146242" y="2041439"/>
            <a:ext cx="2779555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Clr>
                <a:schemeClr val="tx2"/>
              </a:buClr>
            </a:pPr>
            <a:r>
              <a:rPr lang="ru-RU" sz="1600" dirty="0">
                <a:ea typeface="Calibri" panose="020F0502020204030204" pitchFamily="34" charset="0"/>
                <a:cs typeface="Times New Roman" panose="02020603050405020304" pitchFamily="18" charset="0"/>
              </a:rPr>
              <a:t>ПОДКЛЮЧЕНЫ ВСЕ ДОСТУПНЫЕ ИСТОЧНИКИ ДАННЫХ И РЕЕСТРЫ</a:t>
            </a:r>
            <a:endParaRPr lang="ru-RU" sz="16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cxnSp>
        <p:nvCxnSpPr>
          <p:cNvPr id="21" name="Прямая соединительная линия 20">
            <a:extLst>
              <a:ext uri="{FF2B5EF4-FFF2-40B4-BE49-F238E27FC236}">
                <a16:creationId xmlns:a16="http://schemas.microsoft.com/office/drawing/2014/main" xmlns="" id="{97498060-6841-4B93-B5A5-6772E5C28EF5}"/>
              </a:ext>
            </a:extLst>
          </p:cNvPr>
          <p:cNvCxnSpPr>
            <a:cxnSpLocks/>
          </p:cNvCxnSpPr>
          <p:nvPr/>
        </p:nvCxnSpPr>
        <p:spPr>
          <a:xfrm flipH="1">
            <a:off x="397541" y="2992554"/>
            <a:ext cx="3595268" cy="0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>
            <a:extLst>
              <a:ext uri="{FF2B5EF4-FFF2-40B4-BE49-F238E27FC236}">
                <a16:creationId xmlns:a16="http://schemas.microsoft.com/office/drawing/2014/main" xmlns="" id="{823B59E9-3AB6-40AB-9130-4ECBD255F774}"/>
              </a:ext>
            </a:extLst>
          </p:cNvPr>
          <p:cNvSpPr txBox="1"/>
          <p:nvPr/>
        </p:nvSpPr>
        <p:spPr>
          <a:xfrm>
            <a:off x="5071425" y="2164550"/>
            <a:ext cx="2684833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Clr>
                <a:schemeClr val="tx2"/>
              </a:buClr>
            </a:pPr>
            <a:r>
              <a:rPr lang="ru-RU" sz="16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РАЗЛИЧНЫЕ НАСТРОЙКИ ПАРАМЕТРОВ РАСЧЁТА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xmlns="" id="{8A4CA70E-3FD2-455B-A820-0FF472091F4C}"/>
              </a:ext>
            </a:extLst>
          </p:cNvPr>
          <p:cNvSpPr txBox="1"/>
          <p:nvPr/>
        </p:nvSpPr>
        <p:spPr>
          <a:xfrm>
            <a:off x="8986108" y="2164550"/>
            <a:ext cx="2684833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Clr>
                <a:schemeClr val="tx2"/>
              </a:buClr>
            </a:pPr>
            <a:r>
              <a:rPr lang="ru-RU" sz="16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БЫСТРО И ЭФФЕКТИВНО ВСЕГО В ОДИН КЛИК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AE591DD8-D0EA-4FBF-B72E-DDBFA1922643}"/>
              </a:ext>
            </a:extLst>
          </p:cNvPr>
          <p:cNvSpPr txBox="1"/>
          <p:nvPr/>
        </p:nvSpPr>
        <p:spPr>
          <a:xfrm>
            <a:off x="397541" y="3075653"/>
            <a:ext cx="3595268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>
                <a:solidFill>
                  <a:schemeClr val="bg1">
                    <a:lumMod val="50000"/>
                  </a:schemeClr>
                </a:solidFill>
              </a:rPr>
              <a:t>Сервис автоматически заполнит все требуемые характеристики товара для дальнейшего поиска подходящих контрактов в том числе в тексте документации. Вам останется только включить в расчёт цену и скачать протокол.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xmlns="" id="{2F4C7CB3-C28B-4F7A-8415-8D334778F279}"/>
              </a:ext>
            </a:extLst>
          </p:cNvPr>
          <p:cNvSpPr txBox="1"/>
          <p:nvPr/>
        </p:nvSpPr>
        <p:spPr>
          <a:xfrm>
            <a:off x="4298365" y="3075653"/>
            <a:ext cx="3595269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>
                <a:solidFill>
                  <a:schemeClr val="bg1">
                    <a:lumMod val="50000"/>
                  </a:schemeClr>
                </a:solidFill>
              </a:rPr>
              <a:t>Настройка и поиск по всем возможным регламентам закупок, периодам заключения контрактов и регионам закупки. </a:t>
            </a:r>
          </a:p>
          <a:p>
            <a:pPr algn="ctr"/>
            <a:r>
              <a:rPr lang="ru-RU" sz="1400" dirty="0">
                <a:solidFill>
                  <a:schemeClr val="bg1">
                    <a:lumMod val="50000"/>
                  </a:schemeClr>
                </a:solidFill>
              </a:rPr>
              <a:t>Возможность отрегулировать допустимое значение индекса потребительских цен и исключить цены по контрактам с наличием нарушений.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xmlns="" id="{4D106745-E86B-4125-9C31-A2BFE4A5298D}"/>
              </a:ext>
            </a:extLst>
          </p:cNvPr>
          <p:cNvSpPr txBox="1"/>
          <p:nvPr/>
        </p:nvSpPr>
        <p:spPr>
          <a:xfrm>
            <a:off x="8152459" y="3075653"/>
            <a:ext cx="371231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>
                <a:solidFill>
                  <a:schemeClr val="bg1">
                    <a:lumMod val="50000"/>
                  </a:schemeClr>
                </a:solidFill>
              </a:rPr>
              <a:t>Возможность быстро и наглядно увидеть изменение ситуации на рынке цен по указанному товару и получить ёмкий отчёт обоснования НМЦК в формате .</a:t>
            </a:r>
            <a:r>
              <a:rPr lang="ru-RU" sz="1400" dirty="0" err="1">
                <a:solidFill>
                  <a:schemeClr val="bg1">
                    <a:lumMod val="50000"/>
                  </a:schemeClr>
                </a:solidFill>
              </a:rPr>
              <a:t>xls</a:t>
            </a:r>
            <a:endParaRPr lang="ru-RU" sz="1400" dirty="0">
              <a:solidFill>
                <a:schemeClr val="bg1">
                  <a:lumMod val="50000"/>
                </a:schemeClr>
              </a:solidFill>
            </a:endParaRPr>
          </a:p>
        </p:txBody>
      </p:sp>
      <p:cxnSp>
        <p:nvCxnSpPr>
          <p:cNvPr id="31" name="Прямая соединительная линия 30">
            <a:extLst>
              <a:ext uri="{FF2B5EF4-FFF2-40B4-BE49-F238E27FC236}">
                <a16:creationId xmlns:a16="http://schemas.microsoft.com/office/drawing/2014/main" xmlns="" id="{F6E34DE2-37F4-412E-B24E-E0E05FDFCA1B}"/>
              </a:ext>
            </a:extLst>
          </p:cNvPr>
          <p:cNvCxnSpPr>
            <a:cxnSpLocks/>
          </p:cNvCxnSpPr>
          <p:nvPr/>
        </p:nvCxnSpPr>
        <p:spPr>
          <a:xfrm flipH="1">
            <a:off x="4298365" y="2992554"/>
            <a:ext cx="3595268" cy="0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Прямая соединительная линия 31">
            <a:extLst>
              <a:ext uri="{FF2B5EF4-FFF2-40B4-BE49-F238E27FC236}">
                <a16:creationId xmlns:a16="http://schemas.microsoft.com/office/drawing/2014/main" xmlns="" id="{5DE339D5-482D-4BD9-8008-E32D5C818A3D}"/>
              </a:ext>
            </a:extLst>
          </p:cNvPr>
          <p:cNvCxnSpPr>
            <a:cxnSpLocks/>
          </p:cNvCxnSpPr>
          <p:nvPr/>
        </p:nvCxnSpPr>
        <p:spPr>
          <a:xfrm flipH="1">
            <a:off x="8210982" y="2992554"/>
            <a:ext cx="3595268" cy="0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TextBox 41">
            <a:extLst>
              <a:ext uri="{FF2B5EF4-FFF2-40B4-BE49-F238E27FC236}">
                <a16:creationId xmlns:a16="http://schemas.microsoft.com/office/drawing/2014/main" xmlns="" id="{308F836F-D019-4ECD-8772-07A70A061754}"/>
              </a:ext>
            </a:extLst>
          </p:cNvPr>
          <p:cNvSpPr txBox="1"/>
          <p:nvPr/>
        </p:nvSpPr>
        <p:spPr>
          <a:xfrm>
            <a:off x="874294" y="6034360"/>
            <a:ext cx="1044341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dirty="0">
                <a:solidFill>
                  <a:schemeClr val="tx2"/>
                </a:solidFill>
                <a:effectLst/>
              </a:rPr>
              <a:t>МЫ САМОСТОЯТЕЛЬНО ОПРЕДЕЛИМ ПРИНАДЛЕЖНОСТЬ ТОВАРА К МЕДИЦИНСКИМ ИЗДЕЛИЯМ И ПРЕДЛОЖИМ ПОРЯДОК РАСЧЕТА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xmlns="" id="{E2A85722-2F86-4966-ABFA-CCA9E66F325E}"/>
              </a:ext>
            </a:extLst>
          </p:cNvPr>
          <p:cNvSpPr txBox="1"/>
          <p:nvPr/>
        </p:nvSpPr>
        <p:spPr>
          <a:xfrm>
            <a:off x="1285770" y="4957511"/>
            <a:ext cx="10385171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dirty="0"/>
              <a:t>Среди существующих сервисов для расчёта НМЦ на товары данный сервис имеет наибольший набор возможностей и функций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CDEF9D41-D63C-4A0F-A4A4-57F0A8DE297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609" y="4660179"/>
            <a:ext cx="1223211" cy="1223211"/>
          </a:xfrm>
          <a:prstGeom prst="rect">
            <a:avLst/>
          </a:prstGeom>
        </p:spPr>
      </p:pic>
      <p:pic>
        <p:nvPicPr>
          <p:cNvPr id="25" name="Рисунок 24">
            <a:extLst>
              <a:ext uri="{FF2B5EF4-FFF2-40B4-BE49-F238E27FC236}">
                <a16:creationId xmlns:a16="http://schemas.microsoft.com/office/drawing/2014/main" xmlns="" id="{0F50D5EB-F477-479C-B458-F645FE22916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31230" y="272351"/>
            <a:ext cx="269370" cy="333698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F8699347-82E8-4B79-BB52-704FCE6A6E7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215" y="2126141"/>
            <a:ext cx="661592" cy="661592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092E73B0-512E-4FAC-A29E-5E662811C2F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66206" y="2143731"/>
            <a:ext cx="626412" cy="626412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xmlns="" id="{26266EA1-78B5-48D2-95C4-20D736A0249F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2822" y="2143731"/>
            <a:ext cx="626412" cy="6264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8132408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5C74CF7F-D4AF-43E2-9850-2975C19287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ru-RU" dirty="0"/>
              <a:t>СЕРВИС «ОБОСНОВАНИЕ Н(М)ЦК ДЛЯ ТОВАРОВ»</a:t>
            </a:r>
          </a:p>
        </p:txBody>
      </p:sp>
      <p:pic>
        <p:nvPicPr>
          <p:cNvPr id="25" name="Рисунок 24">
            <a:extLst>
              <a:ext uri="{FF2B5EF4-FFF2-40B4-BE49-F238E27FC236}">
                <a16:creationId xmlns:a16="http://schemas.microsoft.com/office/drawing/2014/main" xmlns="" id="{0F50D5EB-F477-479C-B458-F645FE22916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31230" y="272351"/>
            <a:ext cx="269370" cy="333698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xmlns="" id="{8161003B-E21A-47F8-8C52-B3D5A30096BC}"/>
              </a:ext>
            </a:extLst>
          </p:cNvPr>
          <p:cNvSpPr txBox="1"/>
          <p:nvPr/>
        </p:nvSpPr>
        <p:spPr>
          <a:xfrm>
            <a:off x="317455" y="1656568"/>
            <a:ext cx="3488135" cy="36933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ru-RU" dirty="0"/>
              <a:t>ИСЧЕРПЫВАЮЩЕ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xmlns="" id="{E6416A46-2FE3-4F84-B423-3434EA7E98FC}"/>
              </a:ext>
            </a:extLst>
          </p:cNvPr>
          <p:cNvSpPr txBox="1"/>
          <p:nvPr/>
        </p:nvSpPr>
        <p:spPr>
          <a:xfrm>
            <a:off x="386036" y="2281744"/>
            <a:ext cx="3343754" cy="2985433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pPr marL="180000" indent="-180000">
              <a:spcBef>
                <a:spcPts val="600"/>
              </a:spcBef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ru-RU" sz="1400" dirty="0"/>
              <a:t>Поиск по всем заключенным контрактам 44 – ФЗ либо договорам 223-ФЗ</a:t>
            </a:r>
          </a:p>
          <a:p>
            <a:pPr marL="180000" indent="-180000">
              <a:spcBef>
                <a:spcPts val="600"/>
              </a:spcBef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ru-RU" sz="1400" dirty="0"/>
              <a:t>Определение единицы измерения выбранного товара согласно КТРУ</a:t>
            </a:r>
          </a:p>
          <a:p>
            <a:pPr marL="180000" indent="-180000">
              <a:spcBef>
                <a:spcPts val="600"/>
              </a:spcBef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ru-RU" sz="1400" dirty="0"/>
              <a:t>Добавление цен из коммерческих предложений</a:t>
            </a:r>
          </a:p>
          <a:p>
            <a:pPr marL="180000" indent="-180000">
              <a:spcBef>
                <a:spcPts val="600"/>
              </a:spcBef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ru-RU" sz="1400" dirty="0"/>
              <a:t>Автоматическая привязка КТРУ и ОКПД2 с возможностью ручного редактирования</a:t>
            </a:r>
          </a:p>
          <a:p>
            <a:pPr marL="180000" indent="-180000">
              <a:spcBef>
                <a:spcPts val="600"/>
              </a:spcBef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ru-RU" sz="1400" dirty="0" err="1"/>
              <a:t>Авторасчет</a:t>
            </a:r>
            <a:r>
              <a:rPr lang="ru-RU" sz="1400" dirty="0"/>
              <a:t> с возможностью редактирования позиций выборки</a:t>
            </a:r>
          </a:p>
        </p:txBody>
      </p:sp>
      <p:cxnSp>
        <p:nvCxnSpPr>
          <p:cNvPr id="29" name="Прямая соединительная линия 28">
            <a:extLst>
              <a:ext uri="{FF2B5EF4-FFF2-40B4-BE49-F238E27FC236}">
                <a16:creationId xmlns:a16="http://schemas.microsoft.com/office/drawing/2014/main" xmlns="" id="{BE377988-06B2-4A09-A236-8B7AA89AA65E}"/>
              </a:ext>
            </a:extLst>
          </p:cNvPr>
          <p:cNvCxnSpPr>
            <a:cxnSpLocks/>
          </p:cNvCxnSpPr>
          <p:nvPr/>
        </p:nvCxnSpPr>
        <p:spPr>
          <a:xfrm>
            <a:off x="371597" y="2064075"/>
            <a:ext cx="3379851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Box 32">
            <a:extLst>
              <a:ext uri="{FF2B5EF4-FFF2-40B4-BE49-F238E27FC236}">
                <a16:creationId xmlns:a16="http://schemas.microsoft.com/office/drawing/2014/main" xmlns="" id="{93F14A1C-3C7B-4046-87F3-5DE880E0A768}"/>
              </a:ext>
            </a:extLst>
          </p:cNvPr>
          <p:cNvSpPr txBox="1"/>
          <p:nvPr/>
        </p:nvSpPr>
        <p:spPr>
          <a:xfrm>
            <a:off x="4165441" y="1656568"/>
            <a:ext cx="3564334" cy="36933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ru-RU" dirty="0"/>
              <a:t>ПРЕДУСМОТРИТЕЛЬНО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xmlns="" id="{55020326-5FFE-417C-B47A-D90703D66BCD}"/>
              </a:ext>
            </a:extLst>
          </p:cNvPr>
          <p:cNvSpPr txBox="1"/>
          <p:nvPr/>
        </p:nvSpPr>
        <p:spPr>
          <a:xfrm>
            <a:off x="4207550" y="2281744"/>
            <a:ext cx="3564334" cy="2908489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pPr marL="180000" indent="-180000">
              <a:spcBef>
                <a:spcPts val="600"/>
              </a:spcBef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ru-RU" sz="1400" dirty="0"/>
              <a:t>Вероятные контактные данные участников из протокола подведения итогов</a:t>
            </a:r>
          </a:p>
          <a:p>
            <a:pPr marL="180000" indent="-180000">
              <a:spcBef>
                <a:spcPts val="600"/>
              </a:spcBef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ru-RU" sz="1400" dirty="0"/>
              <a:t>Автоматический пересчет индекса потребительских цен в соответствии с регламентом закупки, типом товара и регионом</a:t>
            </a:r>
          </a:p>
          <a:p>
            <a:pPr marL="180000" indent="-180000">
              <a:spcBef>
                <a:spcPts val="600"/>
              </a:spcBef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ru-RU" sz="1400" dirty="0"/>
              <a:t>Настройка округления цены в соответствии с требованиями ЕИС</a:t>
            </a:r>
          </a:p>
          <a:p>
            <a:pPr marL="180000" indent="-180000">
              <a:spcBef>
                <a:spcPts val="600"/>
              </a:spcBef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ru-RU" sz="1400" dirty="0"/>
              <a:t>Возможность пересчета единиц измерения в соответствии с закупаемым товаром</a:t>
            </a:r>
          </a:p>
        </p:txBody>
      </p:sp>
      <p:cxnSp>
        <p:nvCxnSpPr>
          <p:cNvPr id="35" name="Прямая соединительная линия 34">
            <a:extLst>
              <a:ext uri="{FF2B5EF4-FFF2-40B4-BE49-F238E27FC236}">
                <a16:creationId xmlns:a16="http://schemas.microsoft.com/office/drawing/2014/main" xmlns="" id="{084DCE5B-FA1D-4C3C-9E6B-B7E22B78C70B}"/>
              </a:ext>
            </a:extLst>
          </p:cNvPr>
          <p:cNvCxnSpPr>
            <a:cxnSpLocks/>
          </p:cNvCxnSpPr>
          <p:nvPr/>
        </p:nvCxnSpPr>
        <p:spPr>
          <a:xfrm>
            <a:off x="4203541" y="2064075"/>
            <a:ext cx="3488135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Box 35">
            <a:extLst>
              <a:ext uri="{FF2B5EF4-FFF2-40B4-BE49-F238E27FC236}">
                <a16:creationId xmlns:a16="http://schemas.microsoft.com/office/drawing/2014/main" xmlns="" id="{0B66A39D-0130-4EFD-A324-3D71F69A605D}"/>
              </a:ext>
            </a:extLst>
          </p:cNvPr>
          <p:cNvSpPr txBox="1"/>
          <p:nvPr/>
        </p:nvSpPr>
        <p:spPr>
          <a:xfrm>
            <a:off x="8144428" y="1656568"/>
            <a:ext cx="3460580" cy="36933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ru-RU" dirty="0"/>
              <a:t>НАДЁЖНО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xmlns="" id="{FA0A7314-E815-4F71-B6FF-51A1838823A0}"/>
              </a:ext>
            </a:extLst>
          </p:cNvPr>
          <p:cNvSpPr txBox="1"/>
          <p:nvPr/>
        </p:nvSpPr>
        <p:spPr>
          <a:xfrm>
            <a:off x="8149901" y="2281744"/>
            <a:ext cx="3564334" cy="2046714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pPr marL="180000" indent="-180000">
              <a:spcBef>
                <a:spcPts val="600"/>
              </a:spcBef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ru-RU" sz="1400" dirty="0"/>
              <a:t>Возможность исключить контракты с наличием штрафов и пеней</a:t>
            </a:r>
          </a:p>
          <a:p>
            <a:pPr marL="180000" indent="-180000">
              <a:spcBef>
                <a:spcPts val="600"/>
              </a:spcBef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ru-RU" sz="1400" dirty="0"/>
              <a:t>Проверка наличия завышения предельного значения коэффициента вариации</a:t>
            </a:r>
          </a:p>
          <a:p>
            <a:pPr marL="180000" indent="-180000">
              <a:spcBef>
                <a:spcPts val="600"/>
              </a:spcBef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ru-RU" sz="1400" dirty="0"/>
              <a:t>Работа с исходным файлом контракта</a:t>
            </a:r>
          </a:p>
          <a:p>
            <a:pPr marL="180000" indent="-180000">
              <a:spcBef>
                <a:spcPts val="600"/>
              </a:spcBef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ru-RU" sz="1400" dirty="0"/>
              <a:t>История всех расчётов с сохранёнными черновиками</a:t>
            </a:r>
          </a:p>
        </p:txBody>
      </p:sp>
      <p:cxnSp>
        <p:nvCxnSpPr>
          <p:cNvPr id="38" name="Прямая соединительная линия 37">
            <a:extLst>
              <a:ext uri="{FF2B5EF4-FFF2-40B4-BE49-F238E27FC236}">
                <a16:creationId xmlns:a16="http://schemas.microsoft.com/office/drawing/2014/main" xmlns="" id="{0E061D2D-AC2E-428B-AF7B-88FD8F94A36C}"/>
              </a:ext>
            </a:extLst>
          </p:cNvPr>
          <p:cNvCxnSpPr>
            <a:cxnSpLocks/>
          </p:cNvCxnSpPr>
          <p:nvPr/>
        </p:nvCxnSpPr>
        <p:spPr>
          <a:xfrm>
            <a:off x="8130651" y="2064075"/>
            <a:ext cx="3488135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Прямоугольник: скругленные верхние углы 38">
            <a:extLst>
              <a:ext uri="{FF2B5EF4-FFF2-40B4-BE49-F238E27FC236}">
                <a16:creationId xmlns:a16="http://schemas.microsoft.com/office/drawing/2014/main" xmlns="" id="{A59B7571-4EEE-4032-A44A-060DB210BB30}"/>
              </a:ext>
            </a:extLst>
          </p:cNvPr>
          <p:cNvSpPr/>
          <p:nvPr/>
        </p:nvSpPr>
        <p:spPr>
          <a:xfrm rot="16200000">
            <a:off x="9772787" y="4460570"/>
            <a:ext cx="1393387" cy="3445046"/>
          </a:xfrm>
          <a:prstGeom prst="round2SameRect">
            <a:avLst>
              <a:gd name="adj1" fmla="val 8704"/>
              <a:gd name="adj2" fmla="val 0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0" name="Рисунок 39">
            <a:extLst>
              <a:ext uri="{FF2B5EF4-FFF2-40B4-BE49-F238E27FC236}">
                <a16:creationId xmlns:a16="http://schemas.microsoft.com/office/drawing/2014/main" xmlns="" id="{C38BEFC0-DF0F-49FA-AEC7-ADB7416398E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11940" y="4664631"/>
            <a:ext cx="3094260" cy="21496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533147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5C74CF7F-D4AF-43E2-9850-2975C19287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ru-RU" dirty="0"/>
              <a:t>СЕРВИС «ОБОСНОВАНИЕ Н(М)ЦК ДЛЯ ТОВАРОВ»</a:t>
            </a:r>
          </a:p>
        </p:txBody>
      </p:sp>
      <p:pic>
        <p:nvPicPr>
          <p:cNvPr id="25" name="Рисунок 24">
            <a:extLst>
              <a:ext uri="{FF2B5EF4-FFF2-40B4-BE49-F238E27FC236}">
                <a16:creationId xmlns:a16="http://schemas.microsoft.com/office/drawing/2014/main" xmlns="" id="{0F50D5EB-F477-479C-B458-F645FE22916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31230" y="272351"/>
            <a:ext cx="269370" cy="333698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0458EE6B-8AE8-465B-9401-B5B241C97114}"/>
              </a:ext>
            </a:extLst>
          </p:cNvPr>
          <p:cNvSpPr txBox="1"/>
          <p:nvPr/>
        </p:nvSpPr>
        <p:spPr>
          <a:xfrm>
            <a:off x="349939" y="1857278"/>
            <a:ext cx="4402535" cy="3734356"/>
          </a:xfrm>
          <a:prstGeom prst="rect">
            <a:avLst/>
          </a:prstGeom>
          <a:noFill/>
        </p:spPr>
        <p:txBody>
          <a:bodyPr wrap="square" lIns="0">
            <a:spAutoFit/>
          </a:bodyPr>
          <a:lstStyle/>
          <a:p>
            <a:pPr marL="216000" indent="-216000" algn="just">
              <a:spcBef>
                <a:spcPts val="800"/>
              </a:spcBef>
              <a:buClr>
                <a:schemeClr val="tx2"/>
              </a:buClr>
              <a:buFont typeface="+mj-lt"/>
              <a:buAutoNum type="arabicPeriod"/>
            </a:pPr>
            <a:r>
              <a:rPr lang="ru-RU" sz="1400" dirty="0"/>
              <a:t>Введите наименование товара, при необходимости выберите подходящий код КТРУ/ОКПД2, выберите тип товара и введите количество. Вы можете добавить сразу несколько позиций</a:t>
            </a:r>
          </a:p>
          <a:p>
            <a:pPr marL="216000" indent="-216000" algn="just">
              <a:spcBef>
                <a:spcPts val="800"/>
              </a:spcBef>
              <a:buClr>
                <a:schemeClr val="tx2"/>
              </a:buClr>
              <a:buFont typeface="+mj-lt"/>
              <a:buAutoNum type="arabicPeriod"/>
            </a:pPr>
            <a:r>
              <a:rPr lang="ru-RU" sz="1400" dirty="0"/>
              <a:t>Выберите настройки поиска цен в источниках</a:t>
            </a:r>
          </a:p>
          <a:p>
            <a:pPr marL="216000" indent="-216000" algn="just">
              <a:spcBef>
                <a:spcPts val="800"/>
              </a:spcBef>
              <a:buClr>
                <a:schemeClr val="tx2"/>
              </a:buClr>
              <a:buFont typeface="+mj-lt"/>
              <a:buAutoNum type="arabicPeriod"/>
            </a:pPr>
            <a:r>
              <a:rPr lang="ru-RU" sz="1400" dirty="0"/>
              <a:t>Добавьте минимум 3 цены в расчёт. Добавленные цены должны быть очищены от НДС. При необходимости отредактируйте цены в окне извлечения цены и добавьте цены из КП</a:t>
            </a:r>
          </a:p>
          <a:p>
            <a:pPr marL="216000" indent="-216000" algn="just">
              <a:spcBef>
                <a:spcPts val="800"/>
              </a:spcBef>
              <a:buClr>
                <a:schemeClr val="tx2"/>
              </a:buClr>
              <a:buFont typeface="+mj-lt"/>
              <a:buAutoNum type="arabicPeriod"/>
            </a:pPr>
            <a:r>
              <a:rPr lang="ru-RU" sz="1400" dirty="0"/>
              <a:t>Протокол НМЦК на основании средней цены готов к скачиванию</a:t>
            </a:r>
          </a:p>
          <a:p>
            <a:pPr marL="216000" indent="-216000" algn="just">
              <a:spcBef>
                <a:spcPts val="800"/>
              </a:spcBef>
              <a:buClr>
                <a:schemeClr val="tx2"/>
              </a:buClr>
              <a:buFont typeface="+mj-lt"/>
              <a:buAutoNum type="arabicPeriod"/>
            </a:pPr>
            <a:r>
              <a:rPr lang="ru-RU" sz="1400" dirty="0"/>
              <a:t>При необходимости выберите режим расчёта по минимальной цене или по заданному лимиту финансирования</a:t>
            </a:r>
          </a:p>
        </p:txBody>
      </p:sp>
      <p:pic>
        <p:nvPicPr>
          <p:cNvPr id="16" name="Рисунок 15">
            <a:extLst>
              <a:ext uri="{FF2B5EF4-FFF2-40B4-BE49-F238E27FC236}">
                <a16:creationId xmlns:a16="http://schemas.microsoft.com/office/drawing/2014/main" xmlns="" id="{198F7EE0-FB84-4C55-926F-AFD6F82655F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71730" y="1218237"/>
            <a:ext cx="7120270" cy="4373397"/>
          </a:xfrm>
          <a:prstGeom prst="roundRect">
            <a:avLst>
              <a:gd name="adj" fmla="val 3737"/>
            </a:avLst>
          </a:prstGeom>
          <a:ln w="19050">
            <a:solidFill>
              <a:schemeClr val="bg1">
                <a:lumMod val="85000"/>
              </a:schemeClr>
            </a:solidFill>
          </a:ln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2EBCBBB9-21D6-457D-9640-16DFF389C8B4}"/>
              </a:ext>
            </a:extLst>
          </p:cNvPr>
          <p:cNvSpPr txBox="1"/>
          <p:nvPr/>
        </p:nvSpPr>
        <p:spPr>
          <a:xfrm>
            <a:off x="361971" y="1218237"/>
            <a:ext cx="4065650" cy="369332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r>
              <a:rPr lang="ru-RU" dirty="0"/>
              <a:t>КАК СФОРМИРОВАТЬ ПРОТОКОЛ</a:t>
            </a:r>
          </a:p>
        </p:txBody>
      </p:sp>
      <p:cxnSp>
        <p:nvCxnSpPr>
          <p:cNvPr id="19" name="Прямая соединительная линия 18">
            <a:extLst>
              <a:ext uri="{FF2B5EF4-FFF2-40B4-BE49-F238E27FC236}">
                <a16:creationId xmlns:a16="http://schemas.microsoft.com/office/drawing/2014/main" xmlns="" id="{696BE82E-5DC7-440E-81C7-05F0B6BE5832}"/>
              </a:ext>
            </a:extLst>
          </p:cNvPr>
          <p:cNvCxnSpPr>
            <a:cxnSpLocks/>
          </p:cNvCxnSpPr>
          <p:nvPr/>
        </p:nvCxnSpPr>
        <p:spPr>
          <a:xfrm>
            <a:off x="349939" y="1625744"/>
            <a:ext cx="4402535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>
            <a:extLst>
              <a:ext uri="{FF2B5EF4-FFF2-40B4-BE49-F238E27FC236}">
                <a16:creationId xmlns:a16="http://schemas.microsoft.com/office/drawing/2014/main" xmlns="" id="{9058E7E4-7917-42DA-9CD5-8038FE29E38F}"/>
              </a:ext>
            </a:extLst>
          </p:cNvPr>
          <p:cNvSpPr txBox="1"/>
          <p:nvPr/>
        </p:nvSpPr>
        <p:spPr>
          <a:xfrm>
            <a:off x="237624" y="5904720"/>
            <a:ext cx="1120440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ru-RU" sz="1800" dirty="0">
                <a:solidFill>
                  <a:schemeClr val="tx2"/>
                </a:solidFill>
              </a:rPr>
              <a:t>После скачивания протокола расчёт считается завершённым и блокируется. Для продолжения работы с данным расчётом создайте его копию и приступите к редактированию</a:t>
            </a:r>
          </a:p>
        </p:txBody>
      </p:sp>
    </p:spTree>
    <p:extLst>
      <p:ext uri="{BB962C8B-B14F-4D97-AF65-F5344CB8AC3E}">
        <p14:creationId xmlns:p14="http://schemas.microsoft.com/office/powerpoint/2010/main" val="2440891497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E85E83D2-7A7D-4C68-BC12-6DAAC8771AB2}"/>
              </a:ext>
            </a:extLst>
          </p:cNvPr>
          <p:cNvSpPr txBox="1"/>
          <p:nvPr/>
        </p:nvSpPr>
        <p:spPr>
          <a:xfrm>
            <a:off x="1133768" y="2651686"/>
            <a:ext cx="117051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/>
              <a:t>СЕРВИС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4FC8328B-E5A7-494E-811E-02036DD3164D}"/>
              </a:ext>
            </a:extLst>
          </p:cNvPr>
          <p:cNvSpPr txBox="1"/>
          <p:nvPr/>
        </p:nvSpPr>
        <p:spPr>
          <a:xfrm>
            <a:off x="1133768" y="3033050"/>
            <a:ext cx="5705799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3200" dirty="0"/>
              <a:t>«ОБОСНОВАНИЕ Н(М)ЦК ДЛЯ ЛЕКАРСТВЕННЫХ ПРЕПАРАТОВ»</a:t>
            </a: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B89C999E-1D0E-412F-8A6A-4404B3A4F87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964" t="-6454" r="-12315" b="-2853"/>
          <a:stretch/>
        </p:blipFill>
        <p:spPr>
          <a:xfrm>
            <a:off x="7614685" y="1480988"/>
            <a:ext cx="3249367" cy="4221884"/>
          </a:xfrm>
          <a:prstGeom prst="roundRect">
            <a:avLst>
              <a:gd name="adj" fmla="val 7410"/>
            </a:avLst>
          </a:prstGeom>
          <a:solidFill>
            <a:schemeClr val="bg1"/>
          </a:solidFill>
          <a:ln w="19050">
            <a:solidFill>
              <a:schemeClr val="bg1">
                <a:lumMod val="85000"/>
              </a:schemeClr>
            </a:solidFill>
          </a:ln>
        </p:spPr>
      </p:pic>
      <p:cxnSp>
        <p:nvCxnSpPr>
          <p:cNvPr id="3" name="Прямая соединительная линия 2">
            <a:extLst>
              <a:ext uri="{FF2B5EF4-FFF2-40B4-BE49-F238E27FC236}">
                <a16:creationId xmlns:a16="http://schemas.microsoft.com/office/drawing/2014/main" xmlns="" id="{6CBBB863-1AD2-4C7B-B4F7-01FE1ABD599E}"/>
              </a:ext>
            </a:extLst>
          </p:cNvPr>
          <p:cNvCxnSpPr>
            <a:stCxn id="5" idx="3"/>
          </p:cNvCxnSpPr>
          <p:nvPr/>
        </p:nvCxnSpPr>
        <p:spPr>
          <a:xfrm flipV="1">
            <a:off x="2304281" y="2843868"/>
            <a:ext cx="5310404" cy="7873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01155075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5C74CF7F-D4AF-43E2-9850-2975C19287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9939" y="198872"/>
            <a:ext cx="10358165" cy="657340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ru-RU" sz="2800" dirty="0"/>
              <a:t>СЕРВИС «ОБОСНОВАНИЕ Н(М)ЦК ДЛЯ ЛЕКАРСТВЕННЫХ ПРЕПАРАТОВ»</a:t>
            </a: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4D30B122-DE67-414D-9C50-BE96708BB2C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99821" y="264696"/>
            <a:ext cx="325487" cy="329715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64C3869B-AEE5-4E3D-A501-0DAE4D4987AF}"/>
              </a:ext>
            </a:extLst>
          </p:cNvPr>
          <p:cNvSpPr txBox="1"/>
          <p:nvPr/>
        </p:nvSpPr>
        <p:spPr>
          <a:xfrm>
            <a:off x="361972" y="1144582"/>
            <a:ext cx="11502800" cy="646331"/>
          </a:xfrm>
          <a:prstGeom prst="rect">
            <a:avLst/>
          </a:prstGeom>
          <a:noFill/>
        </p:spPr>
        <p:txBody>
          <a:bodyPr wrap="square" lIns="0">
            <a:spAutoFit/>
          </a:bodyPr>
          <a:lstStyle/>
          <a:p>
            <a:r>
              <a:rPr lang="ru-RU" sz="1800" dirty="0">
                <a:cs typeface="Segoe UI" panose="020B0502040204020203" pitchFamily="34" charset="0"/>
              </a:rPr>
              <a:t>Сервис позволяет сформировать протокол обоснования Н(М)ЦК для лекарственных средств </a:t>
            </a:r>
            <a:endParaRPr lang="en-US" sz="1800" dirty="0">
              <a:cs typeface="Segoe UI" panose="020B0502040204020203" pitchFamily="34" charset="0"/>
            </a:endParaRPr>
          </a:p>
          <a:p>
            <a:r>
              <a:rPr lang="ru-RU" sz="1800" dirty="0">
                <a:cs typeface="Segoe UI" panose="020B0502040204020203" pitchFamily="34" charset="0"/>
              </a:rPr>
              <a:t>в соответствии с приказом Министерства здравоохранения РФ от 19 декабря 2019 г. № 1064н.</a:t>
            </a:r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xmlns="" id="{C160222B-3221-4544-9897-A27B42F9DD8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485" b="2830"/>
          <a:stretch/>
        </p:blipFill>
        <p:spPr>
          <a:xfrm>
            <a:off x="343065" y="1931376"/>
            <a:ext cx="5752935" cy="3835338"/>
          </a:xfrm>
          <a:prstGeom prst="roundRect">
            <a:avLst>
              <a:gd name="adj" fmla="val 3196"/>
            </a:avLst>
          </a:prstGeom>
          <a:ln w="19050">
            <a:solidFill>
              <a:schemeClr val="bg1">
                <a:lumMod val="85000"/>
              </a:schemeClr>
            </a:solidFill>
          </a:ln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CA690676-A7A7-45D5-A6CE-A0098C765065}"/>
              </a:ext>
            </a:extLst>
          </p:cNvPr>
          <p:cNvSpPr txBox="1"/>
          <p:nvPr/>
        </p:nvSpPr>
        <p:spPr>
          <a:xfrm>
            <a:off x="1285770" y="6025804"/>
            <a:ext cx="10385171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dirty="0"/>
              <a:t>Среди существующих сервисов для расчёта НМЦ на лекарственные препараты данный сервис имеет наибольший набор возможностей и функций</a:t>
            </a:r>
          </a:p>
        </p:txBody>
      </p:sp>
      <p:pic>
        <p:nvPicPr>
          <p:cNvPr id="13" name="Рисунок 12">
            <a:extLst>
              <a:ext uri="{FF2B5EF4-FFF2-40B4-BE49-F238E27FC236}">
                <a16:creationId xmlns:a16="http://schemas.microsoft.com/office/drawing/2014/main" xmlns="" id="{BF51F7B3-93C8-44B9-BB05-51C2F9185BF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685" y="5774825"/>
            <a:ext cx="1100161" cy="1100161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xmlns="" id="{924EF2F4-10D9-4968-AEC6-BFC5D37289EE}"/>
              </a:ext>
            </a:extLst>
          </p:cNvPr>
          <p:cNvSpPr txBox="1"/>
          <p:nvPr/>
        </p:nvSpPr>
        <p:spPr>
          <a:xfrm>
            <a:off x="6535319" y="2403610"/>
            <a:ext cx="5035215" cy="298543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ru-RU" dirty="0"/>
              <a:t>ИСТОЧНИКИ ДАННЫХ</a:t>
            </a:r>
          </a:p>
          <a:p>
            <a:pPr>
              <a:spcBef>
                <a:spcPts val="1200"/>
              </a:spcBef>
              <a:spcAft>
                <a:spcPts val="600"/>
              </a:spcAft>
            </a:pPr>
            <a:r>
              <a:rPr lang="ru-RU" sz="1600" dirty="0">
                <a:solidFill>
                  <a:schemeClr val="bg1">
                    <a:lumMod val="50000"/>
                  </a:schemeClr>
                </a:solidFill>
              </a:rPr>
              <a:t>Все данные берутся из официальных открытых источников и обновляются ежедневно</a:t>
            </a:r>
          </a:p>
          <a:p>
            <a:pPr marL="180000" indent="-180000">
              <a:spcBef>
                <a:spcPts val="600"/>
              </a:spcBef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ru-RU" sz="1400" dirty="0"/>
              <a:t>ЕИС в сфере закупок </a:t>
            </a:r>
          </a:p>
          <a:p>
            <a:pPr marL="180000" indent="-180000">
              <a:spcBef>
                <a:spcPts val="600"/>
              </a:spcBef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ru-RU" sz="1400" dirty="0"/>
              <a:t>Государственный реестр лекарственных средств </a:t>
            </a:r>
          </a:p>
          <a:p>
            <a:pPr marL="180000" indent="-180000">
              <a:spcBef>
                <a:spcPts val="600"/>
              </a:spcBef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ru-RU" sz="1400" dirty="0"/>
              <a:t>Государственный реестр предельных отпускных цен </a:t>
            </a:r>
          </a:p>
          <a:p>
            <a:pPr marL="180000" indent="-180000">
              <a:spcBef>
                <a:spcPts val="600"/>
              </a:spcBef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ru-RU" sz="1400" dirty="0"/>
              <a:t>Единый структурированный справочник-каталог лекарственных препаратов</a:t>
            </a:r>
          </a:p>
          <a:p>
            <a:pPr marL="180000" indent="-180000">
              <a:spcBef>
                <a:spcPts val="600"/>
              </a:spcBef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ru-RU" sz="1400" dirty="0"/>
              <a:t>Федеральная служба по надзору в сфере здравоохранения и другие</a:t>
            </a:r>
          </a:p>
        </p:txBody>
      </p:sp>
      <p:cxnSp>
        <p:nvCxnSpPr>
          <p:cNvPr id="21" name="Прямая соединительная линия 20">
            <a:extLst>
              <a:ext uri="{FF2B5EF4-FFF2-40B4-BE49-F238E27FC236}">
                <a16:creationId xmlns:a16="http://schemas.microsoft.com/office/drawing/2014/main" xmlns="" id="{D6E51010-F9FD-4927-B79C-C0FF49CB9D43}"/>
              </a:ext>
            </a:extLst>
          </p:cNvPr>
          <p:cNvCxnSpPr>
            <a:cxnSpLocks/>
          </p:cNvCxnSpPr>
          <p:nvPr/>
        </p:nvCxnSpPr>
        <p:spPr>
          <a:xfrm>
            <a:off x="6650332" y="2802550"/>
            <a:ext cx="4763483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39475830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5C74CF7F-D4AF-43E2-9850-2975C19287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9939" y="198872"/>
            <a:ext cx="10358165" cy="657340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ru-RU" sz="2800" dirty="0"/>
              <a:t>СЕРВИС «ОБОСНОВАНИЕ Н(М)ЦК ДЛЯ ЛЕКАРСТВЕННЫХ ПРЕПАРАТОВ»</a:t>
            </a: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4D30B122-DE67-414D-9C50-BE96708BB2C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99821" y="264696"/>
            <a:ext cx="325487" cy="329715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6771CEE1-D45D-4799-90CC-EE6170FA8FBC}"/>
              </a:ext>
            </a:extLst>
          </p:cNvPr>
          <p:cNvSpPr txBox="1"/>
          <p:nvPr/>
        </p:nvSpPr>
        <p:spPr>
          <a:xfrm>
            <a:off x="386036" y="2016189"/>
            <a:ext cx="3343754" cy="3708708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pPr marL="180000" indent="-180000">
              <a:spcBef>
                <a:spcPts val="600"/>
              </a:spcBef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ru-RU" sz="1400" dirty="0" err="1"/>
              <a:t>Автоопределение</a:t>
            </a:r>
            <a:r>
              <a:rPr lang="ru-RU" sz="1400" dirty="0"/>
              <a:t> эквивалентных лекарственных форм, дозировок и единицы измерения согласно ЕСКЛП</a:t>
            </a:r>
          </a:p>
          <a:p>
            <a:pPr marL="180000" indent="-180000">
              <a:spcBef>
                <a:spcPts val="600"/>
              </a:spcBef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ru-RU" sz="1400" dirty="0"/>
              <a:t>Расчет </a:t>
            </a:r>
            <a:r>
              <a:rPr lang="ru-RU" sz="1400" dirty="0" err="1"/>
              <a:t>ср.взвешенной</a:t>
            </a:r>
            <a:r>
              <a:rPr lang="ru-RU" sz="1400" dirty="0"/>
              <a:t> цены на основании контрактов</a:t>
            </a:r>
          </a:p>
          <a:p>
            <a:pPr marL="180000" indent="-180000">
              <a:spcBef>
                <a:spcPts val="600"/>
              </a:spcBef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ru-RU" sz="1400" dirty="0"/>
              <a:t>Метод сопоставимых рыночных цен (анализ рынка)</a:t>
            </a:r>
          </a:p>
          <a:p>
            <a:pPr marL="180000" indent="-180000">
              <a:spcBef>
                <a:spcPts val="600"/>
              </a:spcBef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ru-RU" sz="1400" dirty="0"/>
              <a:t>Поиск предельных отпускных цен на препараты ЖНВЛП согласно тарифному методу</a:t>
            </a:r>
          </a:p>
          <a:p>
            <a:pPr marL="180000" indent="-180000">
              <a:spcBef>
                <a:spcPts val="600"/>
              </a:spcBef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ru-RU" sz="1400" dirty="0"/>
              <a:t>Референтные цены согласно источнику ЕСКЛП</a:t>
            </a:r>
          </a:p>
          <a:p>
            <a:pPr marL="180000" indent="-180000">
              <a:spcBef>
                <a:spcPts val="600"/>
              </a:spcBef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ru-RU" sz="1400" dirty="0" err="1"/>
              <a:t>Автоопределение</a:t>
            </a:r>
            <a:r>
              <a:rPr lang="ru-RU" sz="1400" dirty="0"/>
              <a:t> КТРУ с учётом ненормализованных данных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5AF2C284-13EC-4A09-9DC3-E0941F02434E}"/>
              </a:ext>
            </a:extLst>
          </p:cNvPr>
          <p:cNvSpPr txBox="1"/>
          <p:nvPr/>
        </p:nvSpPr>
        <p:spPr>
          <a:xfrm>
            <a:off x="4207550" y="2016189"/>
            <a:ext cx="3488135" cy="2985433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pPr marL="180000" indent="-180000">
              <a:spcBef>
                <a:spcPts val="600"/>
              </a:spcBef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ru-RU" sz="1400" dirty="0"/>
              <a:t>Добавление цен из коммерческих предложений и контрактов по п.4, 5 ч.1 ст.93</a:t>
            </a:r>
          </a:p>
          <a:p>
            <a:pPr marL="180000" indent="-180000">
              <a:spcBef>
                <a:spcPts val="600"/>
              </a:spcBef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ru-RU" sz="1400" dirty="0" err="1"/>
              <a:t>Автоопределение</a:t>
            </a:r>
            <a:r>
              <a:rPr lang="ru-RU" sz="1400" dirty="0"/>
              <a:t> рекомендуемой оптовой надбавки в соответствии с категорией препарата и регионом закупки</a:t>
            </a:r>
          </a:p>
          <a:p>
            <a:pPr marL="180000" indent="-180000">
              <a:spcBef>
                <a:spcPts val="600"/>
              </a:spcBef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ru-RU" sz="1400" dirty="0"/>
              <a:t>Настройка округления цены в соответствии с требованиями ЕИС</a:t>
            </a:r>
          </a:p>
          <a:p>
            <a:pPr marL="180000" indent="-180000">
              <a:spcBef>
                <a:spcPts val="600"/>
              </a:spcBef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ru-RU" sz="1400" dirty="0"/>
              <a:t>Работа с исходным файлом контракта</a:t>
            </a:r>
          </a:p>
          <a:p>
            <a:pPr marL="180000" indent="-180000">
              <a:spcBef>
                <a:spcPts val="600"/>
              </a:spcBef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ru-RU" sz="1400" dirty="0"/>
              <a:t>История всех расчётов с сохранёнными черновиками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xmlns="" id="{A9D918DB-AAE7-4F7B-97DB-EC8D22AD9484}"/>
              </a:ext>
            </a:extLst>
          </p:cNvPr>
          <p:cNvSpPr txBox="1"/>
          <p:nvPr/>
        </p:nvSpPr>
        <p:spPr>
          <a:xfrm>
            <a:off x="8149901" y="2016189"/>
            <a:ext cx="3564334" cy="2769989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pPr marL="180000" indent="-180000">
              <a:spcBef>
                <a:spcPts val="600"/>
              </a:spcBef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ru-RU" sz="1400" dirty="0"/>
              <a:t>Проверка допустимого остаточного срока годности</a:t>
            </a:r>
          </a:p>
          <a:p>
            <a:pPr marL="180000" indent="-180000">
              <a:spcBef>
                <a:spcPts val="600"/>
              </a:spcBef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ru-RU" sz="1400" dirty="0"/>
              <a:t>Возможность исключить контракты по решению врачебной комиссии и контракты со штрафами и пенями</a:t>
            </a:r>
          </a:p>
          <a:p>
            <a:pPr marL="180000" indent="-180000">
              <a:spcBef>
                <a:spcPts val="600"/>
              </a:spcBef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ru-RU" sz="1400" dirty="0"/>
              <a:t>Проверки приостановки реализации препаратов согласно Росздравнадзору</a:t>
            </a:r>
          </a:p>
          <a:p>
            <a:pPr marL="180000" indent="-180000">
              <a:spcBef>
                <a:spcPts val="600"/>
              </a:spcBef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ru-RU" sz="1400" dirty="0"/>
              <a:t>Проверка наличия допуска препарата к гражданскому обороту</a:t>
            </a:r>
          </a:p>
          <a:p>
            <a:pPr marL="180000" indent="-180000">
              <a:spcBef>
                <a:spcPts val="600"/>
              </a:spcBef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ru-RU" sz="1400" dirty="0"/>
              <a:t>Проверка исключения препарата из реестра ЖНВЛП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C46055B4-B252-4864-96C3-6E4B217C5D9D}"/>
              </a:ext>
            </a:extLst>
          </p:cNvPr>
          <p:cNvSpPr txBox="1"/>
          <p:nvPr/>
        </p:nvSpPr>
        <p:spPr>
          <a:xfrm>
            <a:off x="317455" y="1434324"/>
            <a:ext cx="3488135" cy="36933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ru-RU" dirty="0"/>
              <a:t>ИСЧЕРПЫВАЮЩЕ</a:t>
            </a:r>
          </a:p>
        </p:txBody>
      </p:sp>
      <p:cxnSp>
        <p:nvCxnSpPr>
          <p:cNvPr id="14" name="Прямая соединительная линия 13">
            <a:extLst>
              <a:ext uri="{FF2B5EF4-FFF2-40B4-BE49-F238E27FC236}">
                <a16:creationId xmlns:a16="http://schemas.microsoft.com/office/drawing/2014/main" xmlns="" id="{D6C9B40B-D583-4E2A-935E-40747425097B}"/>
              </a:ext>
            </a:extLst>
          </p:cNvPr>
          <p:cNvCxnSpPr>
            <a:cxnSpLocks/>
          </p:cNvCxnSpPr>
          <p:nvPr/>
        </p:nvCxnSpPr>
        <p:spPr>
          <a:xfrm>
            <a:off x="371597" y="1841831"/>
            <a:ext cx="3379851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>
            <a:extLst>
              <a:ext uri="{FF2B5EF4-FFF2-40B4-BE49-F238E27FC236}">
                <a16:creationId xmlns:a16="http://schemas.microsoft.com/office/drawing/2014/main" xmlns="" id="{5F06F35B-F5AD-4F34-97AD-18B780F0483F}"/>
              </a:ext>
            </a:extLst>
          </p:cNvPr>
          <p:cNvSpPr txBox="1"/>
          <p:nvPr/>
        </p:nvSpPr>
        <p:spPr>
          <a:xfrm>
            <a:off x="4165441" y="1434324"/>
            <a:ext cx="3564334" cy="36933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ru-RU" dirty="0"/>
              <a:t>ПРЕДУСМОТРИТЕЛЬНО</a:t>
            </a:r>
          </a:p>
        </p:txBody>
      </p:sp>
      <p:cxnSp>
        <p:nvCxnSpPr>
          <p:cNvPr id="21" name="Прямая соединительная линия 20">
            <a:extLst>
              <a:ext uri="{FF2B5EF4-FFF2-40B4-BE49-F238E27FC236}">
                <a16:creationId xmlns:a16="http://schemas.microsoft.com/office/drawing/2014/main" xmlns="" id="{F09C0638-7087-4471-BBC8-3C5D3A79AB4A}"/>
              </a:ext>
            </a:extLst>
          </p:cNvPr>
          <p:cNvCxnSpPr>
            <a:cxnSpLocks/>
          </p:cNvCxnSpPr>
          <p:nvPr/>
        </p:nvCxnSpPr>
        <p:spPr>
          <a:xfrm>
            <a:off x="4203541" y="1841831"/>
            <a:ext cx="3488135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>
            <a:extLst>
              <a:ext uri="{FF2B5EF4-FFF2-40B4-BE49-F238E27FC236}">
                <a16:creationId xmlns:a16="http://schemas.microsoft.com/office/drawing/2014/main" xmlns="" id="{5605B6CB-AD92-492C-AD69-7F72C6FF15AB}"/>
              </a:ext>
            </a:extLst>
          </p:cNvPr>
          <p:cNvSpPr txBox="1"/>
          <p:nvPr/>
        </p:nvSpPr>
        <p:spPr>
          <a:xfrm>
            <a:off x="8144428" y="1434324"/>
            <a:ext cx="3460580" cy="36933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ru-RU" dirty="0"/>
              <a:t>НАДЁЖНО</a:t>
            </a:r>
          </a:p>
        </p:txBody>
      </p:sp>
      <p:cxnSp>
        <p:nvCxnSpPr>
          <p:cNvPr id="27" name="Прямая соединительная линия 26">
            <a:extLst>
              <a:ext uri="{FF2B5EF4-FFF2-40B4-BE49-F238E27FC236}">
                <a16:creationId xmlns:a16="http://schemas.microsoft.com/office/drawing/2014/main" xmlns="" id="{920F796A-9B4F-4DB8-9B24-52718BBE3E6D}"/>
              </a:ext>
            </a:extLst>
          </p:cNvPr>
          <p:cNvCxnSpPr>
            <a:cxnSpLocks/>
          </p:cNvCxnSpPr>
          <p:nvPr/>
        </p:nvCxnSpPr>
        <p:spPr>
          <a:xfrm>
            <a:off x="8130651" y="1841831"/>
            <a:ext cx="3488135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CCA8B381-F831-4348-A3E8-4FCA2325C7A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749105" y="4824393"/>
            <a:ext cx="2056859" cy="19374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6445453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5C74CF7F-D4AF-43E2-9850-2975C19287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9939" y="198872"/>
            <a:ext cx="10358165" cy="657340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ru-RU" sz="2800" dirty="0"/>
              <a:t>СЕРВИС «ОБОСНОВАНИЕ Н(М)ЦК ДЛЯ ЛЕКАРСТВЕННЫХ ПРЕПАРАТОВ»</a:t>
            </a: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4D30B122-DE67-414D-9C50-BE96708BB2C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99821" y="264696"/>
            <a:ext cx="325487" cy="329715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86964CC4-9C9B-4A2B-9277-DD03B866E910}"/>
              </a:ext>
            </a:extLst>
          </p:cNvPr>
          <p:cNvSpPr txBox="1"/>
          <p:nvPr/>
        </p:nvSpPr>
        <p:spPr>
          <a:xfrm>
            <a:off x="3636054" y="1300995"/>
            <a:ext cx="4919891" cy="369332"/>
          </a:xfrm>
          <a:prstGeom prst="rect">
            <a:avLst/>
          </a:prstGeom>
          <a:noFill/>
        </p:spPr>
        <p:txBody>
          <a:bodyPr wrap="square" lIns="0">
            <a:spAutoFit/>
          </a:bodyPr>
          <a:lstStyle/>
          <a:p>
            <a:pPr algn="ctr"/>
            <a:r>
              <a:rPr lang="ru-RU" sz="1800" dirty="0">
                <a:cs typeface="Segoe UI" panose="020B0502040204020203" pitchFamily="34" charset="0"/>
              </a:rPr>
              <a:t>КАК СФОРМИРОВАТЬ ПРОТОКОЛ</a:t>
            </a:r>
          </a:p>
        </p:txBody>
      </p:sp>
      <p:cxnSp>
        <p:nvCxnSpPr>
          <p:cNvPr id="18" name="Прямая соединительная линия 17">
            <a:extLst>
              <a:ext uri="{FF2B5EF4-FFF2-40B4-BE49-F238E27FC236}">
                <a16:creationId xmlns:a16="http://schemas.microsoft.com/office/drawing/2014/main" xmlns="" id="{7D5070A9-9D49-4A0C-BC8D-E6A9C83C001F}"/>
              </a:ext>
            </a:extLst>
          </p:cNvPr>
          <p:cNvCxnSpPr>
            <a:cxnSpLocks/>
          </p:cNvCxnSpPr>
          <p:nvPr/>
        </p:nvCxnSpPr>
        <p:spPr>
          <a:xfrm>
            <a:off x="4224715" y="1681551"/>
            <a:ext cx="3742568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>
            <a:extLst>
              <a:ext uri="{FF2B5EF4-FFF2-40B4-BE49-F238E27FC236}">
                <a16:creationId xmlns:a16="http://schemas.microsoft.com/office/drawing/2014/main" xmlns="" id="{001A2A1F-E88F-4421-B6ED-1E8A0AF756A2}"/>
              </a:ext>
            </a:extLst>
          </p:cNvPr>
          <p:cNvSpPr txBox="1"/>
          <p:nvPr/>
        </p:nvSpPr>
        <p:spPr>
          <a:xfrm>
            <a:off x="389170" y="1940728"/>
            <a:ext cx="341439" cy="523220"/>
          </a:xfrm>
          <a:prstGeom prst="rect">
            <a:avLst/>
          </a:prstGeom>
          <a:noFill/>
        </p:spPr>
        <p:txBody>
          <a:bodyPr wrap="none" lIns="0" rIns="0" rtlCol="0">
            <a:spAutoFit/>
          </a:bodyPr>
          <a:lstStyle/>
          <a:p>
            <a:pPr algn="r"/>
            <a:r>
              <a:rPr lang="ru-RU" sz="2800" dirty="0">
                <a:solidFill>
                  <a:schemeClr val="tx2"/>
                </a:solidFill>
              </a:rPr>
              <a:t>01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xmlns="" id="{32BB3F64-D7DE-46C0-A835-5DB9BBC353B6}"/>
              </a:ext>
            </a:extLst>
          </p:cNvPr>
          <p:cNvSpPr txBox="1"/>
          <p:nvPr/>
        </p:nvSpPr>
        <p:spPr>
          <a:xfrm>
            <a:off x="929623" y="2001195"/>
            <a:ext cx="4825980" cy="1384995"/>
          </a:xfrm>
          <a:prstGeom prst="rect">
            <a:avLst/>
          </a:prstGeom>
          <a:noFill/>
        </p:spPr>
        <p:txBody>
          <a:bodyPr wrap="square" lIns="0">
            <a:spAutoFit/>
          </a:bodyPr>
          <a:lstStyle/>
          <a:p>
            <a:pPr>
              <a:buClr>
                <a:schemeClr val="accent1"/>
              </a:buClr>
            </a:pPr>
            <a:r>
              <a:rPr lang="ru-RU" sz="1400" dirty="0">
                <a:cs typeface="Segoe UI" panose="020B0502040204020203" pitchFamily="34" charset="0"/>
              </a:rPr>
              <a:t>Введите наименование лекарственного препарата, форму и дозировку. При необходимости добавьте эквивалентные лек. формы и дозировки, укажите единицу измерения и введите допустимый остаточный срок годности. Вы можете добавить сразу несколько позиций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xmlns="" id="{ADF5032C-6287-4CCB-898F-435C335D546C}"/>
              </a:ext>
            </a:extLst>
          </p:cNvPr>
          <p:cNvSpPr txBox="1"/>
          <p:nvPr/>
        </p:nvSpPr>
        <p:spPr>
          <a:xfrm>
            <a:off x="299402" y="3353733"/>
            <a:ext cx="431207" cy="523220"/>
          </a:xfrm>
          <a:prstGeom prst="rect">
            <a:avLst/>
          </a:prstGeom>
          <a:noFill/>
        </p:spPr>
        <p:txBody>
          <a:bodyPr wrap="none" lIns="0" rIns="0" rtlCol="0">
            <a:spAutoFit/>
          </a:bodyPr>
          <a:lstStyle/>
          <a:p>
            <a:pPr algn="r"/>
            <a:r>
              <a:rPr lang="ru-RU" sz="2800" dirty="0">
                <a:solidFill>
                  <a:schemeClr val="tx2"/>
                </a:solidFill>
              </a:rPr>
              <a:t>02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xmlns="" id="{111E1673-87AD-4D1D-8749-7A4218CF5589}"/>
              </a:ext>
            </a:extLst>
          </p:cNvPr>
          <p:cNvSpPr txBox="1"/>
          <p:nvPr/>
        </p:nvSpPr>
        <p:spPr>
          <a:xfrm>
            <a:off x="929622" y="3480755"/>
            <a:ext cx="4919891" cy="307777"/>
          </a:xfrm>
          <a:prstGeom prst="rect">
            <a:avLst/>
          </a:prstGeom>
          <a:noFill/>
        </p:spPr>
        <p:txBody>
          <a:bodyPr wrap="square" lIns="0">
            <a:spAutoFit/>
          </a:bodyPr>
          <a:lstStyle/>
          <a:p>
            <a:pPr>
              <a:buClr>
                <a:schemeClr val="accent1"/>
              </a:buClr>
            </a:pPr>
            <a:r>
              <a:rPr lang="ru-RU" sz="1400" dirty="0">
                <a:cs typeface="Segoe UI" panose="020B0502040204020203" pitchFamily="34" charset="0"/>
              </a:rPr>
              <a:t>Выберите настройки поиска цен в источниках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xmlns="" id="{7AB9D06B-173C-429A-B86A-34BE4D7D245C}"/>
              </a:ext>
            </a:extLst>
          </p:cNvPr>
          <p:cNvSpPr txBox="1"/>
          <p:nvPr/>
        </p:nvSpPr>
        <p:spPr>
          <a:xfrm>
            <a:off x="310622" y="3833956"/>
            <a:ext cx="419987" cy="523220"/>
          </a:xfrm>
          <a:prstGeom prst="rect">
            <a:avLst/>
          </a:prstGeom>
          <a:noFill/>
        </p:spPr>
        <p:txBody>
          <a:bodyPr wrap="none" lIns="0" rIns="0" rtlCol="0">
            <a:spAutoFit/>
          </a:bodyPr>
          <a:lstStyle/>
          <a:p>
            <a:pPr algn="r"/>
            <a:r>
              <a:rPr lang="ru-RU" sz="2800" dirty="0">
                <a:solidFill>
                  <a:schemeClr val="tx2"/>
                </a:solidFill>
              </a:rPr>
              <a:t>03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xmlns="" id="{16649FBE-4641-4575-BD03-5EE2B284B933}"/>
              </a:ext>
            </a:extLst>
          </p:cNvPr>
          <p:cNvSpPr txBox="1"/>
          <p:nvPr/>
        </p:nvSpPr>
        <p:spPr>
          <a:xfrm>
            <a:off x="929621" y="3883097"/>
            <a:ext cx="4919891" cy="738664"/>
          </a:xfrm>
          <a:prstGeom prst="rect">
            <a:avLst/>
          </a:prstGeom>
          <a:noFill/>
        </p:spPr>
        <p:txBody>
          <a:bodyPr wrap="square" lIns="0">
            <a:spAutoFit/>
          </a:bodyPr>
          <a:lstStyle/>
          <a:p>
            <a:pPr>
              <a:buClr>
                <a:schemeClr val="accent1"/>
              </a:buClr>
            </a:pPr>
            <a:r>
              <a:rPr lang="ru-RU" sz="1400" dirty="0">
                <a:cs typeface="Segoe UI" panose="020B0502040204020203" pitchFamily="34" charset="0"/>
              </a:rPr>
              <a:t>Добавьте цены в расчёт по каждому из методов. Добавленные цены должны быть очищены от НДС и оптовой надбавки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xmlns="" id="{2EF1CA02-93DE-4E57-AFFF-F71115205DC1}"/>
              </a:ext>
            </a:extLst>
          </p:cNvPr>
          <p:cNvSpPr txBox="1"/>
          <p:nvPr/>
        </p:nvSpPr>
        <p:spPr>
          <a:xfrm>
            <a:off x="310622" y="4673889"/>
            <a:ext cx="419987" cy="523220"/>
          </a:xfrm>
          <a:prstGeom prst="rect">
            <a:avLst/>
          </a:prstGeom>
          <a:noFill/>
        </p:spPr>
        <p:txBody>
          <a:bodyPr wrap="none" lIns="0" rIns="0" rtlCol="0">
            <a:spAutoFit/>
          </a:bodyPr>
          <a:lstStyle/>
          <a:p>
            <a:pPr algn="r"/>
            <a:r>
              <a:rPr lang="ru-RU" sz="2800" dirty="0">
                <a:solidFill>
                  <a:schemeClr val="tx2"/>
                </a:solidFill>
              </a:rPr>
              <a:t>04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xmlns="" id="{67531C10-14F6-4FD0-8D13-AFFEF6F1D62E}"/>
              </a:ext>
            </a:extLst>
          </p:cNvPr>
          <p:cNvSpPr txBox="1"/>
          <p:nvPr/>
        </p:nvSpPr>
        <p:spPr>
          <a:xfrm>
            <a:off x="929620" y="4716326"/>
            <a:ext cx="4919891" cy="738664"/>
          </a:xfrm>
          <a:prstGeom prst="rect">
            <a:avLst/>
          </a:prstGeom>
          <a:noFill/>
        </p:spPr>
        <p:txBody>
          <a:bodyPr wrap="square" lIns="0">
            <a:spAutoFit/>
          </a:bodyPr>
          <a:lstStyle/>
          <a:p>
            <a:pPr>
              <a:buClr>
                <a:schemeClr val="accent1"/>
              </a:buClr>
            </a:pPr>
            <a:r>
              <a:rPr lang="ru-RU" sz="1400" dirty="0">
                <a:cs typeface="Segoe UI" panose="020B0502040204020203" pitchFamily="34" charset="0"/>
              </a:rPr>
              <a:t>При необходимости отредактируйте цены в окне извлечения цены и добавьте цены из коммерческих предложений или контрактов по п.4, 5 ч.1 ст.93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xmlns="" id="{E98E7DF1-1A25-4382-9E2A-57D3C80CB05B}"/>
              </a:ext>
            </a:extLst>
          </p:cNvPr>
          <p:cNvSpPr txBox="1"/>
          <p:nvPr/>
        </p:nvSpPr>
        <p:spPr>
          <a:xfrm>
            <a:off x="282676" y="5501045"/>
            <a:ext cx="431208" cy="523220"/>
          </a:xfrm>
          <a:prstGeom prst="rect">
            <a:avLst/>
          </a:prstGeom>
          <a:noFill/>
        </p:spPr>
        <p:txBody>
          <a:bodyPr wrap="none" lIns="0" rIns="0" rtlCol="0">
            <a:spAutoFit/>
          </a:bodyPr>
          <a:lstStyle/>
          <a:p>
            <a:pPr algn="r"/>
            <a:r>
              <a:rPr lang="ru-RU" sz="2800" dirty="0">
                <a:solidFill>
                  <a:schemeClr val="tx2"/>
                </a:solidFill>
              </a:rPr>
              <a:t>05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xmlns="" id="{F2B5CB01-EDCD-42AB-8599-7DDF47BE2B74}"/>
              </a:ext>
            </a:extLst>
          </p:cNvPr>
          <p:cNvSpPr txBox="1"/>
          <p:nvPr/>
        </p:nvSpPr>
        <p:spPr>
          <a:xfrm>
            <a:off x="912895" y="5549555"/>
            <a:ext cx="4919891" cy="954107"/>
          </a:xfrm>
          <a:prstGeom prst="rect">
            <a:avLst/>
          </a:prstGeom>
          <a:noFill/>
        </p:spPr>
        <p:txBody>
          <a:bodyPr wrap="square" lIns="0">
            <a:spAutoFit/>
          </a:bodyPr>
          <a:lstStyle/>
          <a:p>
            <a:pPr>
              <a:buClr>
                <a:schemeClr val="accent1"/>
              </a:buClr>
            </a:pPr>
            <a:r>
              <a:rPr lang="ru-RU" sz="1400" dirty="0">
                <a:cs typeface="Segoe UI" panose="020B0502040204020203" pitchFamily="34" charset="0"/>
              </a:rPr>
              <a:t>Для цен средневзвешенного метода произведите проверку остаточного срока годности препарата и каких-либо ограничений по препарату согласно Росздравнадзору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xmlns="" id="{812D0098-8FAF-42B7-9981-45E0395732A6}"/>
              </a:ext>
            </a:extLst>
          </p:cNvPr>
          <p:cNvSpPr txBox="1"/>
          <p:nvPr/>
        </p:nvSpPr>
        <p:spPr>
          <a:xfrm>
            <a:off x="6281476" y="2000886"/>
            <a:ext cx="431208" cy="523220"/>
          </a:xfrm>
          <a:prstGeom prst="rect">
            <a:avLst/>
          </a:prstGeom>
          <a:noFill/>
        </p:spPr>
        <p:txBody>
          <a:bodyPr wrap="none" lIns="0" rIns="0" rtlCol="0">
            <a:spAutoFit/>
          </a:bodyPr>
          <a:lstStyle/>
          <a:p>
            <a:pPr algn="r"/>
            <a:r>
              <a:rPr lang="ru-RU" sz="2800" dirty="0">
                <a:solidFill>
                  <a:schemeClr val="tx2"/>
                </a:solidFill>
              </a:rPr>
              <a:t>06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xmlns="" id="{729D50DA-1516-43DC-BDB0-8C435B81761A}"/>
              </a:ext>
            </a:extLst>
          </p:cNvPr>
          <p:cNvSpPr txBox="1"/>
          <p:nvPr/>
        </p:nvSpPr>
        <p:spPr>
          <a:xfrm>
            <a:off x="6899666" y="2001195"/>
            <a:ext cx="4919891" cy="523220"/>
          </a:xfrm>
          <a:prstGeom prst="rect">
            <a:avLst/>
          </a:prstGeom>
          <a:noFill/>
        </p:spPr>
        <p:txBody>
          <a:bodyPr wrap="square" lIns="0">
            <a:spAutoFit/>
          </a:bodyPr>
          <a:lstStyle/>
          <a:p>
            <a:pPr>
              <a:buClr>
                <a:schemeClr val="accent1"/>
              </a:buClr>
            </a:pPr>
            <a:r>
              <a:rPr lang="ru-RU" sz="1400" dirty="0">
                <a:cs typeface="Segoe UI" panose="020B0502040204020203" pitchFamily="34" charset="0"/>
              </a:rPr>
              <a:t>К итоговой цене за указанную единицу измерения примените НДС и оптовую надбавку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xmlns="" id="{E12F4168-4847-49F9-9472-E8E2B5189ABA}"/>
              </a:ext>
            </a:extLst>
          </p:cNvPr>
          <p:cNvSpPr txBox="1"/>
          <p:nvPr/>
        </p:nvSpPr>
        <p:spPr>
          <a:xfrm>
            <a:off x="6308727" y="2733513"/>
            <a:ext cx="403957" cy="523220"/>
          </a:xfrm>
          <a:prstGeom prst="rect">
            <a:avLst/>
          </a:prstGeom>
          <a:noFill/>
        </p:spPr>
        <p:txBody>
          <a:bodyPr wrap="none" lIns="0" rIns="0" rtlCol="0">
            <a:spAutoFit/>
          </a:bodyPr>
          <a:lstStyle/>
          <a:p>
            <a:pPr algn="r"/>
            <a:r>
              <a:rPr lang="ru-RU" sz="2800" dirty="0">
                <a:solidFill>
                  <a:schemeClr val="tx2"/>
                </a:solidFill>
              </a:rPr>
              <a:t>07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xmlns="" id="{7432A3D7-B4B8-46A9-8073-8964D6DBE874}"/>
              </a:ext>
            </a:extLst>
          </p:cNvPr>
          <p:cNvSpPr txBox="1"/>
          <p:nvPr/>
        </p:nvSpPr>
        <p:spPr>
          <a:xfrm>
            <a:off x="6899666" y="2733839"/>
            <a:ext cx="4919891" cy="523220"/>
          </a:xfrm>
          <a:prstGeom prst="rect">
            <a:avLst/>
          </a:prstGeom>
          <a:noFill/>
        </p:spPr>
        <p:txBody>
          <a:bodyPr wrap="square" lIns="0">
            <a:spAutoFit/>
          </a:bodyPr>
          <a:lstStyle/>
          <a:p>
            <a:pPr>
              <a:buClr>
                <a:schemeClr val="accent1"/>
              </a:buClr>
            </a:pPr>
            <a:r>
              <a:rPr lang="ru-RU" sz="1400" dirty="0">
                <a:cs typeface="Segoe UI" panose="020B0502040204020203" pitchFamily="34" charset="0"/>
              </a:rPr>
              <a:t>Протокол НМЦК на основании средней цены готов к скачиванию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xmlns="" id="{A900E118-EC0F-465E-BE9A-757D2AE2B895}"/>
              </a:ext>
            </a:extLst>
          </p:cNvPr>
          <p:cNvSpPr txBox="1"/>
          <p:nvPr/>
        </p:nvSpPr>
        <p:spPr>
          <a:xfrm>
            <a:off x="6296714" y="3478169"/>
            <a:ext cx="428002" cy="523220"/>
          </a:xfrm>
          <a:prstGeom prst="rect">
            <a:avLst/>
          </a:prstGeom>
          <a:noFill/>
        </p:spPr>
        <p:txBody>
          <a:bodyPr wrap="none" lIns="0" rIns="0" rtlCol="0">
            <a:spAutoFit/>
          </a:bodyPr>
          <a:lstStyle/>
          <a:p>
            <a:pPr algn="r"/>
            <a:r>
              <a:rPr lang="ru-RU" sz="2800" dirty="0">
                <a:solidFill>
                  <a:schemeClr val="tx2"/>
                </a:solidFill>
              </a:rPr>
              <a:t>08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xmlns="" id="{39BAE426-3AC3-44E3-8E5B-69EADBE75A86}"/>
              </a:ext>
            </a:extLst>
          </p:cNvPr>
          <p:cNvSpPr txBox="1"/>
          <p:nvPr/>
        </p:nvSpPr>
        <p:spPr>
          <a:xfrm>
            <a:off x="6899665" y="3466483"/>
            <a:ext cx="4919891" cy="523220"/>
          </a:xfrm>
          <a:prstGeom prst="rect">
            <a:avLst/>
          </a:prstGeom>
          <a:noFill/>
        </p:spPr>
        <p:txBody>
          <a:bodyPr wrap="square" lIns="0">
            <a:spAutoFit/>
          </a:bodyPr>
          <a:lstStyle/>
          <a:p>
            <a:pPr>
              <a:buClr>
                <a:schemeClr val="accent1"/>
              </a:buClr>
            </a:pPr>
            <a:r>
              <a:rPr lang="ru-RU" sz="1400" dirty="0">
                <a:cs typeface="Segoe UI" panose="020B0502040204020203" pitchFamily="34" charset="0"/>
              </a:rPr>
              <a:t>При необходимости введите количество закупаемого лекарственного препарата или смените режим расчёта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xmlns="" id="{BCDD4D0B-7805-4D38-92BB-A4CD0E614405}"/>
              </a:ext>
            </a:extLst>
          </p:cNvPr>
          <p:cNvSpPr txBox="1"/>
          <p:nvPr/>
        </p:nvSpPr>
        <p:spPr>
          <a:xfrm>
            <a:off x="6293508" y="4186731"/>
            <a:ext cx="431208" cy="523220"/>
          </a:xfrm>
          <a:prstGeom prst="rect">
            <a:avLst/>
          </a:prstGeom>
          <a:noFill/>
        </p:spPr>
        <p:txBody>
          <a:bodyPr wrap="none" lIns="0" rIns="0" rtlCol="0">
            <a:spAutoFit/>
          </a:bodyPr>
          <a:lstStyle/>
          <a:p>
            <a:pPr algn="r"/>
            <a:r>
              <a:rPr lang="ru-RU" sz="2800" dirty="0">
                <a:solidFill>
                  <a:schemeClr val="tx2"/>
                </a:solidFill>
              </a:rPr>
              <a:t>09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xmlns="" id="{546C4C71-01C0-4118-B412-84D2A9047282}"/>
              </a:ext>
            </a:extLst>
          </p:cNvPr>
          <p:cNvSpPr txBox="1"/>
          <p:nvPr/>
        </p:nvSpPr>
        <p:spPr>
          <a:xfrm>
            <a:off x="6899664" y="4199127"/>
            <a:ext cx="4919891" cy="523220"/>
          </a:xfrm>
          <a:prstGeom prst="rect">
            <a:avLst/>
          </a:prstGeom>
          <a:noFill/>
        </p:spPr>
        <p:txBody>
          <a:bodyPr wrap="square" lIns="0">
            <a:spAutoFit/>
          </a:bodyPr>
          <a:lstStyle/>
          <a:p>
            <a:pPr>
              <a:buClr>
                <a:schemeClr val="accent1"/>
              </a:buClr>
            </a:pPr>
            <a:r>
              <a:rPr lang="ru-RU" sz="1400" dirty="0">
                <a:cs typeface="Segoe UI" panose="020B0502040204020203" pitchFamily="34" charset="0"/>
              </a:rPr>
              <a:t>После скачивания протокола расчёт считается завершённым и блокируется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xmlns="" id="{8896B878-A7A2-48AB-9BE0-735215631F46}"/>
              </a:ext>
            </a:extLst>
          </p:cNvPr>
          <p:cNvSpPr txBox="1"/>
          <p:nvPr/>
        </p:nvSpPr>
        <p:spPr>
          <a:xfrm>
            <a:off x="6366551" y="4943419"/>
            <a:ext cx="341440" cy="523220"/>
          </a:xfrm>
          <a:prstGeom prst="rect">
            <a:avLst/>
          </a:prstGeom>
          <a:noFill/>
        </p:spPr>
        <p:txBody>
          <a:bodyPr wrap="none" lIns="0" rIns="0" rtlCol="0">
            <a:spAutoFit/>
          </a:bodyPr>
          <a:lstStyle/>
          <a:p>
            <a:pPr algn="r"/>
            <a:r>
              <a:rPr lang="ru-RU" sz="2800" dirty="0">
                <a:solidFill>
                  <a:schemeClr val="tx2"/>
                </a:solidFill>
              </a:rPr>
              <a:t>10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xmlns="" id="{FECCD090-10D0-4432-AEEB-938AFBD7E567}"/>
              </a:ext>
            </a:extLst>
          </p:cNvPr>
          <p:cNvSpPr txBox="1"/>
          <p:nvPr/>
        </p:nvSpPr>
        <p:spPr>
          <a:xfrm>
            <a:off x="6882939" y="4931770"/>
            <a:ext cx="4919891" cy="523220"/>
          </a:xfrm>
          <a:prstGeom prst="rect">
            <a:avLst/>
          </a:prstGeom>
          <a:noFill/>
        </p:spPr>
        <p:txBody>
          <a:bodyPr wrap="square" lIns="0">
            <a:spAutoFit/>
          </a:bodyPr>
          <a:lstStyle/>
          <a:p>
            <a:pPr>
              <a:buClr>
                <a:schemeClr val="accent1"/>
              </a:buClr>
            </a:pPr>
            <a:r>
              <a:rPr lang="ru-RU" sz="1400" dirty="0">
                <a:cs typeface="Segoe UI" panose="020B0502040204020203" pitchFamily="34" charset="0"/>
              </a:rPr>
              <a:t>Для продолжения работы с данным расчётом создайте его копию и приступите к редактированию</a:t>
            </a:r>
          </a:p>
        </p:txBody>
      </p:sp>
      <p:cxnSp>
        <p:nvCxnSpPr>
          <p:cNvPr id="8" name="Прямая соединительная линия 7">
            <a:extLst>
              <a:ext uri="{FF2B5EF4-FFF2-40B4-BE49-F238E27FC236}">
                <a16:creationId xmlns:a16="http://schemas.microsoft.com/office/drawing/2014/main" xmlns="" id="{BD65163A-3F3B-4552-A5DC-503CC689E3E9}"/>
              </a:ext>
            </a:extLst>
          </p:cNvPr>
          <p:cNvCxnSpPr>
            <a:cxnSpLocks/>
          </p:cNvCxnSpPr>
          <p:nvPr/>
        </p:nvCxnSpPr>
        <p:spPr>
          <a:xfrm>
            <a:off x="838897" y="2025259"/>
            <a:ext cx="0" cy="1282463"/>
          </a:xfrm>
          <a:prstGeom prst="line">
            <a:avLst/>
          </a:prstGeom>
          <a:ln w="19050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Прямая соединительная линия 46">
            <a:extLst>
              <a:ext uri="{FF2B5EF4-FFF2-40B4-BE49-F238E27FC236}">
                <a16:creationId xmlns:a16="http://schemas.microsoft.com/office/drawing/2014/main" xmlns="" id="{40929CAD-901A-4C9C-A74D-85D355C59684}"/>
              </a:ext>
            </a:extLst>
          </p:cNvPr>
          <p:cNvCxnSpPr>
            <a:cxnSpLocks/>
          </p:cNvCxnSpPr>
          <p:nvPr/>
        </p:nvCxnSpPr>
        <p:spPr>
          <a:xfrm>
            <a:off x="838897" y="3432627"/>
            <a:ext cx="0" cy="375084"/>
          </a:xfrm>
          <a:prstGeom prst="line">
            <a:avLst/>
          </a:prstGeom>
          <a:ln w="19050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Прямая соединительная линия 47">
            <a:extLst>
              <a:ext uri="{FF2B5EF4-FFF2-40B4-BE49-F238E27FC236}">
                <a16:creationId xmlns:a16="http://schemas.microsoft.com/office/drawing/2014/main" xmlns="" id="{7EEE6BBB-9A74-4873-BC76-A5AAA69D4D19}"/>
              </a:ext>
            </a:extLst>
          </p:cNvPr>
          <p:cNvCxnSpPr>
            <a:cxnSpLocks/>
          </p:cNvCxnSpPr>
          <p:nvPr/>
        </p:nvCxnSpPr>
        <p:spPr>
          <a:xfrm>
            <a:off x="838897" y="3945996"/>
            <a:ext cx="0" cy="588621"/>
          </a:xfrm>
          <a:prstGeom prst="line">
            <a:avLst/>
          </a:prstGeom>
          <a:ln w="19050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Прямая соединительная линия 48">
            <a:extLst>
              <a:ext uri="{FF2B5EF4-FFF2-40B4-BE49-F238E27FC236}">
                <a16:creationId xmlns:a16="http://schemas.microsoft.com/office/drawing/2014/main" xmlns="" id="{6EA9221A-7608-49C2-AE61-931E6A35424B}"/>
              </a:ext>
            </a:extLst>
          </p:cNvPr>
          <p:cNvCxnSpPr>
            <a:cxnSpLocks/>
          </p:cNvCxnSpPr>
          <p:nvPr/>
        </p:nvCxnSpPr>
        <p:spPr>
          <a:xfrm>
            <a:off x="838897" y="4752291"/>
            <a:ext cx="0" cy="702699"/>
          </a:xfrm>
          <a:prstGeom prst="line">
            <a:avLst/>
          </a:prstGeom>
          <a:ln w="19050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Прямая соединительная линия 49">
            <a:extLst>
              <a:ext uri="{FF2B5EF4-FFF2-40B4-BE49-F238E27FC236}">
                <a16:creationId xmlns:a16="http://schemas.microsoft.com/office/drawing/2014/main" xmlns="" id="{64933524-0DF9-4B93-B40A-B55D1D4B2774}"/>
              </a:ext>
            </a:extLst>
          </p:cNvPr>
          <p:cNvCxnSpPr>
            <a:cxnSpLocks/>
          </p:cNvCxnSpPr>
          <p:nvPr/>
        </p:nvCxnSpPr>
        <p:spPr>
          <a:xfrm>
            <a:off x="838897" y="5586937"/>
            <a:ext cx="0" cy="916725"/>
          </a:xfrm>
          <a:prstGeom prst="line">
            <a:avLst/>
          </a:prstGeom>
          <a:ln w="19050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Прямая соединительная линия 51">
            <a:extLst>
              <a:ext uri="{FF2B5EF4-FFF2-40B4-BE49-F238E27FC236}">
                <a16:creationId xmlns:a16="http://schemas.microsoft.com/office/drawing/2014/main" xmlns="" id="{6CD45B2E-E911-4C36-80A1-87DD2441E64C}"/>
              </a:ext>
            </a:extLst>
          </p:cNvPr>
          <p:cNvCxnSpPr>
            <a:cxnSpLocks/>
          </p:cNvCxnSpPr>
          <p:nvPr/>
        </p:nvCxnSpPr>
        <p:spPr>
          <a:xfrm>
            <a:off x="6816763" y="2001195"/>
            <a:ext cx="0" cy="462753"/>
          </a:xfrm>
          <a:prstGeom prst="line">
            <a:avLst/>
          </a:prstGeom>
          <a:ln w="19050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Прямая соединительная линия 53">
            <a:extLst>
              <a:ext uri="{FF2B5EF4-FFF2-40B4-BE49-F238E27FC236}">
                <a16:creationId xmlns:a16="http://schemas.microsoft.com/office/drawing/2014/main" xmlns="" id="{8C78D31F-4BC8-470C-8140-095E000AF21A}"/>
              </a:ext>
            </a:extLst>
          </p:cNvPr>
          <p:cNvCxnSpPr>
            <a:cxnSpLocks/>
          </p:cNvCxnSpPr>
          <p:nvPr/>
        </p:nvCxnSpPr>
        <p:spPr>
          <a:xfrm>
            <a:off x="6816763" y="2736847"/>
            <a:ext cx="0" cy="462753"/>
          </a:xfrm>
          <a:prstGeom prst="line">
            <a:avLst/>
          </a:prstGeom>
          <a:ln w="19050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Прямая соединительная линия 54">
            <a:extLst>
              <a:ext uri="{FF2B5EF4-FFF2-40B4-BE49-F238E27FC236}">
                <a16:creationId xmlns:a16="http://schemas.microsoft.com/office/drawing/2014/main" xmlns="" id="{C63A323F-4BF3-441E-8FE2-384CF0002F6E}"/>
              </a:ext>
            </a:extLst>
          </p:cNvPr>
          <p:cNvCxnSpPr>
            <a:cxnSpLocks/>
          </p:cNvCxnSpPr>
          <p:nvPr/>
        </p:nvCxnSpPr>
        <p:spPr>
          <a:xfrm>
            <a:off x="6816763" y="3472499"/>
            <a:ext cx="0" cy="462753"/>
          </a:xfrm>
          <a:prstGeom prst="line">
            <a:avLst/>
          </a:prstGeom>
          <a:ln w="19050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Прямая соединительная линия 55">
            <a:extLst>
              <a:ext uri="{FF2B5EF4-FFF2-40B4-BE49-F238E27FC236}">
                <a16:creationId xmlns:a16="http://schemas.microsoft.com/office/drawing/2014/main" xmlns="" id="{95F26321-D53B-44F2-ACEF-299A9C2AC652}"/>
              </a:ext>
            </a:extLst>
          </p:cNvPr>
          <p:cNvCxnSpPr>
            <a:cxnSpLocks/>
          </p:cNvCxnSpPr>
          <p:nvPr/>
        </p:nvCxnSpPr>
        <p:spPr>
          <a:xfrm>
            <a:off x="6816763" y="4208151"/>
            <a:ext cx="0" cy="462753"/>
          </a:xfrm>
          <a:prstGeom prst="line">
            <a:avLst/>
          </a:prstGeom>
          <a:ln w="19050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Прямая соединительная линия 56">
            <a:extLst>
              <a:ext uri="{FF2B5EF4-FFF2-40B4-BE49-F238E27FC236}">
                <a16:creationId xmlns:a16="http://schemas.microsoft.com/office/drawing/2014/main" xmlns="" id="{B2B783D1-971C-47F7-A259-DF23A192E0D1}"/>
              </a:ext>
            </a:extLst>
          </p:cNvPr>
          <p:cNvCxnSpPr>
            <a:cxnSpLocks/>
          </p:cNvCxnSpPr>
          <p:nvPr/>
        </p:nvCxnSpPr>
        <p:spPr>
          <a:xfrm>
            <a:off x="6816763" y="4943802"/>
            <a:ext cx="0" cy="462753"/>
          </a:xfrm>
          <a:prstGeom prst="line">
            <a:avLst/>
          </a:prstGeom>
          <a:ln w="19050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22400850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E85E83D2-7A7D-4C68-BC12-6DAAC8771AB2}"/>
              </a:ext>
            </a:extLst>
          </p:cNvPr>
          <p:cNvSpPr txBox="1"/>
          <p:nvPr/>
        </p:nvSpPr>
        <p:spPr>
          <a:xfrm>
            <a:off x="1200879" y="2808097"/>
            <a:ext cx="117051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/>
              <a:t>СЕРВИС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4FC8328B-E5A7-494E-811E-02036DD3164D}"/>
              </a:ext>
            </a:extLst>
          </p:cNvPr>
          <p:cNvSpPr txBox="1"/>
          <p:nvPr/>
        </p:nvSpPr>
        <p:spPr>
          <a:xfrm>
            <a:off x="1200879" y="3189461"/>
            <a:ext cx="5705799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3200" dirty="0"/>
              <a:t>«ОБОСНОВАНИЕ Н(М)ЦК МЕД. ИЗДЕЛИЙ ИЗ ПВХ»</a:t>
            </a: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B89C999E-1D0E-412F-8A6A-4404B3A4F87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6284" t="-2416" r="-6866" b="3936"/>
          <a:stretch/>
        </p:blipFill>
        <p:spPr>
          <a:xfrm>
            <a:off x="7681796" y="1480988"/>
            <a:ext cx="3249367" cy="4221884"/>
          </a:xfrm>
          <a:prstGeom prst="roundRect">
            <a:avLst>
              <a:gd name="adj" fmla="val 7410"/>
            </a:avLst>
          </a:prstGeom>
          <a:solidFill>
            <a:schemeClr val="bg1"/>
          </a:solidFill>
          <a:ln w="19050">
            <a:solidFill>
              <a:schemeClr val="bg1">
                <a:lumMod val="85000"/>
              </a:schemeClr>
            </a:solidFill>
          </a:ln>
        </p:spPr>
      </p:pic>
      <p:cxnSp>
        <p:nvCxnSpPr>
          <p:cNvPr id="3" name="Прямая соединительная линия 2">
            <a:extLst>
              <a:ext uri="{FF2B5EF4-FFF2-40B4-BE49-F238E27FC236}">
                <a16:creationId xmlns:a16="http://schemas.microsoft.com/office/drawing/2014/main" xmlns="" id="{A13FCAD8-AD64-46CE-8651-39681BC91AE6}"/>
              </a:ext>
            </a:extLst>
          </p:cNvPr>
          <p:cNvCxnSpPr>
            <a:stCxn id="5" idx="3"/>
          </p:cNvCxnSpPr>
          <p:nvPr/>
        </p:nvCxnSpPr>
        <p:spPr>
          <a:xfrm flipV="1">
            <a:off x="2371392" y="2986481"/>
            <a:ext cx="5310404" cy="21671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36558870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5C74CF7F-D4AF-43E2-9850-2975C19287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9939" y="198872"/>
            <a:ext cx="10358165" cy="657340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ru-RU" sz="2800" dirty="0"/>
              <a:t>СЕРВИС «ОБОСНОВАНИЕ Н(М)ЦК МЕД. ИЗДЕЛИЙ ИЗ ПВХ»</a:t>
            </a:r>
          </a:p>
        </p:txBody>
      </p:sp>
      <p:pic>
        <p:nvPicPr>
          <p:cNvPr id="51" name="Рисунок 50">
            <a:extLst>
              <a:ext uri="{FF2B5EF4-FFF2-40B4-BE49-F238E27FC236}">
                <a16:creationId xmlns:a16="http://schemas.microsoft.com/office/drawing/2014/main" xmlns="" id="{BE01A48D-B91D-42E8-BA10-6824A916E13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31713" y="297679"/>
            <a:ext cx="352782" cy="296732"/>
          </a:xfrm>
          <a:prstGeom prst="rect">
            <a:avLst/>
          </a:prstGeom>
        </p:spPr>
      </p:pic>
      <p:pic>
        <p:nvPicPr>
          <p:cNvPr id="53" name="Рисунок 52">
            <a:extLst>
              <a:ext uri="{FF2B5EF4-FFF2-40B4-BE49-F238E27FC236}">
                <a16:creationId xmlns:a16="http://schemas.microsoft.com/office/drawing/2014/main" xmlns="" id="{16E0BB2F-A551-4D85-BB59-22C69933AAF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-5894" r="2797"/>
          <a:stretch/>
        </p:blipFill>
        <p:spPr>
          <a:xfrm>
            <a:off x="4896402" y="1972713"/>
            <a:ext cx="7002380" cy="3441959"/>
          </a:xfrm>
          <a:prstGeom prst="roundRect">
            <a:avLst>
              <a:gd name="adj" fmla="val 2786"/>
            </a:avLst>
          </a:prstGeom>
          <a:ln w="19050">
            <a:solidFill>
              <a:schemeClr val="bg1">
                <a:lumMod val="85000"/>
              </a:schemeClr>
            </a:solidFill>
          </a:ln>
        </p:spPr>
      </p:pic>
      <p:sp>
        <p:nvSpPr>
          <p:cNvPr id="59" name="TextBox 58">
            <a:extLst>
              <a:ext uri="{FF2B5EF4-FFF2-40B4-BE49-F238E27FC236}">
                <a16:creationId xmlns:a16="http://schemas.microsoft.com/office/drawing/2014/main" xmlns="" id="{641D5D33-1F9B-45EE-B66D-E2156417F39E}"/>
              </a:ext>
            </a:extLst>
          </p:cNvPr>
          <p:cNvSpPr txBox="1"/>
          <p:nvPr/>
        </p:nvSpPr>
        <p:spPr>
          <a:xfrm>
            <a:off x="349939" y="1201540"/>
            <a:ext cx="4076188" cy="369332"/>
          </a:xfrm>
          <a:prstGeom prst="rect">
            <a:avLst/>
          </a:prstGeom>
          <a:noFill/>
        </p:spPr>
        <p:txBody>
          <a:bodyPr wrap="square" lIns="0">
            <a:spAutoFit/>
          </a:bodyPr>
          <a:lstStyle/>
          <a:p>
            <a:r>
              <a:rPr lang="ru-RU" sz="1800" dirty="0">
                <a:cs typeface="Segoe UI" panose="020B0502040204020203" pitchFamily="34" charset="0"/>
              </a:rPr>
              <a:t>КАК СФОРМИРОВАТЬ ПРОТОКОЛ</a:t>
            </a:r>
          </a:p>
        </p:txBody>
      </p:sp>
      <p:cxnSp>
        <p:nvCxnSpPr>
          <p:cNvPr id="60" name="Прямая соединительная линия 59">
            <a:extLst>
              <a:ext uri="{FF2B5EF4-FFF2-40B4-BE49-F238E27FC236}">
                <a16:creationId xmlns:a16="http://schemas.microsoft.com/office/drawing/2014/main" xmlns="" id="{6CE043D4-6E02-41A1-80A6-45D930CC5871}"/>
              </a:ext>
            </a:extLst>
          </p:cNvPr>
          <p:cNvCxnSpPr>
            <a:cxnSpLocks/>
          </p:cNvCxnSpPr>
          <p:nvPr/>
        </p:nvCxnSpPr>
        <p:spPr>
          <a:xfrm>
            <a:off x="349939" y="1582096"/>
            <a:ext cx="4306282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TextBox 60">
            <a:extLst>
              <a:ext uri="{FF2B5EF4-FFF2-40B4-BE49-F238E27FC236}">
                <a16:creationId xmlns:a16="http://schemas.microsoft.com/office/drawing/2014/main" xmlns="" id="{87278272-98D7-4973-A157-79946FA07BAE}"/>
              </a:ext>
            </a:extLst>
          </p:cNvPr>
          <p:cNvSpPr txBox="1"/>
          <p:nvPr/>
        </p:nvSpPr>
        <p:spPr>
          <a:xfrm>
            <a:off x="389170" y="2083139"/>
            <a:ext cx="341439" cy="523220"/>
          </a:xfrm>
          <a:prstGeom prst="rect">
            <a:avLst/>
          </a:prstGeom>
          <a:noFill/>
        </p:spPr>
        <p:txBody>
          <a:bodyPr wrap="none" lIns="0" rIns="0" rtlCol="0">
            <a:spAutoFit/>
          </a:bodyPr>
          <a:lstStyle/>
          <a:p>
            <a:pPr algn="r"/>
            <a:r>
              <a:rPr lang="ru-RU" sz="2800" dirty="0">
                <a:solidFill>
                  <a:schemeClr val="tx2"/>
                </a:solidFill>
              </a:rPr>
              <a:t>01</a:t>
            </a: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xmlns="" id="{49A93582-6E8A-4BFA-9F37-FFE8009BF427}"/>
              </a:ext>
            </a:extLst>
          </p:cNvPr>
          <p:cNvSpPr txBox="1"/>
          <p:nvPr/>
        </p:nvSpPr>
        <p:spPr>
          <a:xfrm>
            <a:off x="929623" y="2119542"/>
            <a:ext cx="3496503" cy="830997"/>
          </a:xfrm>
          <a:prstGeom prst="rect">
            <a:avLst/>
          </a:prstGeom>
          <a:noFill/>
        </p:spPr>
        <p:txBody>
          <a:bodyPr wrap="square" lIns="0">
            <a:spAutoFit/>
          </a:bodyPr>
          <a:lstStyle/>
          <a:p>
            <a:pPr>
              <a:buClr>
                <a:schemeClr val="accent1"/>
              </a:buClr>
            </a:pPr>
            <a:r>
              <a:rPr lang="ru-RU" sz="1600" dirty="0">
                <a:cs typeface="Segoe UI" panose="020B0502040204020203" pitchFamily="34" charset="0"/>
              </a:rPr>
              <a:t>Выберите изделие ПВХ для обоснования НМЦК. Вы можете добавить сразу несколько позиций</a:t>
            </a: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xmlns="" id="{57DC5662-A3A8-4F36-A19C-ECF7BE0CD690}"/>
              </a:ext>
            </a:extLst>
          </p:cNvPr>
          <p:cNvSpPr txBox="1"/>
          <p:nvPr/>
        </p:nvSpPr>
        <p:spPr>
          <a:xfrm>
            <a:off x="299402" y="3168749"/>
            <a:ext cx="431207" cy="523220"/>
          </a:xfrm>
          <a:prstGeom prst="rect">
            <a:avLst/>
          </a:prstGeom>
          <a:noFill/>
        </p:spPr>
        <p:txBody>
          <a:bodyPr wrap="none" lIns="0" rIns="0" rtlCol="0">
            <a:spAutoFit/>
          </a:bodyPr>
          <a:lstStyle/>
          <a:p>
            <a:pPr algn="r"/>
            <a:r>
              <a:rPr lang="ru-RU" sz="2800" dirty="0">
                <a:solidFill>
                  <a:schemeClr val="tx2"/>
                </a:solidFill>
              </a:rPr>
              <a:t>02</a:t>
            </a: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xmlns="" id="{FBDB92BC-C084-4DD6-B1AD-DE17EE7F2640}"/>
              </a:ext>
            </a:extLst>
          </p:cNvPr>
          <p:cNvSpPr txBox="1"/>
          <p:nvPr/>
        </p:nvSpPr>
        <p:spPr>
          <a:xfrm>
            <a:off x="929623" y="3160050"/>
            <a:ext cx="3496501" cy="584775"/>
          </a:xfrm>
          <a:prstGeom prst="rect">
            <a:avLst/>
          </a:prstGeom>
          <a:noFill/>
        </p:spPr>
        <p:txBody>
          <a:bodyPr wrap="square" lIns="0">
            <a:spAutoFit/>
          </a:bodyPr>
          <a:lstStyle/>
          <a:p>
            <a:pPr>
              <a:buClr>
                <a:schemeClr val="accent1"/>
              </a:buClr>
            </a:pPr>
            <a:r>
              <a:rPr lang="ru-RU" sz="1600" dirty="0">
                <a:cs typeface="Segoe UI" panose="020B0502040204020203" pitchFamily="34" charset="0"/>
              </a:rPr>
              <a:t>Введите количество закупаемого изделия</a:t>
            </a:r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xmlns="" id="{6F152CE9-DC3E-4C90-9079-D1D1320F7D3E}"/>
              </a:ext>
            </a:extLst>
          </p:cNvPr>
          <p:cNvSpPr txBox="1"/>
          <p:nvPr/>
        </p:nvSpPr>
        <p:spPr>
          <a:xfrm>
            <a:off x="310622" y="4097542"/>
            <a:ext cx="419987" cy="523220"/>
          </a:xfrm>
          <a:prstGeom prst="rect">
            <a:avLst/>
          </a:prstGeom>
          <a:noFill/>
        </p:spPr>
        <p:txBody>
          <a:bodyPr wrap="none" lIns="0" rIns="0" rtlCol="0">
            <a:spAutoFit/>
          </a:bodyPr>
          <a:lstStyle/>
          <a:p>
            <a:pPr algn="r"/>
            <a:r>
              <a:rPr lang="ru-RU" sz="2800" dirty="0">
                <a:solidFill>
                  <a:schemeClr val="tx2"/>
                </a:solidFill>
              </a:rPr>
              <a:t>03</a:t>
            </a: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xmlns="" id="{60EEEEE3-D2E2-4DFA-89EC-DA40599645CE}"/>
              </a:ext>
            </a:extLst>
          </p:cNvPr>
          <p:cNvSpPr txBox="1"/>
          <p:nvPr/>
        </p:nvSpPr>
        <p:spPr>
          <a:xfrm>
            <a:off x="929622" y="4050590"/>
            <a:ext cx="3767770" cy="584775"/>
          </a:xfrm>
          <a:prstGeom prst="rect">
            <a:avLst/>
          </a:prstGeom>
          <a:noFill/>
        </p:spPr>
        <p:txBody>
          <a:bodyPr wrap="square" lIns="0">
            <a:spAutoFit/>
          </a:bodyPr>
          <a:lstStyle/>
          <a:p>
            <a:pPr>
              <a:buClr>
                <a:schemeClr val="accent1"/>
              </a:buClr>
            </a:pPr>
            <a:r>
              <a:rPr lang="ru-RU" sz="1600" dirty="0">
                <a:cs typeface="Segoe UI" panose="020B0502040204020203" pitchFamily="34" charset="0"/>
              </a:rPr>
              <a:t>При необходимости отредактируйте значение инфляции</a:t>
            </a: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xmlns="" id="{3902F93E-D80F-43B5-BB90-7A6C6CC40A93}"/>
              </a:ext>
            </a:extLst>
          </p:cNvPr>
          <p:cNvSpPr txBox="1"/>
          <p:nvPr/>
        </p:nvSpPr>
        <p:spPr>
          <a:xfrm>
            <a:off x="310622" y="4921272"/>
            <a:ext cx="419987" cy="523220"/>
          </a:xfrm>
          <a:prstGeom prst="rect">
            <a:avLst/>
          </a:prstGeom>
          <a:noFill/>
        </p:spPr>
        <p:txBody>
          <a:bodyPr wrap="none" lIns="0" rIns="0" rtlCol="0">
            <a:spAutoFit/>
          </a:bodyPr>
          <a:lstStyle/>
          <a:p>
            <a:pPr algn="r"/>
            <a:r>
              <a:rPr lang="ru-RU" sz="2800" dirty="0">
                <a:solidFill>
                  <a:schemeClr val="tx2"/>
                </a:solidFill>
              </a:rPr>
              <a:t>04</a:t>
            </a:r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xmlns="" id="{DF559949-9F4D-4DDC-BB72-AF2FD8E33EF1}"/>
              </a:ext>
            </a:extLst>
          </p:cNvPr>
          <p:cNvSpPr txBox="1"/>
          <p:nvPr/>
        </p:nvSpPr>
        <p:spPr>
          <a:xfrm>
            <a:off x="929620" y="5013321"/>
            <a:ext cx="3100959" cy="338554"/>
          </a:xfrm>
          <a:prstGeom prst="rect">
            <a:avLst/>
          </a:prstGeom>
          <a:noFill/>
        </p:spPr>
        <p:txBody>
          <a:bodyPr wrap="square" lIns="0">
            <a:spAutoFit/>
          </a:bodyPr>
          <a:lstStyle/>
          <a:p>
            <a:pPr>
              <a:buClr>
                <a:schemeClr val="accent1"/>
              </a:buClr>
            </a:pPr>
            <a:r>
              <a:rPr lang="ru-RU" sz="1600" dirty="0">
                <a:cs typeface="Segoe UI" panose="020B0502040204020203" pitchFamily="34" charset="0"/>
              </a:rPr>
              <a:t>Протокол готов к скачиванию</a:t>
            </a:r>
          </a:p>
        </p:txBody>
      </p:sp>
      <p:cxnSp>
        <p:nvCxnSpPr>
          <p:cNvPr id="69" name="Прямая соединительная линия 68">
            <a:extLst>
              <a:ext uri="{FF2B5EF4-FFF2-40B4-BE49-F238E27FC236}">
                <a16:creationId xmlns:a16="http://schemas.microsoft.com/office/drawing/2014/main" xmlns="" id="{84838446-E02F-4D46-9AEA-14B605534035}"/>
              </a:ext>
            </a:extLst>
          </p:cNvPr>
          <p:cNvCxnSpPr>
            <a:cxnSpLocks/>
          </p:cNvCxnSpPr>
          <p:nvPr/>
        </p:nvCxnSpPr>
        <p:spPr>
          <a:xfrm>
            <a:off x="838897" y="2167670"/>
            <a:ext cx="0" cy="714600"/>
          </a:xfrm>
          <a:prstGeom prst="line">
            <a:avLst/>
          </a:prstGeom>
          <a:ln w="19050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Прямая соединительная линия 69">
            <a:extLst>
              <a:ext uri="{FF2B5EF4-FFF2-40B4-BE49-F238E27FC236}">
                <a16:creationId xmlns:a16="http://schemas.microsoft.com/office/drawing/2014/main" xmlns="" id="{701AF9D7-DFE9-46B5-B384-7E28620F03C8}"/>
              </a:ext>
            </a:extLst>
          </p:cNvPr>
          <p:cNvCxnSpPr>
            <a:cxnSpLocks/>
          </p:cNvCxnSpPr>
          <p:nvPr/>
        </p:nvCxnSpPr>
        <p:spPr>
          <a:xfrm>
            <a:off x="838897" y="3215570"/>
            <a:ext cx="0" cy="476399"/>
          </a:xfrm>
          <a:prstGeom prst="line">
            <a:avLst/>
          </a:prstGeom>
          <a:ln w="19050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Прямая соединительная линия 70">
            <a:extLst>
              <a:ext uri="{FF2B5EF4-FFF2-40B4-BE49-F238E27FC236}">
                <a16:creationId xmlns:a16="http://schemas.microsoft.com/office/drawing/2014/main" xmlns="" id="{16ADC397-BB4D-4010-8F4C-C19EA1DB1A49}"/>
              </a:ext>
            </a:extLst>
          </p:cNvPr>
          <p:cNvCxnSpPr>
            <a:cxnSpLocks/>
          </p:cNvCxnSpPr>
          <p:nvPr/>
        </p:nvCxnSpPr>
        <p:spPr>
          <a:xfrm>
            <a:off x="838897" y="4046744"/>
            <a:ext cx="0" cy="588621"/>
          </a:xfrm>
          <a:prstGeom prst="line">
            <a:avLst/>
          </a:prstGeom>
          <a:ln w="19050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Прямая соединительная линия 71">
            <a:extLst>
              <a:ext uri="{FF2B5EF4-FFF2-40B4-BE49-F238E27FC236}">
                <a16:creationId xmlns:a16="http://schemas.microsoft.com/office/drawing/2014/main" xmlns="" id="{234A137B-701C-4EF8-A9B3-E79D0341BED1}"/>
              </a:ext>
            </a:extLst>
          </p:cNvPr>
          <p:cNvCxnSpPr>
            <a:cxnSpLocks/>
          </p:cNvCxnSpPr>
          <p:nvPr/>
        </p:nvCxnSpPr>
        <p:spPr>
          <a:xfrm>
            <a:off x="838897" y="4999674"/>
            <a:ext cx="0" cy="397687"/>
          </a:xfrm>
          <a:prstGeom prst="line">
            <a:avLst/>
          </a:prstGeom>
          <a:ln w="19050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3" name="TextBox 72">
            <a:extLst>
              <a:ext uri="{FF2B5EF4-FFF2-40B4-BE49-F238E27FC236}">
                <a16:creationId xmlns:a16="http://schemas.microsoft.com/office/drawing/2014/main" xmlns="" id="{13643B6B-6E4E-4E95-B9D1-4B9430AF4FFD}"/>
              </a:ext>
            </a:extLst>
          </p:cNvPr>
          <p:cNvSpPr txBox="1"/>
          <p:nvPr/>
        </p:nvSpPr>
        <p:spPr>
          <a:xfrm>
            <a:off x="-1" y="5972140"/>
            <a:ext cx="12192000" cy="476398"/>
          </a:xfrm>
          <a:prstGeom prst="rect">
            <a:avLst/>
          </a:prstGeom>
          <a:noFill/>
        </p:spPr>
        <p:txBody>
          <a:bodyPr wrap="square" anchor="ctr">
            <a:noAutofit/>
          </a:bodyPr>
          <a:lstStyle/>
          <a:p>
            <a:pPr algn="ctr">
              <a:spcBef>
                <a:spcPts val="600"/>
              </a:spcBef>
            </a:pPr>
            <a:r>
              <a:rPr lang="ru-RU" sz="1600" dirty="0">
                <a:solidFill>
                  <a:schemeClr val="tx2"/>
                </a:solidFill>
              </a:rPr>
              <a:t>КАЛЬКУЛЯТОР РАСЧЕТА Н(М)ЦК СООТВЕТСТВИИ С ПОСТАНОВЛЕНИЕМ ПРАВИТЕЛЬСТВА РФ ОТ 05.02.2015 № 102</a:t>
            </a:r>
          </a:p>
        </p:txBody>
      </p:sp>
    </p:spTree>
    <p:extLst>
      <p:ext uri="{BB962C8B-B14F-4D97-AF65-F5344CB8AC3E}">
        <p14:creationId xmlns:p14="http://schemas.microsoft.com/office/powerpoint/2010/main" val="4265235692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E85E83D2-7A7D-4C68-BC12-6DAAC8771AB2}"/>
              </a:ext>
            </a:extLst>
          </p:cNvPr>
          <p:cNvSpPr txBox="1"/>
          <p:nvPr/>
        </p:nvSpPr>
        <p:spPr>
          <a:xfrm>
            <a:off x="1155778" y="3071700"/>
            <a:ext cx="117051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/>
              <a:t>СЕРВИС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4FC8328B-E5A7-494E-811E-02036DD3164D}"/>
              </a:ext>
            </a:extLst>
          </p:cNvPr>
          <p:cNvSpPr txBox="1"/>
          <p:nvPr/>
        </p:nvSpPr>
        <p:spPr>
          <a:xfrm>
            <a:off x="1155778" y="3453064"/>
            <a:ext cx="5705799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3200" dirty="0"/>
              <a:t>«ОСОБЕННОСТИ ЗАКУПОК»</a:t>
            </a: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B89C999E-1D0E-412F-8A6A-4404B3A4F87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095" t="-6477" r="-10837" b="-3204"/>
          <a:stretch/>
        </p:blipFill>
        <p:spPr>
          <a:xfrm>
            <a:off x="7614684" y="1480988"/>
            <a:ext cx="3249367" cy="4221884"/>
          </a:xfrm>
          <a:prstGeom prst="roundRect">
            <a:avLst>
              <a:gd name="adj" fmla="val 7410"/>
            </a:avLst>
          </a:prstGeom>
          <a:solidFill>
            <a:schemeClr val="bg1"/>
          </a:solidFill>
          <a:ln w="19050">
            <a:solidFill>
              <a:schemeClr val="bg1">
                <a:lumMod val="85000"/>
              </a:schemeClr>
            </a:solidFill>
          </a:ln>
        </p:spPr>
      </p:pic>
      <p:cxnSp>
        <p:nvCxnSpPr>
          <p:cNvPr id="3" name="Прямая соединительная линия 2">
            <a:extLst>
              <a:ext uri="{FF2B5EF4-FFF2-40B4-BE49-F238E27FC236}">
                <a16:creationId xmlns:a16="http://schemas.microsoft.com/office/drawing/2014/main" xmlns="" id="{FA6C619C-5F05-46EB-9484-0B21FE27A90E}"/>
              </a:ext>
            </a:extLst>
          </p:cNvPr>
          <p:cNvCxnSpPr>
            <a:stCxn id="5" idx="3"/>
          </p:cNvCxnSpPr>
          <p:nvPr/>
        </p:nvCxnSpPr>
        <p:spPr>
          <a:xfrm flipV="1">
            <a:off x="2326291" y="3254928"/>
            <a:ext cx="5288393" cy="16827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7013346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>
            <a:extLst>
              <a:ext uri="{FF2B5EF4-FFF2-40B4-BE49-F238E27FC236}">
                <a16:creationId xmlns:a16="http://schemas.microsoft.com/office/drawing/2014/main" xmlns="" id="{C668D7E4-397A-487D-B8A0-CD89E5A0D6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r>
              <a:rPr lang="ru-RU" dirty="0"/>
              <a:t>ПОКАЗАТЕЛИ ПЛОЩАДКИ ПО 44-ФЗ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EFE66016-5D29-4432-A419-2DD9475BA888}"/>
              </a:ext>
            </a:extLst>
          </p:cNvPr>
          <p:cNvSpPr txBox="1"/>
          <p:nvPr/>
        </p:nvSpPr>
        <p:spPr>
          <a:xfrm>
            <a:off x="349940" y="2833959"/>
            <a:ext cx="2106657" cy="338554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r>
              <a:rPr lang="ru-RU" sz="1600" dirty="0">
                <a:ea typeface="Calibri" panose="020F0502020204030204" pitchFamily="34" charset="0"/>
                <a:cs typeface="Arial" panose="020B0604020202020204" pitchFamily="34" charset="0"/>
              </a:rPr>
              <a:t>Количество закупок</a:t>
            </a:r>
            <a:endParaRPr lang="ru-RU" sz="1600" dirty="0">
              <a:effectLst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206C03C2-E4B4-4C9A-B4D8-DF26B8CA3EEC}"/>
              </a:ext>
            </a:extLst>
          </p:cNvPr>
          <p:cNvSpPr txBox="1"/>
          <p:nvPr/>
        </p:nvSpPr>
        <p:spPr>
          <a:xfrm>
            <a:off x="349941" y="1989950"/>
            <a:ext cx="2499094" cy="830997"/>
          </a:xfrm>
          <a:prstGeom prst="rect">
            <a:avLst/>
          </a:prstGeom>
          <a:noFill/>
        </p:spPr>
        <p:txBody>
          <a:bodyPr wrap="square" lIns="0" anchor="ctr">
            <a:spAutoFit/>
          </a:bodyPr>
          <a:lstStyle/>
          <a:p>
            <a:r>
              <a:rPr lang="ru-RU" sz="4800" dirty="0">
                <a:solidFill>
                  <a:schemeClr val="tx2"/>
                </a:solidFill>
                <a:cs typeface="Times New Roman" panose="02020603050405020304" pitchFamily="18" charset="0"/>
              </a:rPr>
              <a:t>802 284</a:t>
            </a:r>
            <a:endParaRPr lang="ru-RU" sz="4800" baseline="30000" dirty="0">
              <a:solidFill>
                <a:schemeClr val="tx2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46DBEAC4-97AD-416C-88CA-58B701047D41}"/>
              </a:ext>
            </a:extLst>
          </p:cNvPr>
          <p:cNvSpPr txBox="1"/>
          <p:nvPr/>
        </p:nvSpPr>
        <p:spPr>
          <a:xfrm>
            <a:off x="369088" y="4771355"/>
            <a:ext cx="2346816" cy="338554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r>
              <a:rPr lang="ru-RU" sz="1600" dirty="0">
                <a:effectLst/>
                <a:ea typeface="Calibri" panose="020F0502020204030204" pitchFamily="34" charset="0"/>
                <a:cs typeface="Arial" panose="020B0604020202020204" pitchFamily="34" charset="0"/>
              </a:rPr>
              <a:t>Количество заказчиков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C6E9920E-8F47-47B3-B875-559294E4F03D}"/>
              </a:ext>
            </a:extLst>
          </p:cNvPr>
          <p:cNvSpPr txBox="1"/>
          <p:nvPr/>
        </p:nvSpPr>
        <p:spPr>
          <a:xfrm>
            <a:off x="369088" y="3927346"/>
            <a:ext cx="2087510" cy="830997"/>
          </a:xfrm>
          <a:prstGeom prst="rect">
            <a:avLst/>
          </a:prstGeom>
          <a:noFill/>
        </p:spPr>
        <p:txBody>
          <a:bodyPr wrap="square" lIns="0" anchor="ctr">
            <a:spAutoFit/>
          </a:bodyPr>
          <a:lstStyle/>
          <a:p>
            <a:r>
              <a:rPr lang="ru-RU" sz="4800" dirty="0">
                <a:solidFill>
                  <a:schemeClr val="tx2"/>
                </a:solidFill>
                <a:cs typeface="Times New Roman" panose="02020603050405020304" pitchFamily="18" charset="0"/>
              </a:rPr>
              <a:t>40 587</a:t>
            </a:r>
            <a:endParaRPr lang="ru-RU" sz="4000" baseline="30000" dirty="0">
              <a:solidFill>
                <a:schemeClr val="tx2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D39CE033-4019-4959-8C5B-E18CBD446BBC}"/>
              </a:ext>
            </a:extLst>
          </p:cNvPr>
          <p:cNvSpPr txBox="1"/>
          <p:nvPr/>
        </p:nvSpPr>
        <p:spPr>
          <a:xfrm>
            <a:off x="3746127" y="4771355"/>
            <a:ext cx="2190650" cy="338554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r>
              <a:rPr lang="ru-RU" sz="1600" dirty="0">
                <a:ea typeface="Calibri" panose="020F0502020204030204" pitchFamily="34" charset="0"/>
                <a:cs typeface="Arial" panose="020B0604020202020204" pitchFamily="34" charset="0"/>
              </a:rPr>
              <a:t>Сумма НМЦ процедур</a:t>
            </a:r>
            <a:endParaRPr lang="ru-RU" sz="1600" dirty="0">
              <a:effectLst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7ED766EE-1715-4D78-8831-8DC40E3839CE}"/>
              </a:ext>
            </a:extLst>
          </p:cNvPr>
          <p:cNvSpPr txBox="1"/>
          <p:nvPr/>
        </p:nvSpPr>
        <p:spPr>
          <a:xfrm>
            <a:off x="3746126" y="3927346"/>
            <a:ext cx="2625273" cy="830997"/>
          </a:xfrm>
          <a:prstGeom prst="rect">
            <a:avLst/>
          </a:prstGeom>
          <a:noFill/>
        </p:spPr>
        <p:txBody>
          <a:bodyPr wrap="square" lIns="0" anchor="ctr">
            <a:spAutoFit/>
          </a:bodyPr>
          <a:lstStyle/>
          <a:p>
            <a:r>
              <a:rPr lang="en-US" sz="4800" dirty="0">
                <a:solidFill>
                  <a:schemeClr val="tx2"/>
                </a:solidFill>
                <a:cs typeface="Times New Roman" panose="02020603050405020304" pitchFamily="18" charset="0"/>
              </a:rPr>
              <a:t>&gt;</a:t>
            </a:r>
            <a:r>
              <a:rPr lang="ru-RU" sz="4800" dirty="0">
                <a:solidFill>
                  <a:schemeClr val="tx2"/>
                </a:solidFill>
                <a:cs typeface="Times New Roman" panose="02020603050405020304" pitchFamily="18" charset="0"/>
              </a:rPr>
              <a:t> 2</a:t>
            </a:r>
            <a:r>
              <a:rPr lang="ru-RU" sz="4000" dirty="0">
                <a:solidFill>
                  <a:schemeClr val="tx2"/>
                </a:solidFill>
                <a:cs typeface="Times New Roman" panose="02020603050405020304" pitchFamily="18" charset="0"/>
              </a:rPr>
              <a:t> трлн </a:t>
            </a:r>
            <a:r>
              <a:rPr lang="ru-RU" sz="4000" b="0" i="0" dirty="0">
                <a:solidFill>
                  <a:schemeClr val="tx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₽</a:t>
            </a:r>
            <a:endParaRPr lang="ru-RU" sz="4000" baseline="30000" dirty="0">
              <a:solidFill>
                <a:schemeClr val="tx2"/>
              </a:solidFill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51184965-562A-49E0-85C1-45742619BC22}"/>
              </a:ext>
            </a:extLst>
          </p:cNvPr>
          <p:cNvSpPr txBox="1"/>
          <p:nvPr/>
        </p:nvSpPr>
        <p:spPr>
          <a:xfrm>
            <a:off x="3746127" y="2833959"/>
            <a:ext cx="2438426" cy="338554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r>
              <a:rPr lang="ru-RU" sz="1600" dirty="0">
                <a:ea typeface="Calibri" panose="020F0502020204030204" pitchFamily="34" charset="0"/>
                <a:cs typeface="Arial" panose="020B0604020202020204" pitchFamily="34" charset="0"/>
              </a:rPr>
              <a:t>Доля рынка по закупкам</a:t>
            </a:r>
            <a:endParaRPr lang="ru-RU" sz="1600" dirty="0">
              <a:effectLst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4F992C51-BBF6-4062-8B4A-DFCBEAD5798A}"/>
              </a:ext>
            </a:extLst>
          </p:cNvPr>
          <p:cNvSpPr txBox="1"/>
          <p:nvPr/>
        </p:nvSpPr>
        <p:spPr>
          <a:xfrm>
            <a:off x="3746127" y="1989950"/>
            <a:ext cx="1631092" cy="830997"/>
          </a:xfrm>
          <a:prstGeom prst="rect">
            <a:avLst/>
          </a:prstGeom>
          <a:noFill/>
        </p:spPr>
        <p:txBody>
          <a:bodyPr wrap="square" lIns="0" anchor="ctr">
            <a:spAutoFit/>
          </a:bodyPr>
          <a:lstStyle/>
          <a:p>
            <a:r>
              <a:rPr lang="ru-RU" sz="4800" dirty="0">
                <a:solidFill>
                  <a:schemeClr val="tx2"/>
                </a:solidFill>
                <a:cs typeface="Times New Roman" panose="02020603050405020304" pitchFamily="18" charset="0"/>
              </a:rPr>
              <a:t>35,6</a:t>
            </a:r>
            <a:r>
              <a:rPr lang="ru-RU" sz="4800" baseline="30000" dirty="0">
                <a:solidFill>
                  <a:schemeClr val="tx2"/>
                </a:solidFill>
                <a:cs typeface="Times New Roman" panose="02020603050405020304" pitchFamily="18" charset="0"/>
              </a:rPr>
              <a:t>%</a:t>
            </a:r>
            <a:endParaRPr lang="ru-RU" sz="4800" baseline="30000" dirty="0">
              <a:solidFill>
                <a:schemeClr val="tx2"/>
              </a:solidFill>
            </a:endParaRPr>
          </a:p>
        </p:txBody>
      </p:sp>
      <p:sp>
        <p:nvSpPr>
          <p:cNvPr id="42" name="Прямоугольник: скругленные верхние углы 41">
            <a:extLst>
              <a:ext uri="{FF2B5EF4-FFF2-40B4-BE49-F238E27FC236}">
                <a16:creationId xmlns:a16="http://schemas.microsoft.com/office/drawing/2014/main" xmlns="" id="{795377E1-33B0-4FDA-9347-1CB91D95FF91}"/>
              </a:ext>
            </a:extLst>
          </p:cNvPr>
          <p:cNvSpPr/>
          <p:nvPr/>
        </p:nvSpPr>
        <p:spPr>
          <a:xfrm rot="16200000">
            <a:off x="8936023" y="225198"/>
            <a:ext cx="1683292" cy="4828675"/>
          </a:xfrm>
          <a:prstGeom prst="round2SameRect">
            <a:avLst>
              <a:gd name="adj1" fmla="val 8704"/>
              <a:gd name="adj2" fmla="val 0"/>
            </a:avLst>
          </a:prstGeom>
          <a:gradFill>
            <a:gsLst>
              <a:gs pos="52000">
                <a:schemeClr val="tx2"/>
              </a:gs>
              <a:gs pos="0">
                <a:srgbClr val="F45967"/>
              </a:gs>
              <a:gs pos="100000">
                <a:schemeClr val="accent1"/>
              </a:gs>
            </a:gsLst>
            <a:lin ang="27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xmlns="" id="{D0F3C785-02B2-415A-A2DD-DEACB275A377}"/>
              </a:ext>
            </a:extLst>
          </p:cNvPr>
          <p:cNvSpPr txBox="1"/>
          <p:nvPr/>
        </p:nvSpPr>
        <p:spPr>
          <a:xfrm>
            <a:off x="7705521" y="1989950"/>
            <a:ext cx="3025614" cy="338554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r>
              <a:rPr lang="ru-RU" sz="1600" dirty="0">
                <a:solidFill>
                  <a:schemeClr val="bg1"/>
                </a:solidFill>
                <a:ea typeface="Calibri" panose="020F0502020204030204" pitchFamily="34" charset="0"/>
                <a:cs typeface="Arial" panose="020B0604020202020204" pitchFamily="34" charset="0"/>
              </a:rPr>
              <a:t>ЕЖЕМЕСЯЧНО ПУБЛИКУЕТСЯ</a:t>
            </a:r>
            <a:endParaRPr lang="ru-RU" sz="1600" dirty="0">
              <a:solidFill>
                <a:schemeClr val="bg1"/>
              </a:solidFill>
              <a:effectLst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xmlns="" id="{16E8A983-DFFF-4691-9B4B-27A3B0950657}"/>
              </a:ext>
            </a:extLst>
          </p:cNvPr>
          <p:cNvSpPr txBox="1"/>
          <p:nvPr/>
        </p:nvSpPr>
        <p:spPr>
          <a:xfrm>
            <a:off x="7705521" y="2424263"/>
            <a:ext cx="2694073" cy="830997"/>
          </a:xfrm>
          <a:prstGeom prst="rect">
            <a:avLst/>
          </a:prstGeom>
          <a:noFill/>
        </p:spPr>
        <p:txBody>
          <a:bodyPr wrap="square" lIns="0" anchor="ctr">
            <a:spAutoFit/>
          </a:bodyPr>
          <a:lstStyle/>
          <a:p>
            <a:r>
              <a:rPr lang="en-US" sz="4800" dirty="0">
                <a:solidFill>
                  <a:schemeClr val="bg1"/>
                </a:solidFill>
                <a:cs typeface="Times New Roman" panose="02020603050405020304" pitchFamily="18" charset="0"/>
              </a:rPr>
              <a:t>~</a:t>
            </a:r>
            <a:r>
              <a:rPr lang="ru-RU" sz="4800" dirty="0">
                <a:solidFill>
                  <a:schemeClr val="bg1"/>
                </a:solidFill>
                <a:cs typeface="Times New Roman" panose="02020603050405020304" pitchFamily="18" charset="0"/>
              </a:rPr>
              <a:t> 60 000</a:t>
            </a:r>
            <a:endParaRPr lang="ru-RU" sz="4000" baseline="30000" dirty="0">
              <a:solidFill>
                <a:schemeClr val="bg1"/>
              </a:solidFill>
            </a:endParaRP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xmlns="" id="{98CD246D-C631-4B57-B6A3-F1A16795D303}"/>
              </a:ext>
            </a:extLst>
          </p:cNvPr>
          <p:cNvSpPr txBox="1"/>
          <p:nvPr/>
        </p:nvSpPr>
        <p:spPr>
          <a:xfrm>
            <a:off x="10278828" y="2783342"/>
            <a:ext cx="1094145" cy="338554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r>
              <a:rPr lang="ru-RU" sz="1600" dirty="0">
                <a:solidFill>
                  <a:schemeClr val="bg1"/>
                </a:solidFill>
                <a:effectLst/>
                <a:ea typeface="Calibri" panose="020F0502020204030204" pitchFamily="34" charset="0"/>
                <a:cs typeface="Arial" panose="020B0604020202020204" pitchFamily="34" charset="0"/>
              </a:rPr>
              <a:t>ЗАКУПОК</a:t>
            </a:r>
          </a:p>
        </p:txBody>
      </p:sp>
      <p:sp>
        <p:nvSpPr>
          <p:cNvPr id="44" name="Прямоугольник: скругленные верхние углы 43">
            <a:extLst>
              <a:ext uri="{FF2B5EF4-FFF2-40B4-BE49-F238E27FC236}">
                <a16:creationId xmlns:a16="http://schemas.microsoft.com/office/drawing/2014/main" xmlns="" id="{C5169077-7807-4208-8288-EBFDAFCCBF8D}"/>
              </a:ext>
            </a:extLst>
          </p:cNvPr>
          <p:cNvSpPr/>
          <p:nvPr/>
        </p:nvSpPr>
        <p:spPr>
          <a:xfrm rot="16200000">
            <a:off x="8936023" y="2138600"/>
            <a:ext cx="1683292" cy="4828676"/>
          </a:xfrm>
          <a:prstGeom prst="round2SameRect">
            <a:avLst>
              <a:gd name="adj1" fmla="val 8704"/>
              <a:gd name="adj2" fmla="val 0"/>
            </a:avLst>
          </a:prstGeom>
          <a:gradFill>
            <a:gsLst>
              <a:gs pos="52000">
                <a:schemeClr val="tx2"/>
              </a:gs>
              <a:gs pos="0">
                <a:srgbClr val="F45967"/>
              </a:gs>
              <a:gs pos="100000">
                <a:schemeClr val="accent1"/>
              </a:gs>
            </a:gsLst>
            <a:lin ang="27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xmlns="" id="{E15D2440-9DCA-42E1-891F-C08BD6A22F18}"/>
              </a:ext>
            </a:extLst>
          </p:cNvPr>
          <p:cNvSpPr txBox="1"/>
          <p:nvPr/>
        </p:nvSpPr>
        <p:spPr>
          <a:xfrm>
            <a:off x="7710465" y="3903352"/>
            <a:ext cx="2049283" cy="338554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r>
              <a:rPr lang="ru-RU" sz="1600" dirty="0">
                <a:solidFill>
                  <a:schemeClr val="bg1"/>
                </a:solidFill>
                <a:effectLst/>
                <a:ea typeface="Calibri" panose="020F0502020204030204" pitchFamily="34" charset="0"/>
                <a:cs typeface="Arial" panose="020B0604020202020204" pitchFamily="34" charset="0"/>
              </a:rPr>
              <a:t>С НАМИ РАБОТАЕТ 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xmlns="" id="{DF3FB8FD-C9F8-4BCC-AE08-C701399C2E0C}"/>
              </a:ext>
            </a:extLst>
          </p:cNvPr>
          <p:cNvSpPr txBox="1"/>
          <p:nvPr/>
        </p:nvSpPr>
        <p:spPr>
          <a:xfrm>
            <a:off x="7705522" y="4337665"/>
            <a:ext cx="1266206" cy="830997"/>
          </a:xfrm>
          <a:prstGeom prst="rect">
            <a:avLst/>
          </a:prstGeom>
          <a:noFill/>
        </p:spPr>
        <p:txBody>
          <a:bodyPr wrap="square" lIns="0" anchor="ctr">
            <a:spAutoFit/>
          </a:bodyPr>
          <a:lstStyle/>
          <a:p>
            <a:r>
              <a:rPr lang="ru-RU" sz="4800" dirty="0">
                <a:solidFill>
                  <a:schemeClr val="bg1"/>
                </a:solidFill>
                <a:cs typeface="Times New Roman" panose="02020603050405020304" pitchFamily="18" charset="0"/>
              </a:rPr>
              <a:t>40%</a:t>
            </a:r>
            <a:endParaRPr lang="ru-RU" sz="4000" baseline="30000" dirty="0">
              <a:solidFill>
                <a:schemeClr val="bg1"/>
              </a:solidFill>
            </a:endParaRP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xmlns="" id="{E47DD243-B9E0-4B32-8038-0DE00D471112}"/>
              </a:ext>
            </a:extLst>
          </p:cNvPr>
          <p:cNvSpPr txBox="1"/>
          <p:nvPr/>
        </p:nvSpPr>
        <p:spPr>
          <a:xfrm>
            <a:off x="9026879" y="4696744"/>
            <a:ext cx="1557325" cy="338554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r>
              <a:rPr lang="ru-RU" sz="1600" dirty="0">
                <a:solidFill>
                  <a:schemeClr val="bg1"/>
                </a:solidFill>
                <a:effectLst/>
                <a:ea typeface="Calibri" panose="020F0502020204030204" pitchFamily="34" charset="0"/>
                <a:cs typeface="Arial" panose="020B0604020202020204" pitchFamily="34" charset="0"/>
              </a:rPr>
              <a:t>ЗАКАЗЧИКОВ</a:t>
            </a:r>
          </a:p>
        </p:txBody>
      </p:sp>
      <p:grpSp>
        <p:nvGrpSpPr>
          <p:cNvPr id="2" name="Группа 1">
            <a:extLst>
              <a:ext uri="{FF2B5EF4-FFF2-40B4-BE49-F238E27FC236}">
                <a16:creationId xmlns:a16="http://schemas.microsoft.com/office/drawing/2014/main" xmlns="" id="{B3691173-2568-4719-8F79-597859547238}"/>
              </a:ext>
            </a:extLst>
          </p:cNvPr>
          <p:cNvGrpSpPr/>
          <p:nvPr/>
        </p:nvGrpSpPr>
        <p:grpSpPr>
          <a:xfrm>
            <a:off x="8783054" y="5193250"/>
            <a:ext cx="3408947" cy="346442"/>
            <a:chOff x="8783054" y="5193250"/>
            <a:chExt cx="3408947" cy="346442"/>
          </a:xfrm>
        </p:grpSpPr>
        <p:sp>
          <p:nvSpPr>
            <p:cNvPr id="48" name="Прямоугольник: скругленные углы 47">
              <a:extLst>
                <a:ext uri="{FF2B5EF4-FFF2-40B4-BE49-F238E27FC236}">
                  <a16:creationId xmlns:a16="http://schemas.microsoft.com/office/drawing/2014/main" xmlns="" id="{11E7864F-C81A-4174-AB20-8A9A49FD8103}"/>
                </a:ext>
              </a:extLst>
            </p:cNvPr>
            <p:cNvSpPr/>
            <p:nvPr/>
          </p:nvSpPr>
          <p:spPr>
            <a:xfrm>
              <a:off x="8783054" y="5201138"/>
              <a:ext cx="3408947" cy="338554"/>
            </a:xfrm>
            <a:prstGeom prst="roundRect">
              <a:avLst>
                <a:gd name="adj" fmla="val 8579"/>
              </a:avLst>
            </a:prstGeom>
            <a:solidFill>
              <a:srgbClr val="FFFFFF"/>
            </a:solidFill>
            <a:ln w="19050">
              <a:noFill/>
            </a:ln>
            <a:effectLst>
              <a:outerShdw blurRad="190500" dist="38100" dir="5400000" algn="t" rotWithShape="0">
                <a:prstClr val="black">
                  <a:alpha val="26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xmlns="" id="{DB8844DB-61A3-4E0C-8F69-030B3EE33E0A}"/>
                </a:ext>
              </a:extLst>
            </p:cNvPr>
            <p:cNvSpPr txBox="1"/>
            <p:nvPr/>
          </p:nvSpPr>
          <p:spPr>
            <a:xfrm>
              <a:off x="8971727" y="5193250"/>
              <a:ext cx="3031599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1600" dirty="0">
                  <a:solidFill>
                    <a:schemeClr val="tx2"/>
                  </a:solidFill>
                </a:rPr>
                <a:t>Лучший показатель по стране</a:t>
              </a:r>
            </a:p>
          </p:txBody>
        </p:sp>
      </p:grpSp>
      <p:sp>
        <p:nvSpPr>
          <p:cNvPr id="50" name="Freeform 9">
            <a:extLst>
              <a:ext uri="{FF2B5EF4-FFF2-40B4-BE49-F238E27FC236}">
                <a16:creationId xmlns:a16="http://schemas.microsoft.com/office/drawing/2014/main" xmlns="" id="{8CE68B7A-3F47-42E6-A260-A3A5108754F0}"/>
              </a:ext>
            </a:extLst>
          </p:cNvPr>
          <p:cNvSpPr>
            <a:spLocks/>
          </p:cNvSpPr>
          <p:nvPr/>
        </p:nvSpPr>
        <p:spPr bwMode="auto">
          <a:xfrm rot="10800000">
            <a:off x="10731858" y="2152715"/>
            <a:ext cx="1460141" cy="334904"/>
          </a:xfrm>
          <a:custGeom>
            <a:avLst/>
            <a:gdLst>
              <a:gd name="T0" fmla="*/ 0 w 2727"/>
              <a:gd name="T1" fmla="*/ 0 h 276"/>
              <a:gd name="T2" fmla="*/ 0 w 2727"/>
              <a:gd name="T3" fmla="*/ 0 h 276"/>
              <a:gd name="T4" fmla="*/ 1621 w 2727"/>
              <a:gd name="T5" fmla="*/ 0 h 276"/>
              <a:gd name="T6" fmla="*/ 1621 w 2727"/>
              <a:gd name="T7" fmla="*/ 0 h 276"/>
              <a:gd name="T8" fmla="*/ 1680 w 2727"/>
              <a:gd name="T9" fmla="*/ 2 h 276"/>
              <a:gd name="T10" fmla="*/ 1705 w 2727"/>
              <a:gd name="T11" fmla="*/ 4 h 276"/>
              <a:gd name="T12" fmla="*/ 1725 w 2727"/>
              <a:gd name="T13" fmla="*/ 9 h 276"/>
              <a:gd name="T14" fmla="*/ 1735 w 2727"/>
              <a:gd name="T15" fmla="*/ 12 h 276"/>
              <a:gd name="T16" fmla="*/ 1744 w 2727"/>
              <a:gd name="T17" fmla="*/ 15 h 276"/>
              <a:gd name="T18" fmla="*/ 1751 w 2727"/>
              <a:gd name="T19" fmla="*/ 21 h 276"/>
              <a:gd name="T20" fmla="*/ 1756 w 2727"/>
              <a:gd name="T21" fmla="*/ 26 h 276"/>
              <a:gd name="T22" fmla="*/ 1761 w 2727"/>
              <a:gd name="T23" fmla="*/ 34 h 276"/>
              <a:gd name="T24" fmla="*/ 1764 w 2727"/>
              <a:gd name="T25" fmla="*/ 41 h 276"/>
              <a:gd name="T26" fmla="*/ 1766 w 2727"/>
              <a:gd name="T27" fmla="*/ 51 h 276"/>
              <a:gd name="T28" fmla="*/ 1767 w 2727"/>
              <a:gd name="T29" fmla="*/ 61 h 276"/>
              <a:gd name="T30" fmla="*/ 1767 w 2727"/>
              <a:gd name="T31" fmla="*/ 61 h 276"/>
              <a:gd name="T32" fmla="*/ 1766 w 2727"/>
              <a:gd name="T33" fmla="*/ 150 h 276"/>
              <a:gd name="T34" fmla="*/ 1766 w 2727"/>
              <a:gd name="T35" fmla="*/ 150 h 276"/>
              <a:gd name="T36" fmla="*/ 1767 w 2727"/>
              <a:gd name="T37" fmla="*/ 172 h 276"/>
              <a:gd name="T38" fmla="*/ 1769 w 2727"/>
              <a:gd name="T39" fmla="*/ 192 h 276"/>
              <a:gd name="T40" fmla="*/ 1772 w 2727"/>
              <a:gd name="T41" fmla="*/ 209 h 276"/>
              <a:gd name="T42" fmla="*/ 1776 w 2727"/>
              <a:gd name="T43" fmla="*/ 222 h 276"/>
              <a:gd name="T44" fmla="*/ 1781 w 2727"/>
              <a:gd name="T45" fmla="*/ 234 h 276"/>
              <a:gd name="T46" fmla="*/ 1788 w 2727"/>
              <a:gd name="T47" fmla="*/ 245 h 276"/>
              <a:gd name="T48" fmla="*/ 1794 w 2727"/>
              <a:gd name="T49" fmla="*/ 252 h 276"/>
              <a:gd name="T50" fmla="*/ 1803 w 2727"/>
              <a:gd name="T51" fmla="*/ 259 h 276"/>
              <a:gd name="T52" fmla="*/ 1813 w 2727"/>
              <a:gd name="T53" fmla="*/ 264 h 276"/>
              <a:gd name="T54" fmla="*/ 1823 w 2727"/>
              <a:gd name="T55" fmla="*/ 269 h 276"/>
              <a:gd name="T56" fmla="*/ 1833 w 2727"/>
              <a:gd name="T57" fmla="*/ 271 h 276"/>
              <a:gd name="T58" fmla="*/ 1845 w 2727"/>
              <a:gd name="T59" fmla="*/ 274 h 276"/>
              <a:gd name="T60" fmla="*/ 1872 w 2727"/>
              <a:gd name="T61" fmla="*/ 276 h 276"/>
              <a:gd name="T62" fmla="*/ 1901 w 2727"/>
              <a:gd name="T63" fmla="*/ 276 h 276"/>
              <a:gd name="T64" fmla="*/ 1901 w 2727"/>
              <a:gd name="T65" fmla="*/ 276 h 276"/>
              <a:gd name="T66" fmla="*/ 2727 w 2727"/>
              <a:gd name="T67" fmla="*/ 276 h 276"/>
              <a:gd name="connsiteX0" fmla="*/ 0 w 10000"/>
              <a:gd name="connsiteY0" fmla="*/ 0 h 10000"/>
              <a:gd name="connsiteX1" fmla="*/ 5944 w 10000"/>
              <a:gd name="connsiteY1" fmla="*/ 0 h 10000"/>
              <a:gd name="connsiteX2" fmla="*/ 5944 w 10000"/>
              <a:gd name="connsiteY2" fmla="*/ 0 h 10000"/>
              <a:gd name="connsiteX3" fmla="*/ 6161 w 10000"/>
              <a:gd name="connsiteY3" fmla="*/ 72 h 10000"/>
              <a:gd name="connsiteX4" fmla="*/ 6252 w 10000"/>
              <a:gd name="connsiteY4" fmla="*/ 145 h 10000"/>
              <a:gd name="connsiteX5" fmla="*/ 6326 w 10000"/>
              <a:gd name="connsiteY5" fmla="*/ 326 h 10000"/>
              <a:gd name="connsiteX6" fmla="*/ 6362 w 10000"/>
              <a:gd name="connsiteY6" fmla="*/ 435 h 10000"/>
              <a:gd name="connsiteX7" fmla="*/ 6395 w 10000"/>
              <a:gd name="connsiteY7" fmla="*/ 543 h 10000"/>
              <a:gd name="connsiteX8" fmla="*/ 6421 w 10000"/>
              <a:gd name="connsiteY8" fmla="*/ 761 h 10000"/>
              <a:gd name="connsiteX9" fmla="*/ 6439 w 10000"/>
              <a:gd name="connsiteY9" fmla="*/ 942 h 10000"/>
              <a:gd name="connsiteX10" fmla="*/ 6458 w 10000"/>
              <a:gd name="connsiteY10" fmla="*/ 1232 h 10000"/>
              <a:gd name="connsiteX11" fmla="*/ 6469 w 10000"/>
              <a:gd name="connsiteY11" fmla="*/ 1486 h 10000"/>
              <a:gd name="connsiteX12" fmla="*/ 6476 w 10000"/>
              <a:gd name="connsiteY12" fmla="*/ 1848 h 10000"/>
              <a:gd name="connsiteX13" fmla="*/ 6480 w 10000"/>
              <a:gd name="connsiteY13" fmla="*/ 2210 h 10000"/>
              <a:gd name="connsiteX14" fmla="*/ 6480 w 10000"/>
              <a:gd name="connsiteY14" fmla="*/ 2210 h 10000"/>
              <a:gd name="connsiteX15" fmla="*/ 6476 w 10000"/>
              <a:gd name="connsiteY15" fmla="*/ 5435 h 10000"/>
              <a:gd name="connsiteX16" fmla="*/ 6476 w 10000"/>
              <a:gd name="connsiteY16" fmla="*/ 5435 h 10000"/>
              <a:gd name="connsiteX17" fmla="*/ 6480 w 10000"/>
              <a:gd name="connsiteY17" fmla="*/ 6232 h 10000"/>
              <a:gd name="connsiteX18" fmla="*/ 6487 w 10000"/>
              <a:gd name="connsiteY18" fmla="*/ 6957 h 10000"/>
              <a:gd name="connsiteX19" fmla="*/ 6498 w 10000"/>
              <a:gd name="connsiteY19" fmla="*/ 7572 h 10000"/>
              <a:gd name="connsiteX20" fmla="*/ 6513 w 10000"/>
              <a:gd name="connsiteY20" fmla="*/ 8043 h 10000"/>
              <a:gd name="connsiteX21" fmla="*/ 6531 w 10000"/>
              <a:gd name="connsiteY21" fmla="*/ 8478 h 10000"/>
              <a:gd name="connsiteX22" fmla="*/ 6557 w 10000"/>
              <a:gd name="connsiteY22" fmla="*/ 8877 h 10000"/>
              <a:gd name="connsiteX23" fmla="*/ 6579 w 10000"/>
              <a:gd name="connsiteY23" fmla="*/ 9130 h 10000"/>
              <a:gd name="connsiteX24" fmla="*/ 6612 w 10000"/>
              <a:gd name="connsiteY24" fmla="*/ 9384 h 10000"/>
              <a:gd name="connsiteX25" fmla="*/ 6648 w 10000"/>
              <a:gd name="connsiteY25" fmla="*/ 9565 h 10000"/>
              <a:gd name="connsiteX26" fmla="*/ 6685 w 10000"/>
              <a:gd name="connsiteY26" fmla="*/ 9746 h 10000"/>
              <a:gd name="connsiteX27" fmla="*/ 6722 w 10000"/>
              <a:gd name="connsiteY27" fmla="*/ 9819 h 10000"/>
              <a:gd name="connsiteX28" fmla="*/ 6766 w 10000"/>
              <a:gd name="connsiteY28" fmla="*/ 9928 h 10000"/>
              <a:gd name="connsiteX29" fmla="*/ 6865 w 10000"/>
              <a:gd name="connsiteY29" fmla="*/ 10000 h 10000"/>
              <a:gd name="connsiteX30" fmla="*/ 6971 w 10000"/>
              <a:gd name="connsiteY30" fmla="*/ 10000 h 10000"/>
              <a:gd name="connsiteX31" fmla="*/ 6971 w 10000"/>
              <a:gd name="connsiteY31" fmla="*/ 10000 h 10000"/>
              <a:gd name="connsiteX32" fmla="*/ 10000 w 10000"/>
              <a:gd name="connsiteY32" fmla="*/ 10000 h 10000"/>
              <a:gd name="connsiteX0" fmla="*/ 0 w 4056"/>
              <a:gd name="connsiteY0" fmla="*/ 0 h 10000"/>
              <a:gd name="connsiteX1" fmla="*/ 0 w 4056"/>
              <a:gd name="connsiteY1" fmla="*/ 0 h 10000"/>
              <a:gd name="connsiteX2" fmla="*/ 217 w 4056"/>
              <a:gd name="connsiteY2" fmla="*/ 72 h 10000"/>
              <a:gd name="connsiteX3" fmla="*/ 308 w 4056"/>
              <a:gd name="connsiteY3" fmla="*/ 145 h 10000"/>
              <a:gd name="connsiteX4" fmla="*/ 382 w 4056"/>
              <a:gd name="connsiteY4" fmla="*/ 326 h 10000"/>
              <a:gd name="connsiteX5" fmla="*/ 418 w 4056"/>
              <a:gd name="connsiteY5" fmla="*/ 435 h 10000"/>
              <a:gd name="connsiteX6" fmla="*/ 451 w 4056"/>
              <a:gd name="connsiteY6" fmla="*/ 543 h 10000"/>
              <a:gd name="connsiteX7" fmla="*/ 477 w 4056"/>
              <a:gd name="connsiteY7" fmla="*/ 761 h 10000"/>
              <a:gd name="connsiteX8" fmla="*/ 495 w 4056"/>
              <a:gd name="connsiteY8" fmla="*/ 942 h 10000"/>
              <a:gd name="connsiteX9" fmla="*/ 514 w 4056"/>
              <a:gd name="connsiteY9" fmla="*/ 1232 h 10000"/>
              <a:gd name="connsiteX10" fmla="*/ 525 w 4056"/>
              <a:gd name="connsiteY10" fmla="*/ 1486 h 10000"/>
              <a:gd name="connsiteX11" fmla="*/ 532 w 4056"/>
              <a:gd name="connsiteY11" fmla="*/ 1848 h 10000"/>
              <a:gd name="connsiteX12" fmla="*/ 536 w 4056"/>
              <a:gd name="connsiteY12" fmla="*/ 2210 h 10000"/>
              <a:gd name="connsiteX13" fmla="*/ 536 w 4056"/>
              <a:gd name="connsiteY13" fmla="*/ 2210 h 10000"/>
              <a:gd name="connsiteX14" fmla="*/ 532 w 4056"/>
              <a:gd name="connsiteY14" fmla="*/ 5435 h 10000"/>
              <a:gd name="connsiteX15" fmla="*/ 532 w 4056"/>
              <a:gd name="connsiteY15" fmla="*/ 5435 h 10000"/>
              <a:gd name="connsiteX16" fmla="*/ 536 w 4056"/>
              <a:gd name="connsiteY16" fmla="*/ 6232 h 10000"/>
              <a:gd name="connsiteX17" fmla="*/ 543 w 4056"/>
              <a:gd name="connsiteY17" fmla="*/ 6957 h 10000"/>
              <a:gd name="connsiteX18" fmla="*/ 554 w 4056"/>
              <a:gd name="connsiteY18" fmla="*/ 7572 h 10000"/>
              <a:gd name="connsiteX19" fmla="*/ 569 w 4056"/>
              <a:gd name="connsiteY19" fmla="*/ 8043 h 10000"/>
              <a:gd name="connsiteX20" fmla="*/ 587 w 4056"/>
              <a:gd name="connsiteY20" fmla="*/ 8478 h 10000"/>
              <a:gd name="connsiteX21" fmla="*/ 613 w 4056"/>
              <a:gd name="connsiteY21" fmla="*/ 8877 h 10000"/>
              <a:gd name="connsiteX22" fmla="*/ 635 w 4056"/>
              <a:gd name="connsiteY22" fmla="*/ 9130 h 10000"/>
              <a:gd name="connsiteX23" fmla="*/ 668 w 4056"/>
              <a:gd name="connsiteY23" fmla="*/ 9384 h 10000"/>
              <a:gd name="connsiteX24" fmla="*/ 704 w 4056"/>
              <a:gd name="connsiteY24" fmla="*/ 9565 h 10000"/>
              <a:gd name="connsiteX25" fmla="*/ 741 w 4056"/>
              <a:gd name="connsiteY25" fmla="*/ 9746 h 10000"/>
              <a:gd name="connsiteX26" fmla="*/ 778 w 4056"/>
              <a:gd name="connsiteY26" fmla="*/ 9819 h 10000"/>
              <a:gd name="connsiteX27" fmla="*/ 822 w 4056"/>
              <a:gd name="connsiteY27" fmla="*/ 9928 h 10000"/>
              <a:gd name="connsiteX28" fmla="*/ 921 w 4056"/>
              <a:gd name="connsiteY28" fmla="*/ 10000 h 10000"/>
              <a:gd name="connsiteX29" fmla="*/ 1027 w 4056"/>
              <a:gd name="connsiteY29" fmla="*/ 10000 h 10000"/>
              <a:gd name="connsiteX30" fmla="*/ 1027 w 4056"/>
              <a:gd name="connsiteY30" fmla="*/ 10000 h 10000"/>
              <a:gd name="connsiteX31" fmla="*/ 4056 w 4056"/>
              <a:gd name="connsiteY31" fmla="*/ 1000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4056" h="10000">
                <a:moveTo>
                  <a:pt x="0" y="0"/>
                </a:moveTo>
                <a:lnTo>
                  <a:pt x="0" y="0"/>
                </a:lnTo>
                <a:lnTo>
                  <a:pt x="217" y="72"/>
                </a:lnTo>
                <a:lnTo>
                  <a:pt x="308" y="145"/>
                </a:lnTo>
                <a:cubicBezTo>
                  <a:pt x="333" y="205"/>
                  <a:pt x="357" y="266"/>
                  <a:pt x="382" y="326"/>
                </a:cubicBezTo>
                <a:cubicBezTo>
                  <a:pt x="394" y="362"/>
                  <a:pt x="406" y="399"/>
                  <a:pt x="418" y="435"/>
                </a:cubicBezTo>
                <a:lnTo>
                  <a:pt x="451" y="543"/>
                </a:lnTo>
                <a:cubicBezTo>
                  <a:pt x="460" y="616"/>
                  <a:pt x="468" y="688"/>
                  <a:pt x="477" y="761"/>
                </a:cubicBezTo>
                <a:cubicBezTo>
                  <a:pt x="483" y="821"/>
                  <a:pt x="489" y="882"/>
                  <a:pt x="495" y="942"/>
                </a:cubicBezTo>
                <a:cubicBezTo>
                  <a:pt x="501" y="1039"/>
                  <a:pt x="508" y="1135"/>
                  <a:pt x="514" y="1232"/>
                </a:cubicBezTo>
                <a:cubicBezTo>
                  <a:pt x="518" y="1317"/>
                  <a:pt x="521" y="1401"/>
                  <a:pt x="525" y="1486"/>
                </a:cubicBezTo>
                <a:cubicBezTo>
                  <a:pt x="527" y="1607"/>
                  <a:pt x="530" y="1727"/>
                  <a:pt x="532" y="1848"/>
                </a:cubicBezTo>
                <a:cubicBezTo>
                  <a:pt x="533" y="1969"/>
                  <a:pt x="535" y="2089"/>
                  <a:pt x="536" y="2210"/>
                </a:cubicBezTo>
                <a:lnTo>
                  <a:pt x="536" y="2210"/>
                </a:lnTo>
                <a:cubicBezTo>
                  <a:pt x="535" y="3285"/>
                  <a:pt x="533" y="4360"/>
                  <a:pt x="532" y="5435"/>
                </a:cubicBezTo>
                <a:lnTo>
                  <a:pt x="532" y="5435"/>
                </a:lnTo>
                <a:cubicBezTo>
                  <a:pt x="533" y="5701"/>
                  <a:pt x="535" y="5966"/>
                  <a:pt x="536" y="6232"/>
                </a:cubicBezTo>
                <a:cubicBezTo>
                  <a:pt x="538" y="6474"/>
                  <a:pt x="541" y="6715"/>
                  <a:pt x="543" y="6957"/>
                </a:cubicBezTo>
                <a:cubicBezTo>
                  <a:pt x="547" y="7162"/>
                  <a:pt x="550" y="7367"/>
                  <a:pt x="554" y="7572"/>
                </a:cubicBezTo>
                <a:lnTo>
                  <a:pt x="569" y="8043"/>
                </a:lnTo>
                <a:lnTo>
                  <a:pt x="587" y="8478"/>
                </a:lnTo>
                <a:cubicBezTo>
                  <a:pt x="596" y="8611"/>
                  <a:pt x="604" y="8744"/>
                  <a:pt x="613" y="8877"/>
                </a:cubicBezTo>
                <a:cubicBezTo>
                  <a:pt x="620" y="8961"/>
                  <a:pt x="628" y="9046"/>
                  <a:pt x="635" y="9130"/>
                </a:cubicBezTo>
                <a:cubicBezTo>
                  <a:pt x="646" y="9215"/>
                  <a:pt x="657" y="9299"/>
                  <a:pt x="668" y="9384"/>
                </a:cubicBezTo>
                <a:cubicBezTo>
                  <a:pt x="680" y="9444"/>
                  <a:pt x="692" y="9505"/>
                  <a:pt x="704" y="9565"/>
                </a:cubicBezTo>
                <a:cubicBezTo>
                  <a:pt x="716" y="9625"/>
                  <a:pt x="729" y="9686"/>
                  <a:pt x="741" y="9746"/>
                </a:cubicBezTo>
                <a:cubicBezTo>
                  <a:pt x="753" y="9770"/>
                  <a:pt x="766" y="9795"/>
                  <a:pt x="778" y="9819"/>
                </a:cubicBezTo>
                <a:cubicBezTo>
                  <a:pt x="793" y="9855"/>
                  <a:pt x="807" y="9892"/>
                  <a:pt x="822" y="9928"/>
                </a:cubicBezTo>
                <a:lnTo>
                  <a:pt x="921" y="10000"/>
                </a:lnTo>
                <a:lnTo>
                  <a:pt x="1027" y="10000"/>
                </a:lnTo>
                <a:lnTo>
                  <a:pt x="1027" y="10000"/>
                </a:lnTo>
                <a:lnTo>
                  <a:pt x="4056" y="10000"/>
                </a:lnTo>
              </a:path>
            </a:pathLst>
          </a:custGeom>
          <a:noFill/>
          <a:ln w="19050">
            <a:solidFill>
              <a:schemeClr val="bg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1" name="Freeform 9">
            <a:extLst>
              <a:ext uri="{FF2B5EF4-FFF2-40B4-BE49-F238E27FC236}">
                <a16:creationId xmlns:a16="http://schemas.microsoft.com/office/drawing/2014/main" xmlns="" id="{13C40E8B-4122-4ED2-879C-6632AEE17CF6}"/>
              </a:ext>
            </a:extLst>
          </p:cNvPr>
          <p:cNvSpPr>
            <a:spLocks/>
          </p:cNvSpPr>
          <p:nvPr/>
        </p:nvSpPr>
        <p:spPr bwMode="auto">
          <a:xfrm rot="10800000">
            <a:off x="9759756" y="4072629"/>
            <a:ext cx="2432243" cy="334904"/>
          </a:xfrm>
          <a:custGeom>
            <a:avLst/>
            <a:gdLst>
              <a:gd name="T0" fmla="*/ 0 w 2727"/>
              <a:gd name="T1" fmla="*/ 0 h 276"/>
              <a:gd name="T2" fmla="*/ 0 w 2727"/>
              <a:gd name="T3" fmla="*/ 0 h 276"/>
              <a:gd name="T4" fmla="*/ 1621 w 2727"/>
              <a:gd name="T5" fmla="*/ 0 h 276"/>
              <a:gd name="T6" fmla="*/ 1621 w 2727"/>
              <a:gd name="T7" fmla="*/ 0 h 276"/>
              <a:gd name="T8" fmla="*/ 1680 w 2727"/>
              <a:gd name="T9" fmla="*/ 2 h 276"/>
              <a:gd name="T10" fmla="*/ 1705 w 2727"/>
              <a:gd name="T11" fmla="*/ 4 h 276"/>
              <a:gd name="T12" fmla="*/ 1725 w 2727"/>
              <a:gd name="T13" fmla="*/ 9 h 276"/>
              <a:gd name="T14" fmla="*/ 1735 w 2727"/>
              <a:gd name="T15" fmla="*/ 12 h 276"/>
              <a:gd name="T16" fmla="*/ 1744 w 2727"/>
              <a:gd name="T17" fmla="*/ 15 h 276"/>
              <a:gd name="T18" fmla="*/ 1751 w 2727"/>
              <a:gd name="T19" fmla="*/ 21 h 276"/>
              <a:gd name="T20" fmla="*/ 1756 w 2727"/>
              <a:gd name="T21" fmla="*/ 26 h 276"/>
              <a:gd name="T22" fmla="*/ 1761 w 2727"/>
              <a:gd name="T23" fmla="*/ 34 h 276"/>
              <a:gd name="T24" fmla="*/ 1764 w 2727"/>
              <a:gd name="T25" fmla="*/ 41 h 276"/>
              <a:gd name="T26" fmla="*/ 1766 w 2727"/>
              <a:gd name="T27" fmla="*/ 51 h 276"/>
              <a:gd name="T28" fmla="*/ 1767 w 2727"/>
              <a:gd name="T29" fmla="*/ 61 h 276"/>
              <a:gd name="T30" fmla="*/ 1767 w 2727"/>
              <a:gd name="T31" fmla="*/ 61 h 276"/>
              <a:gd name="T32" fmla="*/ 1766 w 2727"/>
              <a:gd name="T33" fmla="*/ 150 h 276"/>
              <a:gd name="T34" fmla="*/ 1766 w 2727"/>
              <a:gd name="T35" fmla="*/ 150 h 276"/>
              <a:gd name="T36" fmla="*/ 1767 w 2727"/>
              <a:gd name="T37" fmla="*/ 172 h 276"/>
              <a:gd name="T38" fmla="*/ 1769 w 2727"/>
              <a:gd name="T39" fmla="*/ 192 h 276"/>
              <a:gd name="T40" fmla="*/ 1772 w 2727"/>
              <a:gd name="T41" fmla="*/ 209 h 276"/>
              <a:gd name="T42" fmla="*/ 1776 w 2727"/>
              <a:gd name="T43" fmla="*/ 222 h 276"/>
              <a:gd name="T44" fmla="*/ 1781 w 2727"/>
              <a:gd name="T45" fmla="*/ 234 h 276"/>
              <a:gd name="T46" fmla="*/ 1788 w 2727"/>
              <a:gd name="T47" fmla="*/ 245 h 276"/>
              <a:gd name="T48" fmla="*/ 1794 w 2727"/>
              <a:gd name="T49" fmla="*/ 252 h 276"/>
              <a:gd name="T50" fmla="*/ 1803 w 2727"/>
              <a:gd name="T51" fmla="*/ 259 h 276"/>
              <a:gd name="T52" fmla="*/ 1813 w 2727"/>
              <a:gd name="T53" fmla="*/ 264 h 276"/>
              <a:gd name="T54" fmla="*/ 1823 w 2727"/>
              <a:gd name="T55" fmla="*/ 269 h 276"/>
              <a:gd name="T56" fmla="*/ 1833 w 2727"/>
              <a:gd name="T57" fmla="*/ 271 h 276"/>
              <a:gd name="T58" fmla="*/ 1845 w 2727"/>
              <a:gd name="T59" fmla="*/ 274 h 276"/>
              <a:gd name="T60" fmla="*/ 1872 w 2727"/>
              <a:gd name="T61" fmla="*/ 276 h 276"/>
              <a:gd name="T62" fmla="*/ 1901 w 2727"/>
              <a:gd name="T63" fmla="*/ 276 h 276"/>
              <a:gd name="T64" fmla="*/ 1901 w 2727"/>
              <a:gd name="T65" fmla="*/ 276 h 276"/>
              <a:gd name="T66" fmla="*/ 2727 w 2727"/>
              <a:gd name="T67" fmla="*/ 276 h 276"/>
              <a:gd name="connsiteX0" fmla="*/ 0 w 10000"/>
              <a:gd name="connsiteY0" fmla="*/ 0 h 10000"/>
              <a:gd name="connsiteX1" fmla="*/ 0 w 10000"/>
              <a:gd name="connsiteY1" fmla="*/ 0 h 10000"/>
              <a:gd name="connsiteX2" fmla="*/ 2844 w 10000"/>
              <a:gd name="connsiteY2" fmla="*/ 0 h 10000"/>
              <a:gd name="connsiteX3" fmla="*/ 5944 w 10000"/>
              <a:gd name="connsiteY3" fmla="*/ 0 h 10000"/>
              <a:gd name="connsiteX4" fmla="*/ 5944 w 10000"/>
              <a:gd name="connsiteY4" fmla="*/ 0 h 10000"/>
              <a:gd name="connsiteX5" fmla="*/ 6161 w 10000"/>
              <a:gd name="connsiteY5" fmla="*/ 72 h 10000"/>
              <a:gd name="connsiteX6" fmla="*/ 6252 w 10000"/>
              <a:gd name="connsiteY6" fmla="*/ 145 h 10000"/>
              <a:gd name="connsiteX7" fmla="*/ 6326 w 10000"/>
              <a:gd name="connsiteY7" fmla="*/ 326 h 10000"/>
              <a:gd name="connsiteX8" fmla="*/ 6362 w 10000"/>
              <a:gd name="connsiteY8" fmla="*/ 435 h 10000"/>
              <a:gd name="connsiteX9" fmla="*/ 6395 w 10000"/>
              <a:gd name="connsiteY9" fmla="*/ 543 h 10000"/>
              <a:gd name="connsiteX10" fmla="*/ 6421 w 10000"/>
              <a:gd name="connsiteY10" fmla="*/ 761 h 10000"/>
              <a:gd name="connsiteX11" fmla="*/ 6439 w 10000"/>
              <a:gd name="connsiteY11" fmla="*/ 942 h 10000"/>
              <a:gd name="connsiteX12" fmla="*/ 6458 w 10000"/>
              <a:gd name="connsiteY12" fmla="*/ 1232 h 10000"/>
              <a:gd name="connsiteX13" fmla="*/ 6469 w 10000"/>
              <a:gd name="connsiteY13" fmla="*/ 1486 h 10000"/>
              <a:gd name="connsiteX14" fmla="*/ 6476 w 10000"/>
              <a:gd name="connsiteY14" fmla="*/ 1848 h 10000"/>
              <a:gd name="connsiteX15" fmla="*/ 6480 w 10000"/>
              <a:gd name="connsiteY15" fmla="*/ 2210 h 10000"/>
              <a:gd name="connsiteX16" fmla="*/ 6480 w 10000"/>
              <a:gd name="connsiteY16" fmla="*/ 2210 h 10000"/>
              <a:gd name="connsiteX17" fmla="*/ 6476 w 10000"/>
              <a:gd name="connsiteY17" fmla="*/ 5435 h 10000"/>
              <a:gd name="connsiteX18" fmla="*/ 6476 w 10000"/>
              <a:gd name="connsiteY18" fmla="*/ 5435 h 10000"/>
              <a:gd name="connsiteX19" fmla="*/ 6480 w 10000"/>
              <a:gd name="connsiteY19" fmla="*/ 6232 h 10000"/>
              <a:gd name="connsiteX20" fmla="*/ 6487 w 10000"/>
              <a:gd name="connsiteY20" fmla="*/ 6957 h 10000"/>
              <a:gd name="connsiteX21" fmla="*/ 6498 w 10000"/>
              <a:gd name="connsiteY21" fmla="*/ 7572 h 10000"/>
              <a:gd name="connsiteX22" fmla="*/ 6513 w 10000"/>
              <a:gd name="connsiteY22" fmla="*/ 8043 h 10000"/>
              <a:gd name="connsiteX23" fmla="*/ 6531 w 10000"/>
              <a:gd name="connsiteY23" fmla="*/ 8478 h 10000"/>
              <a:gd name="connsiteX24" fmla="*/ 6557 w 10000"/>
              <a:gd name="connsiteY24" fmla="*/ 8877 h 10000"/>
              <a:gd name="connsiteX25" fmla="*/ 6579 w 10000"/>
              <a:gd name="connsiteY25" fmla="*/ 9130 h 10000"/>
              <a:gd name="connsiteX26" fmla="*/ 6612 w 10000"/>
              <a:gd name="connsiteY26" fmla="*/ 9384 h 10000"/>
              <a:gd name="connsiteX27" fmla="*/ 6648 w 10000"/>
              <a:gd name="connsiteY27" fmla="*/ 9565 h 10000"/>
              <a:gd name="connsiteX28" fmla="*/ 6685 w 10000"/>
              <a:gd name="connsiteY28" fmla="*/ 9746 h 10000"/>
              <a:gd name="connsiteX29" fmla="*/ 6722 w 10000"/>
              <a:gd name="connsiteY29" fmla="*/ 9819 h 10000"/>
              <a:gd name="connsiteX30" fmla="*/ 6766 w 10000"/>
              <a:gd name="connsiteY30" fmla="*/ 9928 h 10000"/>
              <a:gd name="connsiteX31" fmla="*/ 6865 w 10000"/>
              <a:gd name="connsiteY31" fmla="*/ 10000 h 10000"/>
              <a:gd name="connsiteX32" fmla="*/ 6971 w 10000"/>
              <a:gd name="connsiteY32" fmla="*/ 10000 h 10000"/>
              <a:gd name="connsiteX33" fmla="*/ 6971 w 10000"/>
              <a:gd name="connsiteY33" fmla="*/ 10000 h 10000"/>
              <a:gd name="connsiteX34" fmla="*/ 10000 w 10000"/>
              <a:gd name="connsiteY34" fmla="*/ 10000 h 10000"/>
              <a:gd name="connsiteX0" fmla="*/ 0 w 10000"/>
              <a:gd name="connsiteY0" fmla="*/ 0 h 10000"/>
              <a:gd name="connsiteX1" fmla="*/ 2844 w 10000"/>
              <a:gd name="connsiteY1" fmla="*/ 0 h 10000"/>
              <a:gd name="connsiteX2" fmla="*/ 5944 w 10000"/>
              <a:gd name="connsiteY2" fmla="*/ 0 h 10000"/>
              <a:gd name="connsiteX3" fmla="*/ 5944 w 10000"/>
              <a:gd name="connsiteY3" fmla="*/ 0 h 10000"/>
              <a:gd name="connsiteX4" fmla="*/ 6161 w 10000"/>
              <a:gd name="connsiteY4" fmla="*/ 72 h 10000"/>
              <a:gd name="connsiteX5" fmla="*/ 6252 w 10000"/>
              <a:gd name="connsiteY5" fmla="*/ 145 h 10000"/>
              <a:gd name="connsiteX6" fmla="*/ 6326 w 10000"/>
              <a:gd name="connsiteY6" fmla="*/ 326 h 10000"/>
              <a:gd name="connsiteX7" fmla="*/ 6362 w 10000"/>
              <a:gd name="connsiteY7" fmla="*/ 435 h 10000"/>
              <a:gd name="connsiteX8" fmla="*/ 6395 w 10000"/>
              <a:gd name="connsiteY8" fmla="*/ 543 h 10000"/>
              <a:gd name="connsiteX9" fmla="*/ 6421 w 10000"/>
              <a:gd name="connsiteY9" fmla="*/ 761 h 10000"/>
              <a:gd name="connsiteX10" fmla="*/ 6439 w 10000"/>
              <a:gd name="connsiteY10" fmla="*/ 942 h 10000"/>
              <a:gd name="connsiteX11" fmla="*/ 6458 w 10000"/>
              <a:gd name="connsiteY11" fmla="*/ 1232 h 10000"/>
              <a:gd name="connsiteX12" fmla="*/ 6469 w 10000"/>
              <a:gd name="connsiteY12" fmla="*/ 1486 h 10000"/>
              <a:gd name="connsiteX13" fmla="*/ 6476 w 10000"/>
              <a:gd name="connsiteY13" fmla="*/ 1848 h 10000"/>
              <a:gd name="connsiteX14" fmla="*/ 6480 w 10000"/>
              <a:gd name="connsiteY14" fmla="*/ 2210 h 10000"/>
              <a:gd name="connsiteX15" fmla="*/ 6480 w 10000"/>
              <a:gd name="connsiteY15" fmla="*/ 2210 h 10000"/>
              <a:gd name="connsiteX16" fmla="*/ 6476 w 10000"/>
              <a:gd name="connsiteY16" fmla="*/ 5435 h 10000"/>
              <a:gd name="connsiteX17" fmla="*/ 6476 w 10000"/>
              <a:gd name="connsiteY17" fmla="*/ 5435 h 10000"/>
              <a:gd name="connsiteX18" fmla="*/ 6480 w 10000"/>
              <a:gd name="connsiteY18" fmla="*/ 6232 h 10000"/>
              <a:gd name="connsiteX19" fmla="*/ 6487 w 10000"/>
              <a:gd name="connsiteY19" fmla="*/ 6957 h 10000"/>
              <a:gd name="connsiteX20" fmla="*/ 6498 w 10000"/>
              <a:gd name="connsiteY20" fmla="*/ 7572 h 10000"/>
              <a:gd name="connsiteX21" fmla="*/ 6513 w 10000"/>
              <a:gd name="connsiteY21" fmla="*/ 8043 h 10000"/>
              <a:gd name="connsiteX22" fmla="*/ 6531 w 10000"/>
              <a:gd name="connsiteY22" fmla="*/ 8478 h 10000"/>
              <a:gd name="connsiteX23" fmla="*/ 6557 w 10000"/>
              <a:gd name="connsiteY23" fmla="*/ 8877 h 10000"/>
              <a:gd name="connsiteX24" fmla="*/ 6579 w 10000"/>
              <a:gd name="connsiteY24" fmla="*/ 9130 h 10000"/>
              <a:gd name="connsiteX25" fmla="*/ 6612 w 10000"/>
              <a:gd name="connsiteY25" fmla="*/ 9384 h 10000"/>
              <a:gd name="connsiteX26" fmla="*/ 6648 w 10000"/>
              <a:gd name="connsiteY26" fmla="*/ 9565 h 10000"/>
              <a:gd name="connsiteX27" fmla="*/ 6685 w 10000"/>
              <a:gd name="connsiteY27" fmla="*/ 9746 h 10000"/>
              <a:gd name="connsiteX28" fmla="*/ 6722 w 10000"/>
              <a:gd name="connsiteY28" fmla="*/ 9819 h 10000"/>
              <a:gd name="connsiteX29" fmla="*/ 6766 w 10000"/>
              <a:gd name="connsiteY29" fmla="*/ 9928 h 10000"/>
              <a:gd name="connsiteX30" fmla="*/ 6865 w 10000"/>
              <a:gd name="connsiteY30" fmla="*/ 10000 h 10000"/>
              <a:gd name="connsiteX31" fmla="*/ 6971 w 10000"/>
              <a:gd name="connsiteY31" fmla="*/ 10000 h 10000"/>
              <a:gd name="connsiteX32" fmla="*/ 6971 w 10000"/>
              <a:gd name="connsiteY32" fmla="*/ 10000 h 10000"/>
              <a:gd name="connsiteX33" fmla="*/ 10000 w 10000"/>
              <a:gd name="connsiteY33" fmla="*/ 10000 h 10000"/>
              <a:gd name="connsiteX0" fmla="*/ 0 w 7156"/>
              <a:gd name="connsiteY0" fmla="*/ 0 h 10000"/>
              <a:gd name="connsiteX1" fmla="*/ 3100 w 7156"/>
              <a:gd name="connsiteY1" fmla="*/ 0 h 10000"/>
              <a:gd name="connsiteX2" fmla="*/ 3100 w 7156"/>
              <a:gd name="connsiteY2" fmla="*/ 0 h 10000"/>
              <a:gd name="connsiteX3" fmla="*/ 3317 w 7156"/>
              <a:gd name="connsiteY3" fmla="*/ 72 h 10000"/>
              <a:gd name="connsiteX4" fmla="*/ 3408 w 7156"/>
              <a:gd name="connsiteY4" fmla="*/ 145 h 10000"/>
              <a:gd name="connsiteX5" fmla="*/ 3482 w 7156"/>
              <a:gd name="connsiteY5" fmla="*/ 326 h 10000"/>
              <a:gd name="connsiteX6" fmla="*/ 3518 w 7156"/>
              <a:gd name="connsiteY6" fmla="*/ 435 h 10000"/>
              <a:gd name="connsiteX7" fmla="*/ 3551 w 7156"/>
              <a:gd name="connsiteY7" fmla="*/ 543 h 10000"/>
              <a:gd name="connsiteX8" fmla="*/ 3577 w 7156"/>
              <a:gd name="connsiteY8" fmla="*/ 761 h 10000"/>
              <a:gd name="connsiteX9" fmla="*/ 3595 w 7156"/>
              <a:gd name="connsiteY9" fmla="*/ 942 h 10000"/>
              <a:gd name="connsiteX10" fmla="*/ 3614 w 7156"/>
              <a:gd name="connsiteY10" fmla="*/ 1232 h 10000"/>
              <a:gd name="connsiteX11" fmla="*/ 3625 w 7156"/>
              <a:gd name="connsiteY11" fmla="*/ 1486 h 10000"/>
              <a:gd name="connsiteX12" fmla="*/ 3632 w 7156"/>
              <a:gd name="connsiteY12" fmla="*/ 1848 h 10000"/>
              <a:gd name="connsiteX13" fmla="*/ 3636 w 7156"/>
              <a:gd name="connsiteY13" fmla="*/ 2210 h 10000"/>
              <a:gd name="connsiteX14" fmla="*/ 3636 w 7156"/>
              <a:gd name="connsiteY14" fmla="*/ 2210 h 10000"/>
              <a:gd name="connsiteX15" fmla="*/ 3632 w 7156"/>
              <a:gd name="connsiteY15" fmla="*/ 5435 h 10000"/>
              <a:gd name="connsiteX16" fmla="*/ 3632 w 7156"/>
              <a:gd name="connsiteY16" fmla="*/ 5435 h 10000"/>
              <a:gd name="connsiteX17" fmla="*/ 3636 w 7156"/>
              <a:gd name="connsiteY17" fmla="*/ 6232 h 10000"/>
              <a:gd name="connsiteX18" fmla="*/ 3643 w 7156"/>
              <a:gd name="connsiteY18" fmla="*/ 6957 h 10000"/>
              <a:gd name="connsiteX19" fmla="*/ 3654 w 7156"/>
              <a:gd name="connsiteY19" fmla="*/ 7572 h 10000"/>
              <a:gd name="connsiteX20" fmla="*/ 3669 w 7156"/>
              <a:gd name="connsiteY20" fmla="*/ 8043 h 10000"/>
              <a:gd name="connsiteX21" fmla="*/ 3687 w 7156"/>
              <a:gd name="connsiteY21" fmla="*/ 8478 h 10000"/>
              <a:gd name="connsiteX22" fmla="*/ 3713 w 7156"/>
              <a:gd name="connsiteY22" fmla="*/ 8877 h 10000"/>
              <a:gd name="connsiteX23" fmla="*/ 3735 w 7156"/>
              <a:gd name="connsiteY23" fmla="*/ 9130 h 10000"/>
              <a:gd name="connsiteX24" fmla="*/ 3768 w 7156"/>
              <a:gd name="connsiteY24" fmla="*/ 9384 h 10000"/>
              <a:gd name="connsiteX25" fmla="*/ 3804 w 7156"/>
              <a:gd name="connsiteY25" fmla="*/ 9565 h 10000"/>
              <a:gd name="connsiteX26" fmla="*/ 3841 w 7156"/>
              <a:gd name="connsiteY26" fmla="*/ 9746 h 10000"/>
              <a:gd name="connsiteX27" fmla="*/ 3878 w 7156"/>
              <a:gd name="connsiteY27" fmla="*/ 9819 h 10000"/>
              <a:gd name="connsiteX28" fmla="*/ 3922 w 7156"/>
              <a:gd name="connsiteY28" fmla="*/ 9928 h 10000"/>
              <a:gd name="connsiteX29" fmla="*/ 4021 w 7156"/>
              <a:gd name="connsiteY29" fmla="*/ 10000 h 10000"/>
              <a:gd name="connsiteX30" fmla="*/ 4127 w 7156"/>
              <a:gd name="connsiteY30" fmla="*/ 10000 h 10000"/>
              <a:gd name="connsiteX31" fmla="*/ 4127 w 7156"/>
              <a:gd name="connsiteY31" fmla="*/ 10000 h 10000"/>
              <a:gd name="connsiteX32" fmla="*/ 7156 w 7156"/>
              <a:gd name="connsiteY32" fmla="*/ 1000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</a:cxnLst>
            <a:rect l="l" t="t" r="r" b="b"/>
            <a:pathLst>
              <a:path w="7156" h="10000">
                <a:moveTo>
                  <a:pt x="0" y="0"/>
                </a:moveTo>
                <a:lnTo>
                  <a:pt x="3100" y="0"/>
                </a:lnTo>
                <a:lnTo>
                  <a:pt x="3100" y="0"/>
                </a:lnTo>
                <a:lnTo>
                  <a:pt x="3317" y="72"/>
                </a:lnTo>
                <a:lnTo>
                  <a:pt x="3408" y="145"/>
                </a:lnTo>
                <a:cubicBezTo>
                  <a:pt x="3433" y="205"/>
                  <a:pt x="3457" y="266"/>
                  <a:pt x="3482" y="326"/>
                </a:cubicBezTo>
                <a:cubicBezTo>
                  <a:pt x="3494" y="362"/>
                  <a:pt x="3506" y="399"/>
                  <a:pt x="3518" y="435"/>
                </a:cubicBezTo>
                <a:lnTo>
                  <a:pt x="3551" y="543"/>
                </a:lnTo>
                <a:cubicBezTo>
                  <a:pt x="3560" y="616"/>
                  <a:pt x="3568" y="688"/>
                  <a:pt x="3577" y="761"/>
                </a:cubicBezTo>
                <a:cubicBezTo>
                  <a:pt x="3583" y="821"/>
                  <a:pt x="3589" y="882"/>
                  <a:pt x="3595" y="942"/>
                </a:cubicBezTo>
                <a:cubicBezTo>
                  <a:pt x="3601" y="1039"/>
                  <a:pt x="3608" y="1135"/>
                  <a:pt x="3614" y="1232"/>
                </a:cubicBezTo>
                <a:cubicBezTo>
                  <a:pt x="3618" y="1317"/>
                  <a:pt x="3621" y="1401"/>
                  <a:pt x="3625" y="1486"/>
                </a:cubicBezTo>
                <a:cubicBezTo>
                  <a:pt x="3627" y="1607"/>
                  <a:pt x="3630" y="1727"/>
                  <a:pt x="3632" y="1848"/>
                </a:cubicBezTo>
                <a:cubicBezTo>
                  <a:pt x="3633" y="1969"/>
                  <a:pt x="3635" y="2089"/>
                  <a:pt x="3636" y="2210"/>
                </a:cubicBezTo>
                <a:lnTo>
                  <a:pt x="3636" y="2210"/>
                </a:lnTo>
                <a:cubicBezTo>
                  <a:pt x="3635" y="3285"/>
                  <a:pt x="3633" y="4360"/>
                  <a:pt x="3632" y="5435"/>
                </a:cubicBezTo>
                <a:lnTo>
                  <a:pt x="3632" y="5435"/>
                </a:lnTo>
                <a:cubicBezTo>
                  <a:pt x="3633" y="5701"/>
                  <a:pt x="3635" y="5966"/>
                  <a:pt x="3636" y="6232"/>
                </a:cubicBezTo>
                <a:cubicBezTo>
                  <a:pt x="3638" y="6474"/>
                  <a:pt x="3641" y="6715"/>
                  <a:pt x="3643" y="6957"/>
                </a:cubicBezTo>
                <a:cubicBezTo>
                  <a:pt x="3647" y="7162"/>
                  <a:pt x="3650" y="7367"/>
                  <a:pt x="3654" y="7572"/>
                </a:cubicBezTo>
                <a:lnTo>
                  <a:pt x="3669" y="8043"/>
                </a:lnTo>
                <a:lnTo>
                  <a:pt x="3687" y="8478"/>
                </a:lnTo>
                <a:cubicBezTo>
                  <a:pt x="3696" y="8611"/>
                  <a:pt x="3704" y="8744"/>
                  <a:pt x="3713" y="8877"/>
                </a:cubicBezTo>
                <a:cubicBezTo>
                  <a:pt x="3720" y="8961"/>
                  <a:pt x="3728" y="9046"/>
                  <a:pt x="3735" y="9130"/>
                </a:cubicBezTo>
                <a:cubicBezTo>
                  <a:pt x="3746" y="9215"/>
                  <a:pt x="3757" y="9299"/>
                  <a:pt x="3768" y="9384"/>
                </a:cubicBezTo>
                <a:cubicBezTo>
                  <a:pt x="3780" y="9444"/>
                  <a:pt x="3792" y="9505"/>
                  <a:pt x="3804" y="9565"/>
                </a:cubicBezTo>
                <a:cubicBezTo>
                  <a:pt x="3816" y="9625"/>
                  <a:pt x="3829" y="9686"/>
                  <a:pt x="3841" y="9746"/>
                </a:cubicBezTo>
                <a:cubicBezTo>
                  <a:pt x="3853" y="9770"/>
                  <a:pt x="3866" y="9795"/>
                  <a:pt x="3878" y="9819"/>
                </a:cubicBezTo>
                <a:cubicBezTo>
                  <a:pt x="3893" y="9855"/>
                  <a:pt x="3907" y="9892"/>
                  <a:pt x="3922" y="9928"/>
                </a:cubicBezTo>
                <a:lnTo>
                  <a:pt x="4021" y="10000"/>
                </a:lnTo>
                <a:lnTo>
                  <a:pt x="4127" y="10000"/>
                </a:lnTo>
                <a:lnTo>
                  <a:pt x="4127" y="10000"/>
                </a:lnTo>
                <a:lnTo>
                  <a:pt x="7156" y="10000"/>
                </a:lnTo>
              </a:path>
            </a:pathLst>
          </a:custGeom>
          <a:noFill/>
          <a:ln w="19050">
            <a:solidFill>
              <a:schemeClr val="bg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xmlns="" id="{7A0282F7-D2AF-4C1C-A5C1-0DB0A8CE2887}"/>
              </a:ext>
            </a:extLst>
          </p:cNvPr>
          <p:cNvSpPr txBox="1"/>
          <p:nvPr/>
        </p:nvSpPr>
        <p:spPr>
          <a:xfrm>
            <a:off x="4851150" y="6492003"/>
            <a:ext cx="248970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dirty="0">
                <a:solidFill>
                  <a:schemeClr val="bg1">
                    <a:lumMod val="65000"/>
                  </a:schemeClr>
                </a:solidFill>
              </a:rPr>
              <a:t>Данные ЕИС за 2021 г.</a:t>
            </a:r>
          </a:p>
        </p:txBody>
      </p:sp>
      <p:cxnSp>
        <p:nvCxnSpPr>
          <p:cNvPr id="38" name="Прямая соединительная линия 37">
            <a:extLst>
              <a:ext uri="{FF2B5EF4-FFF2-40B4-BE49-F238E27FC236}">
                <a16:creationId xmlns:a16="http://schemas.microsoft.com/office/drawing/2014/main" xmlns="" id="{5B9C3501-5C13-417C-9FF4-DAF5A7F3C0A1}"/>
              </a:ext>
            </a:extLst>
          </p:cNvPr>
          <p:cNvCxnSpPr>
            <a:cxnSpLocks/>
          </p:cNvCxnSpPr>
          <p:nvPr/>
        </p:nvCxnSpPr>
        <p:spPr>
          <a:xfrm>
            <a:off x="349940" y="2783342"/>
            <a:ext cx="2744134" cy="0"/>
          </a:xfrm>
          <a:prstGeom prst="line">
            <a:avLst/>
          </a:prstGeom>
          <a:ln w="1905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Прямая соединительная линия 38">
            <a:extLst>
              <a:ext uri="{FF2B5EF4-FFF2-40B4-BE49-F238E27FC236}">
                <a16:creationId xmlns:a16="http://schemas.microsoft.com/office/drawing/2014/main" xmlns="" id="{67949D95-3CEF-40E0-A811-764DFABFE42A}"/>
              </a:ext>
            </a:extLst>
          </p:cNvPr>
          <p:cNvCxnSpPr>
            <a:cxnSpLocks/>
          </p:cNvCxnSpPr>
          <p:nvPr/>
        </p:nvCxnSpPr>
        <p:spPr>
          <a:xfrm>
            <a:off x="3746126" y="2783342"/>
            <a:ext cx="2720113" cy="0"/>
          </a:xfrm>
          <a:prstGeom prst="line">
            <a:avLst/>
          </a:prstGeom>
          <a:ln w="1905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Прямая соединительная линия 39">
            <a:extLst>
              <a:ext uri="{FF2B5EF4-FFF2-40B4-BE49-F238E27FC236}">
                <a16:creationId xmlns:a16="http://schemas.microsoft.com/office/drawing/2014/main" xmlns="" id="{F04E9819-7F91-4525-92FA-0621ED66E580}"/>
              </a:ext>
            </a:extLst>
          </p:cNvPr>
          <p:cNvCxnSpPr>
            <a:cxnSpLocks/>
          </p:cNvCxnSpPr>
          <p:nvPr/>
        </p:nvCxnSpPr>
        <p:spPr>
          <a:xfrm>
            <a:off x="369087" y="4720738"/>
            <a:ext cx="2625273" cy="0"/>
          </a:xfrm>
          <a:prstGeom prst="line">
            <a:avLst/>
          </a:prstGeom>
          <a:ln w="1905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Прямая соединительная линия 40">
            <a:extLst>
              <a:ext uri="{FF2B5EF4-FFF2-40B4-BE49-F238E27FC236}">
                <a16:creationId xmlns:a16="http://schemas.microsoft.com/office/drawing/2014/main" xmlns="" id="{CF8EFAD0-6DAF-44F0-8A56-9D759D89C4EF}"/>
              </a:ext>
            </a:extLst>
          </p:cNvPr>
          <p:cNvCxnSpPr>
            <a:cxnSpLocks/>
          </p:cNvCxnSpPr>
          <p:nvPr/>
        </p:nvCxnSpPr>
        <p:spPr>
          <a:xfrm>
            <a:off x="3657649" y="4720738"/>
            <a:ext cx="2808590" cy="0"/>
          </a:xfrm>
          <a:prstGeom prst="line">
            <a:avLst/>
          </a:prstGeom>
          <a:ln w="1905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020367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18000">
        <p:fade/>
      </p:transition>
    </mc:Choice>
    <mc:Fallback xmlns="">
      <p:transition spd="slow" advClick="0" advTm="18000">
        <p:fade/>
      </p:transition>
    </mc:Fallback>
  </mc:AlternateContent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5C74CF7F-D4AF-43E2-9850-2975C19287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ru-RU" dirty="0"/>
              <a:t>СЕРВИС «ОСОБЕННОСТИ ЗАКУПОК»</a:t>
            </a:r>
          </a:p>
        </p:txBody>
      </p:sp>
      <p:pic>
        <p:nvPicPr>
          <p:cNvPr id="21" name="Рисунок 20">
            <a:extLst>
              <a:ext uri="{FF2B5EF4-FFF2-40B4-BE49-F238E27FC236}">
                <a16:creationId xmlns:a16="http://schemas.microsoft.com/office/drawing/2014/main" xmlns="" id="{D5A926D1-66AB-44B1-9E4E-A3E3F48D2CA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47535" y="6449652"/>
            <a:ext cx="316498" cy="298631"/>
          </a:xfrm>
          <a:prstGeom prst="rect">
            <a:avLst/>
          </a:prstGeom>
        </p:spPr>
      </p:pic>
      <p:pic>
        <p:nvPicPr>
          <p:cNvPr id="26" name="Рисунок 25">
            <a:extLst>
              <a:ext uri="{FF2B5EF4-FFF2-40B4-BE49-F238E27FC236}">
                <a16:creationId xmlns:a16="http://schemas.microsoft.com/office/drawing/2014/main" xmlns="" id="{F7B23F4D-F243-4E9E-8440-7E95B164325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884"/>
          <a:stretch/>
        </p:blipFill>
        <p:spPr>
          <a:xfrm>
            <a:off x="6021948" y="931838"/>
            <a:ext cx="5628863" cy="5727290"/>
          </a:xfrm>
          <a:prstGeom prst="roundRect">
            <a:avLst>
              <a:gd name="adj" fmla="val 2132"/>
            </a:avLst>
          </a:prstGeom>
          <a:ln w="19050">
            <a:solidFill>
              <a:schemeClr val="bg1">
                <a:lumMod val="85000"/>
              </a:schemeClr>
            </a:solidFill>
          </a:ln>
        </p:spPr>
      </p:pic>
      <p:sp>
        <p:nvSpPr>
          <p:cNvPr id="27" name="TextBox 26">
            <a:extLst>
              <a:ext uri="{FF2B5EF4-FFF2-40B4-BE49-F238E27FC236}">
                <a16:creationId xmlns:a16="http://schemas.microsoft.com/office/drawing/2014/main" xmlns="" id="{8FD226E2-789A-43B7-ADB8-A2BCBB4D80AC}"/>
              </a:ext>
            </a:extLst>
          </p:cNvPr>
          <p:cNvSpPr txBox="1"/>
          <p:nvPr/>
        </p:nvSpPr>
        <p:spPr>
          <a:xfrm>
            <a:off x="890651" y="1486246"/>
            <a:ext cx="4663567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600" dirty="0"/>
              <a:t>Проверяйте ТРУ на совместимость при осуществлении закупки по законам № 223-ФЗ или 44-ФЗ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xmlns="" id="{91B47B98-34ED-4D7C-86D2-A28098CBC719}"/>
              </a:ext>
            </a:extLst>
          </p:cNvPr>
          <p:cNvSpPr txBox="1"/>
          <p:nvPr/>
        </p:nvSpPr>
        <p:spPr>
          <a:xfrm>
            <a:off x="882700" y="2386880"/>
            <a:ext cx="4391002" cy="20621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600" dirty="0"/>
              <a:t>Ищите как особенности закупок по кодам КТРУ, ОКПД2, НКМИ, наименованию ТРУ, так и сами коды ОКПД2, в отношении которых существуют ограничения или преференции при осуществлении закупок.</a:t>
            </a:r>
          </a:p>
          <a:p>
            <a:r>
              <a:rPr lang="ru-RU" sz="1600" b="1" dirty="0"/>
              <a:t>Скачивайте отчет по проверке совместимости с условиями применения.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xmlns="" id="{5D445F86-4F7E-4008-AD06-91DCC3CC610A}"/>
              </a:ext>
            </a:extLst>
          </p:cNvPr>
          <p:cNvSpPr txBox="1"/>
          <p:nvPr/>
        </p:nvSpPr>
        <p:spPr>
          <a:xfrm>
            <a:off x="890651" y="4448983"/>
            <a:ext cx="4840042" cy="18158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600" b="0" i="0" dirty="0">
                <a:effectLst/>
              </a:rPr>
              <a:t>Проверяйте, есть ли ограничения при осуществлении закупок с указанными кодами ОКПД2, и оформляйте документацию согласно рекомендациям сервиса. </a:t>
            </a:r>
          </a:p>
          <a:p>
            <a:r>
              <a:rPr lang="ru-RU" sz="1600" b="0" i="0" dirty="0">
                <a:effectLst/>
              </a:rPr>
              <a:t>Учитывайте шаблоны типовых контракта. </a:t>
            </a:r>
            <a:r>
              <a:rPr lang="ru-RU" sz="1600" dirty="0"/>
              <a:t>Изучайте текст постановлений и приказов, регламентирующих закупки 44-ФЗ и 223-ФЗ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BB0EF22C-0E1B-476D-A10B-AD3FA12EA85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402" y="2560432"/>
            <a:ext cx="422399" cy="422399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0C3EF4FF-B0FF-4228-908E-73BB9B8AB32F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67353" y="1574540"/>
            <a:ext cx="500750" cy="500750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xmlns="" id="{F1077E53-588F-48BA-AE37-25CE60AD57FC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353" y="5072260"/>
            <a:ext cx="422399" cy="422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2627695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5C74CF7F-D4AF-43E2-9850-2975C19287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ru-RU" dirty="0"/>
              <a:t>СЕРВИС «ОСОБЕННОСТИ ЗАКУПОК»</a:t>
            </a:r>
          </a:p>
        </p:txBody>
      </p:sp>
      <p:pic>
        <p:nvPicPr>
          <p:cNvPr id="21" name="Рисунок 20">
            <a:extLst>
              <a:ext uri="{FF2B5EF4-FFF2-40B4-BE49-F238E27FC236}">
                <a16:creationId xmlns:a16="http://schemas.microsoft.com/office/drawing/2014/main" xmlns="" id="{D5A926D1-66AB-44B1-9E4E-A3E3F48D2CA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97975" y="265007"/>
            <a:ext cx="316498" cy="298631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BC70568B-5EDE-4119-91F1-E80AF3463606}"/>
              </a:ext>
            </a:extLst>
          </p:cNvPr>
          <p:cNvSpPr txBox="1"/>
          <p:nvPr/>
        </p:nvSpPr>
        <p:spPr>
          <a:xfrm>
            <a:off x="349939" y="856212"/>
            <a:ext cx="11347737" cy="369332"/>
          </a:xfrm>
          <a:prstGeom prst="rect">
            <a:avLst/>
          </a:prstGeom>
          <a:noFill/>
        </p:spPr>
        <p:txBody>
          <a:bodyPr wrap="square" lIns="0">
            <a:spAutoFit/>
          </a:bodyPr>
          <a:lstStyle/>
          <a:p>
            <a:r>
              <a:rPr lang="ru-RU" sz="1800" dirty="0">
                <a:cs typeface="Segoe UI" panose="020B0502040204020203" pitchFamily="34" charset="0"/>
              </a:rPr>
              <a:t>Для осуществления проверки закупки вы можете</a:t>
            </a:r>
            <a:r>
              <a:rPr lang="en-US" sz="1800" dirty="0">
                <a:cs typeface="Segoe UI" panose="020B0502040204020203" pitchFamily="34" charset="0"/>
              </a:rPr>
              <a:t> </a:t>
            </a:r>
            <a:r>
              <a:rPr lang="ru-RU" sz="1800" dirty="0">
                <a:cs typeface="Segoe UI" panose="020B0502040204020203" pitchFamily="34" charset="0"/>
              </a:rPr>
              <a:t>заполнить позиции вручную или загрузить из файла</a:t>
            </a:r>
          </a:p>
        </p:txBody>
      </p:sp>
      <p:pic>
        <p:nvPicPr>
          <p:cNvPr id="18" name="Рисунок 17">
            <a:extLst>
              <a:ext uri="{FF2B5EF4-FFF2-40B4-BE49-F238E27FC236}">
                <a16:creationId xmlns:a16="http://schemas.microsoft.com/office/drawing/2014/main" xmlns="" id="{2D6CAA0C-BB0C-441D-AA50-563590C363D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-1" r="28371"/>
          <a:stretch/>
        </p:blipFill>
        <p:spPr>
          <a:xfrm>
            <a:off x="5068283" y="1664360"/>
            <a:ext cx="7123716" cy="1439702"/>
          </a:xfrm>
          <a:prstGeom prst="roundRect">
            <a:avLst>
              <a:gd name="adj" fmla="val 4967"/>
            </a:avLst>
          </a:prstGeom>
          <a:ln w="19050">
            <a:solidFill>
              <a:schemeClr val="bg1">
                <a:lumMod val="85000"/>
              </a:schemeClr>
            </a:solidFill>
          </a:ln>
        </p:spPr>
      </p:pic>
      <p:sp>
        <p:nvSpPr>
          <p:cNvPr id="19" name="Прямоугольник 18">
            <a:extLst>
              <a:ext uri="{FF2B5EF4-FFF2-40B4-BE49-F238E27FC236}">
                <a16:creationId xmlns:a16="http://schemas.microsoft.com/office/drawing/2014/main" xmlns="" id="{87B6B8D4-C65C-4B6E-8786-8E44A53CDFFB}"/>
              </a:ext>
            </a:extLst>
          </p:cNvPr>
          <p:cNvSpPr/>
          <p:nvPr/>
        </p:nvSpPr>
        <p:spPr>
          <a:xfrm>
            <a:off x="349939" y="1563188"/>
            <a:ext cx="4438630" cy="1692066"/>
          </a:xfrm>
          <a:prstGeom prst="rect">
            <a:avLst/>
          </a:prstGeom>
        </p:spPr>
        <p:txBody>
          <a:bodyPr wrap="square" lIns="0">
            <a:spAutoFit/>
          </a:bodyPr>
          <a:lstStyle/>
          <a:p>
            <a:pPr>
              <a:lnSpc>
                <a:spcPct val="90000"/>
              </a:lnSpc>
              <a:spcBef>
                <a:spcPts val="400"/>
              </a:spcBef>
            </a:pPr>
            <a:r>
              <a:rPr lang="ru-RU" dirty="0">
                <a:solidFill>
                  <a:schemeClr val="tx2"/>
                </a:solidFill>
              </a:rPr>
              <a:t>ОКПД2</a:t>
            </a:r>
            <a:r>
              <a:rPr lang="ru-RU" sz="1600" dirty="0"/>
              <a:t> - обязательно для заполнения. </a:t>
            </a:r>
          </a:p>
          <a:p>
            <a:pPr>
              <a:lnSpc>
                <a:spcPct val="90000"/>
              </a:lnSpc>
              <a:spcBef>
                <a:spcPts val="400"/>
              </a:spcBef>
            </a:pPr>
            <a:r>
              <a:rPr lang="ru-RU" dirty="0">
                <a:solidFill>
                  <a:schemeClr val="tx2"/>
                </a:solidFill>
              </a:rPr>
              <a:t>НКМИ</a:t>
            </a:r>
            <a:r>
              <a:rPr lang="ru-RU" sz="1600" dirty="0"/>
              <a:t> - опционально. Возможно указать любой существующий НКМИ</a:t>
            </a:r>
          </a:p>
          <a:p>
            <a:pPr>
              <a:lnSpc>
                <a:spcPct val="90000"/>
              </a:lnSpc>
              <a:spcBef>
                <a:spcPts val="400"/>
              </a:spcBef>
            </a:pPr>
            <a:r>
              <a:rPr lang="ru-RU" dirty="0">
                <a:solidFill>
                  <a:schemeClr val="tx2"/>
                </a:solidFill>
              </a:rPr>
              <a:t>КТРУ</a:t>
            </a:r>
            <a:r>
              <a:rPr lang="ru-RU" sz="1600" dirty="0"/>
              <a:t> – опционально. Возможно указать любую существующую КТРУ</a:t>
            </a:r>
          </a:p>
          <a:p>
            <a:pPr>
              <a:lnSpc>
                <a:spcPct val="90000"/>
              </a:lnSpc>
              <a:spcBef>
                <a:spcPts val="400"/>
              </a:spcBef>
            </a:pPr>
            <a:r>
              <a:rPr lang="ru-RU" dirty="0">
                <a:solidFill>
                  <a:schemeClr val="tx2"/>
                </a:solidFill>
              </a:rPr>
              <a:t>Наименование ТРУ </a:t>
            </a:r>
            <a:r>
              <a:rPr lang="ru-RU" sz="1600" dirty="0"/>
              <a:t>- опционально</a:t>
            </a:r>
            <a:endParaRPr lang="ru-RU" sz="1600" b="0" i="0" dirty="0">
              <a:effectLst/>
            </a:endParaRPr>
          </a:p>
        </p:txBody>
      </p:sp>
      <p:pic>
        <p:nvPicPr>
          <p:cNvPr id="31" name="Рисунок 30">
            <a:extLst>
              <a:ext uri="{FF2B5EF4-FFF2-40B4-BE49-F238E27FC236}">
                <a16:creationId xmlns:a16="http://schemas.microsoft.com/office/drawing/2014/main" xmlns="" id="{86F92617-32EE-4FAD-B5AC-4B455039A040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b="7256"/>
          <a:stretch/>
        </p:blipFill>
        <p:spPr>
          <a:xfrm>
            <a:off x="822960" y="4223657"/>
            <a:ext cx="10546080" cy="2500019"/>
          </a:xfrm>
          <a:prstGeom prst="roundRect">
            <a:avLst>
              <a:gd name="adj" fmla="val 3758"/>
            </a:avLst>
          </a:prstGeom>
          <a:ln w="19050">
            <a:solidFill>
              <a:schemeClr val="bg1">
                <a:lumMod val="85000"/>
              </a:schemeClr>
            </a:solidFill>
          </a:ln>
        </p:spPr>
      </p:pic>
      <p:sp>
        <p:nvSpPr>
          <p:cNvPr id="32" name="TextBox 31">
            <a:extLst>
              <a:ext uri="{FF2B5EF4-FFF2-40B4-BE49-F238E27FC236}">
                <a16:creationId xmlns:a16="http://schemas.microsoft.com/office/drawing/2014/main" xmlns="" id="{7530735D-01EB-4E5E-99FD-5275E046CA31}"/>
              </a:ext>
            </a:extLst>
          </p:cNvPr>
          <p:cNvSpPr txBox="1"/>
          <p:nvPr/>
        </p:nvSpPr>
        <p:spPr>
          <a:xfrm>
            <a:off x="862777" y="3534140"/>
            <a:ext cx="10466446" cy="584775"/>
          </a:xfrm>
          <a:prstGeom prst="rect">
            <a:avLst/>
          </a:prstGeom>
          <a:noFill/>
        </p:spPr>
        <p:txBody>
          <a:bodyPr wrap="square" lIns="0">
            <a:spAutoFit/>
          </a:bodyPr>
          <a:lstStyle/>
          <a:p>
            <a:pPr algn="ctr"/>
            <a:r>
              <a:rPr lang="ru-RU" sz="1600" dirty="0"/>
              <a:t>В случае, если данные в файле будут заполнены некорректно, переход на следующий шаг не отображается до момента исправления ошибок. </a:t>
            </a:r>
          </a:p>
        </p:txBody>
      </p:sp>
    </p:spTree>
    <p:extLst>
      <p:ext uri="{BB962C8B-B14F-4D97-AF65-F5344CB8AC3E}">
        <p14:creationId xmlns:p14="http://schemas.microsoft.com/office/powerpoint/2010/main" val="1780823673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5C74CF7F-D4AF-43E2-9850-2975C19287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ru-RU" dirty="0"/>
              <a:t>СЕРВИС «ОСОБЕННОСТИ ЗАКУПОК»</a:t>
            </a:r>
          </a:p>
        </p:txBody>
      </p:sp>
      <p:pic>
        <p:nvPicPr>
          <p:cNvPr id="21" name="Рисунок 20">
            <a:extLst>
              <a:ext uri="{FF2B5EF4-FFF2-40B4-BE49-F238E27FC236}">
                <a16:creationId xmlns:a16="http://schemas.microsoft.com/office/drawing/2014/main" xmlns="" id="{D5A926D1-66AB-44B1-9E4E-A3E3F48D2CA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97975" y="265007"/>
            <a:ext cx="316498" cy="298631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BC70568B-5EDE-4119-91F1-E80AF3463606}"/>
              </a:ext>
            </a:extLst>
          </p:cNvPr>
          <p:cNvSpPr txBox="1"/>
          <p:nvPr/>
        </p:nvSpPr>
        <p:spPr>
          <a:xfrm>
            <a:off x="349939" y="856212"/>
            <a:ext cx="11347737" cy="369332"/>
          </a:xfrm>
          <a:prstGeom prst="rect">
            <a:avLst/>
          </a:prstGeom>
          <a:noFill/>
        </p:spPr>
        <p:txBody>
          <a:bodyPr wrap="square" lIns="0">
            <a:spAutoFit/>
          </a:bodyPr>
          <a:lstStyle/>
          <a:p>
            <a:r>
              <a:rPr lang="ru-RU" sz="1800">
                <a:cs typeface="Segoe UI" panose="020B0502040204020203" pitchFamily="34" charset="0"/>
              </a:rPr>
              <a:t>Сервис в автоматическом режиме определит несовместимые ТРУ и даст рекомендации по разделению </a:t>
            </a:r>
            <a:endParaRPr lang="ru-RU" sz="1800" dirty="0">
              <a:cs typeface="Segoe UI" panose="020B0502040204020203" pitchFamily="34" charset="0"/>
            </a:endParaRPr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xmlns="" id="{209FB260-3D4B-493B-B921-D7DC0D67EC4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603" t="6246" r="1351"/>
          <a:stretch/>
        </p:blipFill>
        <p:spPr>
          <a:xfrm>
            <a:off x="4202126" y="4257665"/>
            <a:ext cx="7760377" cy="2026865"/>
          </a:xfrm>
          <a:prstGeom prst="roundRect">
            <a:avLst>
              <a:gd name="adj" fmla="val 4305"/>
            </a:avLst>
          </a:prstGeom>
          <a:ln w="19050">
            <a:solidFill>
              <a:schemeClr val="bg1">
                <a:lumMod val="85000"/>
              </a:schemeClr>
            </a:solidFill>
          </a:ln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xmlns="" id="{2CE2E750-1D84-42BA-B41A-EDC4B4D1426D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-4855" t="4961" r="-4855" b="4196"/>
          <a:stretch/>
        </p:blipFill>
        <p:spPr>
          <a:xfrm>
            <a:off x="4202126" y="1723556"/>
            <a:ext cx="7760377" cy="2127679"/>
          </a:xfrm>
          <a:prstGeom prst="roundRect">
            <a:avLst>
              <a:gd name="adj" fmla="val 3940"/>
            </a:avLst>
          </a:prstGeom>
          <a:solidFill>
            <a:schemeClr val="bg1"/>
          </a:solidFill>
          <a:ln w="19050">
            <a:solidFill>
              <a:schemeClr val="bg1">
                <a:lumMod val="85000"/>
              </a:schemeClr>
            </a:solidFill>
          </a:ln>
        </p:spPr>
      </p:pic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xmlns="" id="{709D0C19-4C1F-45B5-9A98-7FA74703EFE6}"/>
              </a:ext>
            </a:extLst>
          </p:cNvPr>
          <p:cNvSpPr/>
          <p:nvPr/>
        </p:nvSpPr>
        <p:spPr>
          <a:xfrm>
            <a:off x="466166" y="2165941"/>
            <a:ext cx="3245223" cy="1077218"/>
          </a:xfrm>
          <a:prstGeom prst="rect">
            <a:avLst/>
          </a:prstGeom>
        </p:spPr>
        <p:txBody>
          <a:bodyPr wrap="square" rIns="0">
            <a:spAutoFit/>
          </a:bodyPr>
          <a:lstStyle/>
          <a:p>
            <a:r>
              <a:rPr lang="ru-RU" sz="1600" dirty="0"/>
              <a:t>В случае, если в одной закупке указаны несовместимые коды, то отобразится соответствующий дисклеймер. 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5BFA943D-E647-4342-B063-B2BB0FB83AF3}"/>
              </a:ext>
            </a:extLst>
          </p:cNvPr>
          <p:cNvSpPr txBox="1"/>
          <p:nvPr/>
        </p:nvSpPr>
        <p:spPr>
          <a:xfrm>
            <a:off x="553251" y="4183556"/>
            <a:ext cx="3245222" cy="18158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600" dirty="0"/>
              <a:t>Есть возможность разделить закупку на несколько ОТДЕЛЬНЫХ ЗАКУПОК в автоматическом режиме либо самостоятельно. Деление закупок происходит по принципу совместимости.</a:t>
            </a:r>
          </a:p>
        </p:txBody>
      </p:sp>
      <p:cxnSp>
        <p:nvCxnSpPr>
          <p:cNvPr id="24" name="Прямая соединительная линия 23">
            <a:extLst>
              <a:ext uri="{FF2B5EF4-FFF2-40B4-BE49-F238E27FC236}">
                <a16:creationId xmlns:a16="http://schemas.microsoft.com/office/drawing/2014/main" xmlns="" id="{566E36B6-B590-4778-AE71-A648D1F1CA77}"/>
              </a:ext>
            </a:extLst>
          </p:cNvPr>
          <p:cNvCxnSpPr>
            <a:cxnSpLocks/>
          </p:cNvCxnSpPr>
          <p:nvPr/>
        </p:nvCxnSpPr>
        <p:spPr>
          <a:xfrm>
            <a:off x="363968" y="2122910"/>
            <a:ext cx="0" cy="1233476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единительная линия 24">
            <a:extLst>
              <a:ext uri="{FF2B5EF4-FFF2-40B4-BE49-F238E27FC236}">
                <a16:creationId xmlns:a16="http://schemas.microsoft.com/office/drawing/2014/main" xmlns="" id="{56C1C21D-40E0-413E-B661-F2DE068E0F39}"/>
              </a:ext>
            </a:extLst>
          </p:cNvPr>
          <p:cNvCxnSpPr>
            <a:cxnSpLocks/>
          </p:cNvCxnSpPr>
          <p:nvPr/>
        </p:nvCxnSpPr>
        <p:spPr>
          <a:xfrm>
            <a:off x="363968" y="4183556"/>
            <a:ext cx="0" cy="1964695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82054788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5C74CF7F-D4AF-43E2-9850-2975C19287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9939" y="198872"/>
            <a:ext cx="11763171" cy="657340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dirty="0"/>
              <a:t>СЕРВИС «ОСОБЕННОСТИ ЗАКУПОК»</a:t>
            </a:r>
            <a:r>
              <a:rPr lang="en-US" dirty="0"/>
              <a:t/>
            </a:r>
            <a:br>
              <a:rPr lang="en-US" dirty="0"/>
            </a:br>
            <a:r>
              <a:rPr lang="ru-RU" sz="2400" dirty="0"/>
              <a:t>ОТОБРАЖЕНИЕ ЛЕКАРСТВЕННЫХ ПРЕПАРАТОВ И МЕДИЦИНСКИХ ИЗДЕЛИЙ</a:t>
            </a:r>
          </a:p>
        </p:txBody>
      </p:sp>
      <p:pic>
        <p:nvPicPr>
          <p:cNvPr id="21" name="Рисунок 20">
            <a:extLst>
              <a:ext uri="{FF2B5EF4-FFF2-40B4-BE49-F238E27FC236}">
                <a16:creationId xmlns:a16="http://schemas.microsoft.com/office/drawing/2014/main" xmlns="" id="{D5A926D1-66AB-44B1-9E4E-A3E3F48D2CA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97975" y="265007"/>
            <a:ext cx="316498" cy="298631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BC70568B-5EDE-4119-91F1-E80AF3463606}"/>
              </a:ext>
            </a:extLst>
          </p:cNvPr>
          <p:cNvSpPr txBox="1"/>
          <p:nvPr/>
        </p:nvSpPr>
        <p:spPr>
          <a:xfrm>
            <a:off x="747971" y="1340309"/>
            <a:ext cx="6438136" cy="369332"/>
          </a:xfrm>
          <a:prstGeom prst="rect">
            <a:avLst/>
          </a:prstGeom>
          <a:noFill/>
        </p:spPr>
        <p:txBody>
          <a:bodyPr wrap="square" lIns="0">
            <a:spAutoFit/>
          </a:bodyPr>
          <a:lstStyle/>
          <a:p>
            <a:r>
              <a:rPr lang="ru-RU" sz="1800" dirty="0">
                <a:cs typeface="Segoe UI" panose="020B0502040204020203" pitchFamily="34" charset="0"/>
              </a:rPr>
              <a:t>КОДЫ С ПРИЗНАКОМ ЛЕКАРСТВЕННОГО СРЕДСТВА</a:t>
            </a:r>
          </a:p>
        </p:txBody>
      </p:sp>
      <p:pic>
        <p:nvPicPr>
          <p:cNvPr id="13" name="Рисунок 12">
            <a:extLst>
              <a:ext uri="{FF2B5EF4-FFF2-40B4-BE49-F238E27FC236}">
                <a16:creationId xmlns:a16="http://schemas.microsoft.com/office/drawing/2014/main" xmlns="" id="{E543CD4E-7FC3-420B-9CE3-44B19C7A846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9939" y="1297277"/>
            <a:ext cx="345435" cy="341799"/>
          </a:xfrm>
          <a:prstGeom prst="rect">
            <a:avLst/>
          </a:prstGeom>
        </p:spPr>
      </p:pic>
      <p:cxnSp>
        <p:nvCxnSpPr>
          <p:cNvPr id="4" name="Прямая соединительная линия 3">
            <a:extLst>
              <a:ext uri="{FF2B5EF4-FFF2-40B4-BE49-F238E27FC236}">
                <a16:creationId xmlns:a16="http://schemas.microsoft.com/office/drawing/2014/main" xmlns="" id="{D0075761-393A-4C70-8633-BFD16EC0DA32}"/>
              </a:ext>
            </a:extLst>
          </p:cNvPr>
          <p:cNvCxnSpPr>
            <a:cxnSpLocks/>
          </p:cNvCxnSpPr>
          <p:nvPr/>
        </p:nvCxnSpPr>
        <p:spPr>
          <a:xfrm flipH="1">
            <a:off x="349939" y="1709641"/>
            <a:ext cx="6222983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593AC1F6-A40A-4B6D-BD44-0C1D053BECCF}"/>
              </a:ext>
            </a:extLst>
          </p:cNvPr>
          <p:cNvSpPr txBox="1"/>
          <p:nvPr/>
        </p:nvSpPr>
        <p:spPr>
          <a:xfrm>
            <a:off x="747971" y="4976236"/>
            <a:ext cx="6438136" cy="369332"/>
          </a:xfrm>
          <a:prstGeom prst="rect">
            <a:avLst/>
          </a:prstGeom>
          <a:noFill/>
        </p:spPr>
        <p:txBody>
          <a:bodyPr wrap="square" lIns="0">
            <a:spAutoFit/>
          </a:bodyPr>
          <a:lstStyle/>
          <a:p>
            <a:r>
              <a:rPr lang="ru-RU" sz="1800" dirty="0">
                <a:cs typeface="Segoe UI" panose="020B0502040204020203" pitchFamily="34" charset="0"/>
              </a:rPr>
              <a:t>КОДЫ С ПРИЗНАКОМ МЕДИЦИНСКОГО ИЗДЕЛИЯ</a:t>
            </a:r>
          </a:p>
        </p:txBody>
      </p:sp>
      <p:cxnSp>
        <p:nvCxnSpPr>
          <p:cNvPr id="19" name="Прямая соединительная линия 18">
            <a:extLst>
              <a:ext uri="{FF2B5EF4-FFF2-40B4-BE49-F238E27FC236}">
                <a16:creationId xmlns:a16="http://schemas.microsoft.com/office/drawing/2014/main" xmlns="" id="{A79D8786-84E6-48D5-ACA4-9013B8684F1E}"/>
              </a:ext>
            </a:extLst>
          </p:cNvPr>
          <p:cNvCxnSpPr>
            <a:cxnSpLocks/>
          </p:cNvCxnSpPr>
          <p:nvPr/>
        </p:nvCxnSpPr>
        <p:spPr>
          <a:xfrm flipH="1">
            <a:off x="349939" y="5345568"/>
            <a:ext cx="6222983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>
            <a:extLst>
              <a:ext uri="{FF2B5EF4-FFF2-40B4-BE49-F238E27FC236}">
                <a16:creationId xmlns:a16="http://schemas.microsoft.com/office/drawing/2014/main" xmlns="" id="{33F7BD59-CB69-4A2F-A3F3-A3064789B230}"/>
              </a:ext>
            </a:extLst>
          </p:cNvPr>
          <p:cNvSpPr txBox="1"/>
          <p:nvPr/>
        </p:nvSpPr>
        <p:spPr>
          <a:xfrm>
            <a:off x="349939" y="1884862"/>
            <a:ext cx="10564534" cy="307777"/>
          </a:xfrm>
          <a:prstGeom prst="rect">
            <a:avLst/>
          </a:prstGeom>
          <a:noFill/>
        </p:spPr>
        <p:txBody>
          <a:bodyPr wrap="square" lIns="0">
            <a:spAutoFit/>
          </a:bodyPr>
          <a:lstStyle/>
          <a:p>
            <a:r>
              <a:rPr lang="ru-RU" sz="1400" dirty="0"/>
              <a:t>Для подобных кодов есть возможность указать МНН и лекарственную форму на этапе проверки закупки.</a:t>
            </a:r>
          </a:p>
        </p:txBody>
      </p:sp>
      <p:pic>
        <p:nvPicPr>
          <p:cNvPr id="27" name="Рисунок 26">
            <a:extLst>
              <a:ext uri="{FF2B5EF4-FFF2-40B4-BE49-F238E27FC236}">
                <a16:creationId xmlns:a16="http://schemas.microsoft.com/office/drawing/2014/main" xmlns="" id="{EAC9CECC-28D2-4206-8385-9D7DECFFD1CF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21095" b="9477"/>
          <a:stretch/>
        </p:blipFill>
        <p:spPr>
          <a:xfrm>
            <a:off x="349939" y="2277049"/>
            <a:ext cx="10287000" cy="580912"/>
          </a:xfrm>
          <a:prstGeom prst="roundRect">
            <a:avLst/>
          </a:prstGeom>
          <a:ln w="19050">
            <a:solidFill>
              <a:schemeClr val="bg1">
                <a:lumMod val="85000"/>
              </a:schemeClr>
            </a:solidFill>
          </a:ln>
        </p:spPr>
      </p:pic>
      <p:sp>
        <p:nvSpPr>
          <p:cNvPr id="28" name="TextBox 27">
            <a:extLst>
              <a:ext uri="{FF2B5EF4-FFF2-40B4-BE49-F238E27FC236}">
                <a16:creationId xmlns:a16="http://schemas.microsoft.com/office/drawing/2014/main" xmlns="" id="{CB648746-615F-41BE-ABF5-62F3CA056A9B}"/>
              </a:ext>
            </a:extLst>
          </p:cNvPr>
          <p:cNvSpPr txBox="1"/>
          <p:nvPr/>
        </p:nvSpPr>
        <p:spPr>
          <a:xfrm>
            <a:off x="349938" y="2998205"/>
            <a:ext cx="11171501" cy="523220"/>
          </a:xfrm>
          <a:prstGeom prst="rect">
            <a:avLst/>
          </a:prstGeom>
          <a:noFill/>
        </p:spPr>
        <p:txBody>
          <a:bodyPr wrap="square" lIns="0">
            <a:spAutoFit/>
          </a:bodyPr>
          <a:lstStyle/>
          <a:p>
            <a:r>
              <a:rPr lang="ru-RU" sz="1400" dirty="0"/>
              <a:t>В соответствии с введёнными МНН и лекарственной формой будет определен признак отнесения препарата к ЖНВЛП. Указанные значения влияют на отображение возможных ограничений.</a:t>
            </a:r>
          </a:p>
        </p:txBody>
      </p:sp>
      <p:pic>
        <p:nvPicPr>
          <p:cNvPr id="29" name="Рисунок 28">
            <a:extLst>
              <a:ext uri="{FF2B5EF4-FFF2-40B4-BE49-F238E27FC236}">
                <a16:creationId xmlns:a16="http://schemas.microsoft.com/office/drawing/2014/main" xmlns="" id="{C3253DBF-3098-4FB5-AB27-15E25EB1E8F2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b="12348"/>
          <a:stretch/>
        </p:blipFill>
        <p:spPr>
          <a:xfrm>
            <a:off x="349939" y="3591990"/>
            <a:ext cx="9189720" cy="1092846"/>
          </a:xfrm>
          <a:prstGeom prst="roundRect">
            <a:avLst>
              <a:gd name="adj" fmla="val 8792"/>
            </a:avLst>
          </a:prstGeom>
          <a:ln w="19050">
            <a:solidFill>
              <a:schemeClr val="bg1">
                <a:lumMod val="85000"/>
              </a:schemeClr>
            </a:solidFill>
          </a:ln>
        </p:spPr>
      </p:pic>
      <p:pic>
        <p:nvPicPr>
          <p:cNvPr id="30" name="Рисунок 29">
            <a:extLst>
              <a:ext uri="{FF2B5EF4-FFF2-40B4-BE49-F238E27FC236}">
                <a16:creationId xmlns:a16="http://schemas.microsoft.com/office/drawing/2014/main" xmlns="" id="{A33BC8AE-5D4C-49D3-8878-84140FE9A41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96148" y="4905298"/>
            <a:ext cx="421529" cy="398325"/>
          </a:xfrm>
          <a:prstGeom prst="rect">
            <a:avLst/>
          </a:prstGeom>
        </p:spPr>
      </p:pic>
      <p:pic>
        <p:nvPicPr>
          <p:cNvPr id="31" name="Рисунок 30">
            <a:extLst>
              <a:ext uri="{FF2B5EF4-FFF2-40B4-BE49-F238E27FC236}">
                <a16:creationId xmlns:a16="http://schemas.microsoft.com/office/drawing/2014/main" xmlns="" id="{5C121F7E-6FD9-40A8-99B9-B32BBF50ED59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b="14661"/>
          <a:stretch/>
        </p:blipFill>
        <p:spPr>
          <a:xfrm>
            <a:off x="349938" y="5869093"/>
            <a:ext cx="10220325" cy="617767"/>
          </a:xfrm>
          <a:prstGeom prst="roundRect">
            <a:avLst/>
          </a:prstGeom>
          <a:ln w="19050">
            <a:solidFill>
              <a:schemeClr val="bg1">
                <a:lumMod val="85000"/>
              </a:schemeClr>
            </a:solidFill>
          </a:ln>
        </p:spPr>
      </p:pic>
      <p:sp>
        <p:nvSpPr>
          <p:cNvPr id="32" name="TextBox 31">
            <a:extLst>
              <a:ext uri="{FF2B5EF4-FFF2-40B4-BE49-F238E27FC236}">
                <a16:creationId xmlns:a16="http://schemas.microsoft.com/office/drawing/2014/main" xmlns="" id="{EA5C4F88-7692-402A-B0F9-214049213B1B}"/>
              </a:ext>
            </a:extLst>
          </p:cNvPr>
          <p:cNvSpPr txBox="1"/>
          <p:nvPr/>
        </p:nvSpPr>
        <p:spPr>
          <a:xfrm>
            <a:off x="349938" y="5483080"/>
            <a:ext cx="10564534" cy="307777"/>
          </a:xfrm>
          <a:prstGeom prst="rect">
            <a:avLst/>
          </a:prstGeom>
          <a:noFill/>
        </p:spPr>
        <p:txBody>
          <a:bodyPr wrap="square" lIns="0">
            <a:spAutoFit/>
          </a:bodyPr>
          <a:lstStyle/>
          <a:p>
            <a:r>
              <a:rPr lang="ru-RU" sz="1400" dirty="0"/>
              <a:t>Для подобных кодов есть возможность указать НКМИ. Указанные значения влияют на отображение возможных ограничений.</a:t>
            </a:r>
          </a:p>
        </p:txBody>
      </p:sp>
    </p:spTree>
    <p:extLst>
      <p:ext uri="{BB962C8B-B14F-4D97-AF65-F5344CB8AC3E}">
        <p14:creationId xmlns:p14="http://schemas.microsoft.com/office/powerpoint/2010/main" val="2708087659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AutoShape 7">
            <a:extLst>
              <a:ext uri="{FF2B5EF4-FFF2-40B4-BE49-F238E27FC236}">
                <a16:creationId xmlns:a16="http://schemas.microsoft.com/office/drawing/2014/main" xmlns="" id="{3EED7E1E-AE78-4D27-A86F-E4148321CCE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5596" y="2301364"/>
            <a:ext cx="2944262" cy="550654"/>
          </a:xfrm>
          <a:prstGeom prst="roundRect">
            <a:avLst>
              <a:gd name="adj" fmla="val 7173"/>
            </a:avLst>
          </a:prstGeom>
          <a:noFill/>
          <a:ln w="19050" cap="sq">
            <a:noFill/>
            <a:prstDash val="sysDot"/>
            <a:miter lim="800000"/>
            <a:headEnd/>
            <a:tailEnd/>
          </a:ln>
          <a:effectLst/>
        </p:spPr>
        <p:txBody>
          <a:bodyPr wrap="square" lIns="0" tIns="0" rIns="0" bIns="0" anchor="ctr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>
              <a:lnSpc>
                <a:spcPct val="110000"/>
              </a:lnSpc>
              <a:defRPr/>
            </a:pPr>
            <a:r>
              <a:rPr lang="ru-RU" dirty="0">
                <a:solidFill>
                  <a:schemeClr val="bg1"/>
                </a:solidFill>
                <a:latin typeface="Proxima Nova Rg" panose="02000506030000020004" pitchFamily="2" charset="0"/>
                <a:ea typeface="Roboto" panose="02000000000000000000" pitchFamily="2" charset="0"/>
                <a:cs typeface="Roboto" panose="02000000000000000000" pitchFamily="2" charset="0"/>
              </a:rPr>
              <a:t>8 800 77 55 800</a:t>
            </a:r>
            <a:endParaRPr lang="en-US" dirty="0">
              <a:solidFill>
                <a:schemeClr val="bg1"/>
              </a:solidFill>
              <a:latin typeface="Proxima Nova Rg" panose="02000506030000020004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12" name="TextBox 11">
            <a:hlinkClick r:id="rId2"/>
            <a:extLst>
              <a:ext uri="{FF2B5EF4-FFF2-40B4-BE49-F238E27FC236}">
                <a16:creationId xmlns:a16="http://schemas.microsoft.com/office/drawing/2014/main" xmlns="" id="{CD29DF55-8F6B-4A9A-8602-43D78A7E2055}"/>
              </a:ext>
            </a:extLst>
          </p:cNvPr>
          <p:cNvSpPr txBox="1"/>
          <p:nvPr/>
        </p:nvSpPr>
        <p:spPr>
          <a:xfrm>
            <a:off x="545596" y="2782828"/>
            <a:ext cx="2787617" cy="471732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dirty="0">
                <a:solidFill>
                  <a:schemeClr val="bg1"/>
                </a:solidFill>
                <a:latin typeface="Proxima Nova Rg" panose="02000506030000020004" pitchFamily="2" charset="0"/>
                <a:ea typeface="Roboto" panose="02000000000000000000" pitchFamily="2" charset="0"/>
                <a:cs typeface="Roboto" panose="02000000000000000000" pitchFamily="2" charset="0"/>
                <a:hlinkClick r:id="rId3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info@rts-tender.ru</a:t>
            </a:r>
            <a:endParaRPr lang="en-US" dirty="0">
              <a:solidFill>
                <a:schemeClr val="bg1"/>
              </a:solidFill>
              <a:latin typeface="Proxima Nova Rg" panose="02000506030000020004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13" name="TextBox 12">
            <a:hlinkClick r:id="rId4"/>
            <a:extLst>
              <a:ext uri="{FF2B5EF4-FFF2-40B4-BE49-F238E27FC236}">
                <a16:creationId xmlns:a16="http://schemas.microsoft.com/office/drawing/2014/main" xmlns="" id="{9738AF61-E38C-4FC0-BD04-5442441A8927}"/>
              </a:ext>
            </a:extLst>
          </p:cNvPr>
          <p:cNvSpPr txBox="1"/>
          <p:nvPr/>
        </p:nvSpPr>
        <p:spPr>
          <a:xfrm>
            <a:off x="545596" y="1914965"/>
            <a:ext cx="2826080" cy="369332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r>
              <a:rPr lang="en-US" u="sng" dirty="0">
                <a:solidFill>
                  <a:schemeClr val="bg1"/>
                </a:solidFill>
                <a:latin typeface="Proxima Nova Rg" panose="02000506030000020004" pitchFamily="2" charset="0"/>
                <a:ea typeface="Roboto" panose="02000000000000000000" pitchFamily="2" charset="0"/>
                <a:cs typeface="Roboto" panose="02000000000000000000" pitchFamily="2" charset="0"/>
                <a:hlinkClick r:id="rId4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www.rts-tender.ru</a:t>
            </a:r>
            <a:endParaRPr lang="ru-RU" u="sng" dirty="0">
              <a:solidFill>
                <a:schemeClr val="bg1"/>
              </a:solidFill>
              <a:latin typeface="Proxima Nova Rg" panose="02000506030000020004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AF1B02D8-364C-412B-A41E-192157E1A5C7}"/>
              </a:ext>
            </a:extLst>
          </p:cNvPr>
          <p:cNvSpPr txBox="1"/>
          <p:nvPr/>
        </p:nvSpPr>
        <p:spPr>
          <a:xfrm>
            <a:off x="545595" y="5718524"/>
            <a:ext cx="3168226" cy="646331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r>
              <a:rPr lang="ru-RU" sz="1200" dirty="0">
                <a:solidFill>
                  <a:schemeClr val="bg1"/>
                </a:solidFill>
              </a:rPr>
              <a:t>Услуги предоставляет ООО "РТС-тендер" </a:t>
            </a:r>
          </a:p>
          <a:p>
            <a:r>
              <a:rPr lang="ru-RU" sz="1200" dirty="0">
                <a:solidFill>
                  <a:schemeClr val="bg1"/>
                </a:solidFill>
              </a:rPr>
              <a:t>121151, г. Москва, Набережная Тараса Шевченко, д. 23А</a:t>
            </a:r>
          </a:p>
        </p:txBody>
      </p:sp>
      <p:sp>
        <p:nvSpPr>
          <p:cNvPr id="15" name="AutoShape 7">
            <a:extLst>
              <a:ext uri="{FF2B5EF4-FFF2-40B4-BE49-F238E27FC236}">
                <a16:creationId xmlns:a16="http://schemas.microsoft.com/office/drawing/2014/main" xmlns="" id="{B7BA28E1-9D85-412A-9489-FF2EF87FE209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5595" y="3925056"/>
            <a:ext cx="2944261" cy="550654"/>
          </a:xfrm>
          <a:prstGeom prst="roundRect">
            <a:avLst>
              <a:gd name="adj" fmla="val 7173"/>
            </a:avLst>
          </a:prstGeom>
          <a:noFill/>
          <a:ln w="19050" cap="sq">
            <a:noFill/>
            <a:prstDash val="sysDot"/>
            <a:miter lim="800000"/>
            <a:headEnd/>
            <a:tailEnd/>
          </a:ln>
          <a:effectLst/>
        </p:spPr>
        <p:txBody>
          <a:bodyPr wrap="square" lIns="0" tIns="0" rIns="0" bIns="0" anchor="ctr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>
              <a:lnSpc>
                <a:spcPct val="110000"/>
              </a:lnSpc>
              <a:defRPr/>
            </a:pPr>
            <a:r>
              <a:rPr lang="ru-RU" dirty="0">
                <a:solidFill>
                  <a:schemeClr val="bg1"/>
                </a:solidFill>
                <a:latin typeface="Proxima Nova Rg" panose="02000506030000020004" pitchFamily="2" charset="0"/>
                <a:ea typeface="Roboto" panose="02000000000000000000" pitchFamily="2" charset="0"/>
                <a:cs typeface="Roboto" panose="02000000000000000000" pitchFamily="2" charset="0"/>
              </a:rPr>
              <a:t>РТС-тендер в соцсетях: </a:t>
            </a:r>
            <a:endParaRPr lang="en-US" dirty="0">
              <a:solidFill>
                <a:schemeClr val="bg1"/>
              </a:solidFill>
              <a:latin typeface="Proxima Nova Rg" panose="02000506030000020004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pic>
        <p:nvPicPr>
          <p:cNvPr id="16" name="Рисунок 15">
            <a:hlinkClick r:id="rId5"/>
            <a:extLst>
              <a:ext uri="{FF2B5EF4-FFF2-40B4-BE49-F238E27FC236}">
                <a16:creationId xmlns:a16="http://schemas.microsoft.com/office/drawing/2014/main" xmlns="" id="{BB26BF7B-8B29-44C5-B054-B30C7F304E3A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5969" y="4439614"/>
            <a:ext cx="308647" cy="308647"/>
          </a:xfrm>
          <a:prstGeom prst="rect">
            <a:avLst/>
          </a:prstGeom>
        </p:spPr>
      </p:pic>
      <p:pic>
        <p:nvPicPr>
          <p:cNvPr id="17" name="Рисунок 16">
            <a:hlinkClick r:id="rId7"/>
            <a:extLst>
              <a:ext uri="{FF2B5EF4-FFF2-40B4-BE49-F238E27FC236}">
                <a16:creationId xmlns:a16="http://schemas.microsoft.com/office/drawing/2014/main" xmlns="" id="{C21BE51C-E15E-4F10-9B42-5FD343E15B0D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9659" y="4439613"/>
            <a:ext cx="308648" cy="3086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223296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Прямоугольник: скругленные верхние углы 42">
            <a:extLst>
              <a:ext uri="{FF2B5EF4-FFF2-40B4-BE49-F238E27FC236}">
                <a16:creationId xmlns:a16="http://schemas.microsoft.com/office/drawing/2014/main" xmlns="" id="{EC1BE007-522A-451F-8243-DC5A099AF108}"/>
              </a:ext>
            </a:extLst>
          </p:cNvPr>
          <p:cNvSpPr/>
          <p:nvPr/>
        </p:nvSpPr>
        <p:spPr>
          <a:xfrm rot="16200000">
            <a:off x="9123227" y="-130319"/>
            <a:ext cx="1308887" cy="4828675"/>
          </a:xfrm>
          <a:prstGeom prst="round2SameRect">
            <a:avLst>
              <a:gd name="adj1" fmla="val 8704"/>
              <a:gd name="adj2" fmla="val 0"/>
            </a:avLst>
          </a:prstGeom>
          <a:gradFill>
            <a:gsLst>
              <a:gs pos="52000">
                <a:schemeClr val="tx2"/>
              </a:gs>
              <a:gs pos="0">
                <a:srgbClr val="F45967"/>
              </a:gs>
              <a:gs pos="100000">
                <a:schemeClr val="accent1"/>
              </a:gs>
            </a:gsLst>
            <a:lin ang="27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Заголовок 2">
            <a:extLst>
              <a:ext uri="{FF2B5EF4-FFF2-40B4-BE49-F238E27FC236}">
                <a16:creationId xmlns:a16="http://schemas.microsoft.com/office/drawing/2014/main" xmlns="" id="{C668D7E4-397A-487D-B8A0-CD89E5A0D6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r>
              <a:rPr lang="ru-RU" dirty="0"/>
              <a:t>ПОКАЗАТЕЛИ ПЛОЩАДКИ ПО 223-ФЗ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EFE66016-5D29-4432-A419-2DD9475BA888}"/>
              </a:ext>
            </a:extLst>
          </p:cNvPr>
          <p:cNvSpPr txBox="1"/>
          <p:nvPr/>
        </p:nvSpPr>
        <p:spPr>
          <a:xfrm>
            <a:off x="349941" y="2833959"/>
            <a:ext cx="2215838" cy="338554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r>
              <a:rPr lang="ru-RU" sz="1600" dirty="0">
                <a:ea typeface="Calibri" panose="020F0502020204030204" pitchFamily="34" charset="0"/>
                <a:cs typeface="Arial" panose="020B0604020202020204" pitchFamily="34" charset="0"/>
              </a:rPr>
              <a:t>Доля рынка по лотам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206C03C2-E4B4-4C9A-B4D8-DF26B8CA3EEC}"/>
              </a:ext>
            </a:extLst>
          </p:cNvPr>
          <p:cNvSpPr txBox="1"/>
          <p:nvPr/>
        </p:nvSpPr>
        <p:spPr>
          <a:xfrm>
            <a:off x="349940" y="1989950"/>
            <a:ext cx="1669929" cy="830997"/>
          </a:xfrm>
          <a:prstGeom prst="rect">
            <a:avLst/>
          </a:prstGeom>
          <a:noFill/>
        </p:spPr>
        <p:txBody>
          <a:bodyPr wrap="square" lIns="0" anchor="ctr">
            <a:spAutoFit/>
          </a:bodyPr>
          <a:lstStyle/>
          <a:p>
            <a:r>
              <a:rPr lang="ru-RU" sz="4800" dirty="0">
                <a:solidFill>
                  <a:schemeClr val="tx2"/>
                </a:solidFill>
                <a:cs typeface="Times New Roman" panose="02020603050405020304" pitchFamily="18" charset="0"/>
              </a:rPr>
              <a:t>30,11</a:t>
            </a:r>
            <a:r>
              <a:rPr lang="ru-RU" sz="4800" baseline="30000" dirty="0">
                <a:solidFill>
                  <a:schemeClr val="tx2"/>
                </a:solidFill>
                <a:cs typeface="Times New Roman" panose="02020603050405020304" pitchFamily="18" charset="0"/>
              </a:rPr>
              <a:t>%</a:t>
            </a:r>
            <a:endParaRPr lang="ru-RU" sz="4800" baseline="30000" dirty="0">
              <a:solidFill>
                <a:schemeClr val="tx2"/>
              </a:solidFill>
            </a:endParaRPr>
          </a:p>
        </p:txBody>
      </p:sp>
      <p:cxnSp>
        <p:nvCxnSpPr>
          <p:cNvPr id="6" name="Прямая соединительная линия 5">
            <a:extLst>
              <a:ext uri="{FF2B5EF4-FFF2-40B4-BE49-F238E27FC236}">
                <a16:creationId xmlns:a16="http://schemas.microsoft.com/office/drawing/2014/main" xmlns="" id="{A3E77058-062B-484A-B645-A5617DE628DB}"/>
              </a:ext>
            </a:extLst>
          </p:cNvPr>
          <p:cNvCxnSpPr>
            <a:cxnSpLocks/>
          </p:cNvCxnSpPr>
          <p:nvPr/>
        </p:nvCxnSpPr>
        <p:spPr>
          <a:xfrm>
            <a:off x="349940" y="2783342"/>
            <a:ext cx="2744134" cy="0"/>
          </a:xfrm>
          <a:prstGeom prst="line">
            <a:avLst/>
          </a:prstGeom>
          <a:ln w="1905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46DBEAC4-97AD-416C-88CA-58B701047D41}"/>
              </a:ext>
            </a:extLst>
          </p:cNvPr>
          <p:cNvSpPr txBox="1"/>
          <p:nvPr/>
        </p:nvSpPr>
        <p:spPr>
          <a:xfrm>
            <a:off x="369088" y="4771355"/>
            <a:ext cx="2120790" cy="338554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r>
              <a:rPr lang="ru-RU" sz="1600" dirty="0">
                <a:effectLst/>
                <a:ea typeface="Calibri" panose="020F0502020204030204" pitchFamily="34" charset="0"/>
                <a:cs typeface="Arial" panose="020B0604020202020204" pitchFamily="34" charset="0"/>
              </a:rPr>
              <a:t>Доля рынка по НМЦ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C6E9920E-8F47-47B3-B875-559294E4F03D}"/>
              </a:ext>
            </a:extLst>
          </p:cNvPr>
          <p:cNvSpPr txBox="1"/>
          <p:nvPr/>
        </p:nvSpPr>
        <p:spPr>
          <a:xfrm>
            <a:off x="369088" y="3927346"/>
            <a:ext cx="1897642" cy="830997"/>
          </a:xfrm>
          <a:prstGeom prst="rect">
            <a:avLst/>
          </a:prstGeom>
          <a:noFill/>
        </p:spPr>
        <p:txBody>
          <a:bodyPr wrap="square" lIns="0" anchor="ctr">
            <a:spAutoFit/>
          </a:bodyPr>
          <a:lstStyle/>
          <a:p>
            <a:r>
              <a:rPr lang="ru-RU" sz="4800" dirty="0">
                <a:solidFill>
                  <a:schemeClr val="tx2"/>
                </a:solidFill>
                <a:cs typeface="Times New Roman" panose="02020603050405020304" pitchFamily="18" charset="0"/>
              </a:rPr>
              <a:t>31,62</a:t>
            </a:r>
            <a:r>
              <a:rPr lang="ru-RU" sz="4800" baseline="30000" dirty="0">
                <a:solidFill>
                  <a:schemeClr val="tx2"/>
                </a:solidFill>
                <a:cs typeface="Times New Roman" panose="02020603050405020304" pitchFamily="18" charset="0"/>
              </a:rPr>
              <a:t>%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51184965-562A-49E0-85C1-45742619BC22}"/>
              </a:ext>
            </a:extLst>
          </p:cNvPr>
          <p:cNvSpPr txBox="1"/>
          <p:nvPr/>
        </p:nvSpPr>
        <p:spPr>
          <a:xfrm>
            <a:off x="3746126" y="2833959"/>
            <a:ext cx="2720113" cy="338554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r>
              <a:rPr lang="ru-RU" sz="1600" dirty="0">
                <a:ea typeface="Calibri" panose="020F0502020204030204" pitchFamily="34" charset="0"/>
                <a:cs typeface="Arial" panose="020B0604020202020204" pitchFamily="34" charset="0"/>
              </a:rPr>
              <a:t>Доля рынка по заказчикам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4F992C51-BBF6-4062-8B4A-DFCBEAD5798A}"/>
              </a:ext>
            </a:extLst>
          </p:cNvPr>
          <p:cNvSpPr txBox="1"/>
          <p:nvPr/>
        </p:nvSpPr>
        <p:spPr>
          <a:xfrm>
            <a:off x="3746127" y="1989950"/>
            <a:ext cx="1975374" cy="830997"/>
          </a:xfrm>
          <a:prstGeom prst="rect">
            <a:avLst/>
          </a:prstGeom>
          <a:noFill/>
        </p:spPr>
        <p:txBody>
          <a:bodyPr wrap="square" lIns="0" anchor="ctr">
            <a:spAutoFit/>
          </a:bodyPr>
          <a:lstStyle/>
          <a:p>
            <a:r>
              <a:rPr lang="ru-RU" sz="4800" dirty="0">
                <a:solidFill>
                  <a:schemeClr val="tx2"/>
                </a:solidFill>
                <a:cs typeface="Times New Roman" panose="02020603050405020304" pitchFamily="18" charset="0"/>
              </a:rPr>
              <a:t>40,75</a:t>
            </a:r>
            <a:r>
              <a:rPr lang="ru-RU" sz="4800" baseline="30000" dirty="0">
                <a:solidFill>
                  <a:schemeClr val="tx2"/>
                </a:solidFill>
                <a:cs typeface="Times New Roman" panose="02020603050405020304" pitchFamily="18" charset="0"/>
              </a:rPr>
              <a:t>%</a:t>
            </a:r>
            <a:endParaRPr lang="ru-RU" sz="4800" baseline="30000" dirty="0">
              <a:solidFill>
                <a:schemeClr val="tx2"/>
              </a:solidFill>
            </a:endParaRPr>
          </a:p>
        </p:txBody>
      </p:sp>
      <p:cxnSp>
        <p:nvCxnSpPr>
          <p:cNvPr id="29" name="Прямая соединительная линия 28">
            <a:extLst>
              <a:ext uri="{FF2B5EF4-FFF2-40B4-BE49-F238E27FC236}">
                <a16:creationId xmlns:a16="http://schemas.microsoft.com/office/drawing/2014/main" xmlns="" id="{B2F5A4AF-906B-4382-A028-71100A4B435E}"/>
              </a:ext>
            </a:extLst>
          </p:cNvPr>
          <p:cNvCxnSpPr>
            <a:cxnSpLocks/>
          </p:cNvCxnSpPr>
          <p:nvPr/>
        </p:nvCxnSpPr>
        <p:spPr>
          <a:xfrm>
            <a:off x="3746126" y="2783342"/>
            <a:ext cx="2720113" cy="0"/>
          </a:xfrm>
          <a:prstGeom prst="line">
            <a:avLst/>
          </a:prstGeom>
          <a:ln w="1905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я соединительная линия 29">
            <a:extLst>
              <a:ext uri="{FF2B5EF4-FFF2-40B4-BE49-F238E27FC236}">
                <a16:creationId xmlns:a16="http://schemas.microsoft.com/office/drawing/2014/main" xmlns="" id="{4F26A64B-F300-40EF-B7C9-383E6844B295}"/>
              </a:ext>
            </a:extLst>
          </p:cNvPr>
          <p:cNvCxnSpPr>
            <a:cxnSpLocks/>
          </p:cNvCxnSpPr>
          <p:nvPr/>
        </p:nvCxnSpPr>
        <p:spPr>
          <a:xfrm>
            <a:off x="369087" y="4720738"/>
            <a:ext cx="2625273" cy="0"/>
          </a:xfrm>
          <a:prstGeom prst="line">
            <a:avLst/>
          </a:prstGeom>
          <a:ln w="1905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>
            <a:extLst>
              <a:ext uri="{FF2B5EF4-FFF2-40B4-BE49-F238E27FC236}">
                <a16:creationId xmlns:a16="http://schemas.microsoft.com/office/drawing/2014/main" xmlns="" id="{7A0282F7-D2AF-4C1C-A5C1-0DB0A8CE2887}"/>
              </a:ext>
            </a:extLst>
          </p:cNvPr>
          <p:cNvSpPr txBox="1"/>
          <p:nvPr/>
        </p:nvSpPr>
        <p:spPr>
          <a:xfrm>
            <a:off x="4851150" y="6492003"/>
            <a:ext cx="248970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dirty="0">
                <a:solidFill>
                  <a:schemeClr val="bg1">
                    <a:lumMod val="65000"/>
                  </a:schemeClr>
                </a:solidFill>
              </a:rPr>
              <a:t>Данные ЕИС за 2021 г.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xmlns="" id="{74074DC4-0870-41C1-ADD7-E02F03A6B24E}"/>
              </a:ext>
            </a:extLst>
          </p:cNvPr>
          <p:cNvSpPr txBox="1"/>
          <p:nvPr/>
        </p:nvSpPr>
        <p:spPr>
          <a:xfrm>
            <a:off x="3657649" y="4771355"/>
            <a:ext cx="2282141" cy="338554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r>
              <a:rPr lang="ru-RU" sz="1600" dirty="0">
                <a:ea typeface="Calibri" panose="020F0502020204030204" pitchFamily="34" charset="0"/>
                <a:cs typeface="Arial" panose="020B0604020202020204" pitchFamily="34" charset="0"/>
              </a:rPr>
              <a:t>Активных поставщиков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xmlns="" id="{5C7408E8-ECB1-4991-8B02-AE5F7DD4EC9A}"/>
              </a:ext>
            </a:extLst>
          </p:cNvPr>
          <p:cNvSpPr txBox="1"/>
          <p:nvPr/>
        </p:nvSpPr>
        <p:spPr>
          <a:xfrm>
            <a:off x="3657649" y="3927346"/>
            <a:ext cx="2934749" cy="830997"/>
          </a:xfrm>
          <a:prstGeom prst="rect">
            <a:avLst/>
          </a:prstGeom>
          <a:noFill/>
        </p:spPr>
        <p:txBody>
          <a:bodyPr wrap="square" lIns="0" anchor="ctr">
            <a:spAutoFit/>
          </a:bodyPr>
          <a:lstStyle/>
          <a:p>
            <a:r>
              <a:rPr lang="en-US" sz="4800" dirty="0">
                <a:solidFill>
                  <a:schemeClr val="tx2"/>
                </a:solidFill>
                <a:cs typeface="Times New Roman" panose="02020603050405020304" pitchFamily="18" charset="0"/>
              </a:rPr>
              <a:t>&gt; </a:t>
            </a:r>
            <a:r>
              <a:rPr lang="ru-RU" sz="4800" dirty="0">
                <a:solidFill>
                  <a:schemeClr val="tx2"/>
                </a:solidFill>
                <a:cs typeface="Times New Roman" panose="02020603050405020304" pitchFamily="18" charset="0"/>
              </a:rPr>
              <a:t>3</a:t>
            </a:r>
            <a:r>
              <a:rPr lang="en-US" sz="4800" dirty="0">
                <a:solidFill>
                  <a:schemeClr val="tx2"/>
                </a:solidFill>
                <a:cs typeface="Times New Roman" panose="02020603050405020304" pitchFamily="18" charset="0"/>
              </a:rPr>
              <a:t>50 000</a:t>
            </a:r>
            <a:endParaRPr lang="ru-RU" sz="4800" baseline="30000" dirty="0">
              <a:solidFill>
                <a:schemeClr val="tx2"/>
              </a:solidFill>
            </a:endParaRPr>
          </a:p>
        </p:txBody>
      </p:sp>
      <p:cxnSp>
        <p:nvCxnSpPr>
          <p:cNvPr id="52" name="Прямая соединительная линия 51">
            <a:extLst>
              <a:ext uri="{FF2B5EF4-FFF2-40B4-BE49-F238E27FC236}">
                <a16:creationId xmlns:a16="http://schemas.microsoft.com/office/drawing/2014/main" xmlns="" id="{F95DA83A-1302-407A-B53D-6BA52DC6BC68}"/>
              </a:ext>
            </a:extLst>
          </p:cNvPr>
          <p:cNvCxnSpPr>
            <a:cxnSpLocks/>
          </p:cNvCxnSpPr>
          <p:nvPr/>
        </p:nvCxnSpPr>
        <p:spPr>
          <a:xfrm>
            <a:off x="3657649" y="4720738"/>
            <a:ext cx="2808590" cy="0"/>
          </a:xfrm>
          <a:prstGeom prst="line">
            <a:avLst/>
          </a:prstGeom>
          <a:ln w="1905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>
            <a:extLst>
              <a:ext uri="{FF2B5EF4-FFF2-40B4-BE49-F238E27FC236}">
                <a16:creationId xmlns:a16="http://schemas.microsoft.com/office/drawing/2014/main" xmlns="" id="{CBBCF1B3-D129-48DB-86CD-BAE8885FE3B7}"/>
              </a:ext>
            </a:extLst>
          </p:cNvPr>
          <p:cNvSpPr txBox="1"/>
          <p:nvPr/>
        </p:nvSpPr>
        <p:spPr>
          <a:xfrm>
            <a:off x="7705521" y="1821635"/>
            <a:ext cx="3598205" cy="338554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r>
              <a:rPr lang="ru-RU" sz="1600" dirty="0">
                <a:solidFill>
                  <a:schemeClr val="bg1"/>
                </a:solidFill>
                <a:ea typeface="Calibri" panose="020F0502020204030204" pitchFamily="34" charset="0"/>
                <a:cs typeface="Arial" panose="020B0604020202020204" pitchFamily="34" charset="0"/>
              </a:rPr>
              <a:t>РЕКОРД СОВМЕСТНЫХ ЗАКУПОК</a:t>
            </a:r>
            <a:endParaRPr lang="ru-RU" sz="1600" dirty="0">
              <a:solidFill>
                <a:schemeClr val="bg1"/>
              </a:solidFill>
              <a:effectLst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27" name="Freeform 9">
            <a:extLst>
              <a:ext uri="{FF2B5EF4-FFF2-40B4-BE49-F238E27FC236}">
                <a16:creationId xmlns:a16="http://schemas.microsoft.com/office/drawing/2014/main" xmlns="" id="{452AD70C-0940-4D02-A2AD-4125286BB5C9}"/>
              </a:ext>
            </a:extLst>
          </p:cNvPr>
          <p:cNvSpPr>
            <a:spLocks/>
          </p:cNvSpPr>
          <p:nvPr/>
        </p:nvSpPr>
        <p:spPr bwMode="auto">
          <a:xfrm rot="10800000">
            <a:off x="11007634" y="1984400"/>
            <a:ext cx="1184367" cy="334904"/>
          </a:xfrm>
          <a:custGeom>
            <a:avLst/>
            <a:gdLst>
              <a:gd name="T0" fmla="*/ 0 w 2727"/>
              <a:gd name="T1" fmla="*/ 0 h 276"/>
              <a:gd name="T2" fmla="*/ 0 w 2727"/>
              <a:gd name="T3" fmla="*/ 0 h 276"/>
              <a:gd name="T4" fmla="*/ 1621 w 2727"/>
              <a:gd name="T5" fmla="*/ 0 h 276"/>
              <a:gd name="T6" fmla="*/ 1621 w 2727"/>
              <a:gd name="T7" fmla="*/ 0 h 276"/>
              <a:gd name="T8" fmla="*/ 1680 w 2727"/>
              <a:gd name="T9" fmla="*/ 2 h 276"/>
              <a:gd name="T10" fmla="*/ 1705 w 2727"/>
              <a:gd name="T11" fmla="*/ 4 h 276"/>
              <a:gd name="T12" fmla="*/ 1725 w 2727"/>
              <a:gd name="T13" fmla="*/ 9 h 276"/>
              <a:gd name="T14" fmla="*/ 1735 w 2727"/>
              <a:gd name="T15" fmla="*/ 12 h 276"/>
              <a:gd name="T16" fmla="*/ 1744 w 2727"/>
              <a:gd name="T17" fmla="*/ 15 h 276"/>
              <a:gd name="T18" fmla="*/ 1751 w 2727"/>
              <a:gd name="T19" fmla="*/ 21 h 276"/>
              <a:gd name="T20" fmla="*/ 1756 w 2727"/>
              <a:gd name="T21" fmla="*/ 26 h 276"/>
              <a:gd name="T22" fmla="*/ 1761 w 2727"/>
              <a:gd name="T23" fmla="*/ 34 h 276"/>
              <a:gd name="T24" fmla="*/ 1764 w 2727"/>
              <a:gd name="T25" fmla="*/ 41 h 276"/>
              <a:gd name="T26" fmla="*/ 1766 w 2727"/>
              <a:gd name="T27" fmla="*/ 51 h 276"/>
              <a:gd name="T28" fmla="*/ 1767 w 2727"/>
              <a:gd name="T29" fmla="*/ 61 h 276"/>
              <a:gd name="T30" fmla="*/ 1767 w 2727"/>
              <a:gd name="T31" fmla="*/ 61 h 276"/>
              <a:gd name="T32" fmla="*/ 1766 w 2727"/>
              <a:gd name="T33" fmla="*/ 150 h 276"/>
              <a:gd name="T34" fmla="*/ 1766 w 2727"/>
              <a:gd name="T35" fmla="*/ 150 h 276"/>
              <a:gd name="T36" fmla="*/ 1767 w 2727"/>
              <a:gd name="T37" fmla="*/ 172 h 276"/>
              <a:gd name="T38" fmla="*/ 1769 w 2727"/>
              <a:gd name="T39" fmla="*/ 192 h 276"/>
              <a:gd name="T40" fmla="*/ 1772 w 2727"/>
              <a:gd name="T41" fmla="*/ 209 h 276"/>
              <a:gd name="T42" fmla="*/ 1776 w 2727"/>
              <a:gd name="T43" fmla="*/ 222 h 276"/>
              <a:gd name="T44" fmla="*/ 1781 w 2727"/>
              <a:gd name="T45" fmla="*/ 234 h 276"/>
              <a:gd name="T46" fmla="*/ 1788 w 2727"/>
              <a:gd name="T47" fmla="*/ 245 h 276"/>
              <a:gd name="T48" fmla="*/ 1794 w 2727"/>
              <a:gd name="T49" fmla="*/ 252 h 276"/>
              <a:gd name="T50" fmla="*/ 1803 w 2727"/>
              <a:gd name="T51" fmla="*/ 259 h 276"/>
              <a:gd name="T52" fmla="*/ 1813 w 2727"/>
              <a:gd name="T53" fmla="*/ 264 h 276"/>
              <a:gd name="T54" fmla="*/ 1823 w 2727"/>
              <a:gd name="T55" fmla="*/ 269 h 276"/>
              <a:gd name="T56" fmla="*/ 1833 w 2727"/>
              <a:gd name="T57" fmla="*/ 271 h 276"/>
              <a:gd name="T58" fmla="*/ 1845 w 2727"/>
              <a:gd name="T59" fmla="*/ 274 h 276"/>
              <a:gd name="T60" fmla="*/ 1872 w 2727"/>
              <a:gd name="T61" fmla="*/ 276 h 276"/>
              <a:gd name="T62" fmla="*/ 1901 w 2727"/>
              <a:gd name="T63" fmla="*/ 276 h 276"/>
              <a:gd name="T64" fmla="*/ 1901 w 2727"/>
              <a:gd name="T65" fmla="*/ 276 h 276"/>
              <a:gd name="T66" fmla="*/ 2727 w 2727"/>
              <a:gd name="T67" fmla="*/ 276 h 276"/>
              <a:gd name="connsiteX0" fmla="*/ 0 w 10000"/>
              <a:gd name="connsiteY0" fmla="*/ 0 h 10000"/>
              <a:gd name="connsiteX1" fmla="*/ 5944 w 10000"/>
              <a:gd name="connsiteY1" fmla="*/ 0 h 10000"/>
              <a:gd name="connsiteX2" fmla="*/ 5944 w 10000"/>
              <a:gd name="connsiteY2" fmla="*/ 0 h 10000"/>
              <a:gd name="connsiteX3" fmla="*/ 6161 w 10000"/>
              <a:gd name="connsiteY3" fmla="*/ 72 h 10000"/>
              <a:gd name="connsiteX4" fmla="*/ 6252 w 10000"/>
              <a:gd name="connsiteY4" fmla="*/ 145 h 10000"/>
              <a:gd name="connsiteX5" fmla="*/ 6326 w 10000"/>
              <a:gd name="connsiteY5" fmla="*/ 326 h 10000"/>
              <a:gd name="connsiteX6" fmla="*/ 6362 w 10000"/>
              <a:gd name="connsiteY6" fmla="*/ 435 h 10000"/>
              <a:gd name="connsiteX7" fmla="*/ 6395 w 10000"/>
              <a:gd name="connsiteY7" fmla="*/ 543 h 10000"/>
              <a:gd name="connsiteX8" fmla="*/ 6421 w 10000"/>
              <a:gd name="connsiteY8" fmla="*/ 761 h 10000"/>
              <a:gd name="connsiteX9" fmla="*/ 6439 w 10000"/>
              <a:gd name="connsiteY9" fmla="*/ 942 h 10000"/>
              <a:gd name="connsiteX10" fmla="*/ 6458 w 10000"/>
              <a:gd name="connsiteY10" fmla="*/ 1232 h 10000"/>
              <a:gd name="connsiteX11" fmla="*/ 6469 w 10000"/>
              <a:gd name="connsiteY11" fmla="*/ 1486 h 10000"/>
              <a:gd name="connsiteX12" fmla="*/ 6476 w 10000"/>
              <a:gd name="connsiteY12" fmla="*/ 1848 h 10000"/>
              <a:gd name="connsiteX13" fmla="*/ 6480 w 10000"/>
              <a:gd name="connsiteY13" fmla="*/ 2210 h 10000"/>
              <a:gd name="connsiteX14" fmla="*/ 6480 w 10000"/>
              <a:gd name="connsiteY14" fmla="*/ 2210 h 10000"/>
              <a:gd name="connsiteX15" fmla="*/ 6476 w 10000"/>
              <a:gd name="connsiteY15" fmla="*/ 5435 h 10000"/>
              <a:gd name="connsiteX16" fmla="*/ 6476 w 10000"/>
              <a:gd name="connsiteY16" fmla="*/ 5435 h 10000"/>
              <a:gd name="connsiteX17" fmla="*/ 6480 w 10000"/>
              <a:gd name="connsiteY17" fmla="*/ 6232 h 10000"/>
              <a:gd name="connsiteX18" fmla="*/ 6487 w 10000"/>
              <a:gd name="connsiteY18" fmla="*/ 6957 h 10000"/>
              <a:gd name="connsiteX19" fmla="*/ 6498 w 10000"/>
              <a:gd name="connsiteY19" fmla="*/ 7572 h 10000"/>
              <a:gd name="connsiteX20" fmla="*/ 6513 w 10000"/>
              <a:gd name="connsiteY20" fmla="*/ 8043 h 10000"/>
              <a:gd name="connsiteX21" fmla="*/ 6531 w 10000"/>
              <a:gd name="connsiteY21" fmla="*/ 8478 h 10000"/>
              <a:gd name="connsiteX22" fmla="*/ 6557 w 10000"/>
              <a:gd name="connsiteY22" fmla="*/ 8877 h 10000"/>
              <a:gd name="connsiteX23" fmla="*/ 6579 w 10000"/>
              <a:gd name="connsiteY23" fmla="*/ 9130 h 10000"/>
              <a:gd name="connsiteX24" fmla="*/ 6612 w 10000"/>
              <a:gd name="connsiteY24" fmla="*/ 9384 h 10000"/>
              <a:gd name="connsiteX25" fmla="*/ 6648 w 10000"/>
              <a:gd name="connsiteY25" fmla="*/ 9565 h 10000"/>
              <a:gd name="connsiteX26" fmla="*/ 6685 w 10000"/>
              <a:gd name="connsiteY26" fmla="*/ 9746 h 10000"/>
              <a:gd name="connsiteX27" fmla="*/ 6722 w 10000"/>
              <a:gd name="connsiteY27" fmla="*/ 9819 h 10000"/>
              <a:gd name="connsiteX28" fmla="*/ 6766 w 10000"/>
              <a:gd name="connsiteY28" fmla="*/ 9928 h 10000"/>
              <a:gd name="connsiteX29" fmla="*/ 6865 w 10000"/>
              <a:gd name="connsiteY29" fmla="*/ 10000 h 10000"/>
              <a:gd name="connsiteX30" fmla="*/ 6971 w 10000"/>
              <a:gd name="connsiteY30" fmla="*/ 10000 h 10000"/>
              <a:gd name="connsiteX31" fmla="*/ 6971 w 10000"/>
              <a:gd name="connsiteY31" fmla="*/ 10000 h 10000"/>
              <a:gd name="connsiteX32" fmla="*/ 10000 w 10000"/>
              <a:gd name="connsiteY32" fmla="*/ 10000 h 10000"/>
              <a:gd name="connsiteX0" fmla="*/ 0 w 4056"/>
              <a:gd name="connsiteY0" fmla="*/ 0 h 10000"/>
              <a:gd name="connsiteX1" fmla="*/ 0 w 4056"/>
              <a:gd name="connsiteY1" fmla="*/ 0 h 10000"/>
              <a:gd name="connsiteX2" fmla="*/ 217 w 4056"/>
              <a:gd name="connsiteY2" fmla="*/ 72 h 10000"/>
              <a:gd name="connsiteX3" fmla="*/ 308 w 4056"/>
              <a:gd name="connsiteY3" fmla="*/ 145 h 10000"/>
              <a:gd name="connsiteX4" fmla="*/ 382 w 4056"/>
              <a:gd name="connsiteY4" fmla="*/ 326 h 10000"/>
              <a:gd name="connsiteX5" fmla="*/ 418 w 4056"/>
              <a:gd name="connsiteY5" fmla="*/ 435 h 10000"/>
              <a:gd name="connsiteX6" fmla="*/ 451 w 4056"/>
              <a:gd name="connsiteY6" fmla="*/ 543 h 10000"/>
              <a:gd name="connsiteX7" fmla="*/ 477 w 4056"/>
              <a:gd name="connsiteY7" fmla="*/ 761 h 10000"/>
              <a:gd name="connsiteX8" fmla="*/ 495 w 4056"/>
              <a:gd name="connsiteY8" fmla="*/ 942 h 10000"/>
              <a:gd name="connsiteX9" fmla="*/ 514 w 4056"/>
              <a:gd name="connsiteY9" fmla="*/ 1232 h 10000"/>
              <a:gd name="connsiteX10" fmla="*/ 525 w 4056"/>
              <a:gd name="connsiteY10" fmla="*/ 1486 h 10000"/>
              <a:gd name="connsiteX11" fmla="*/ 532 w 4056"/>
              <a:gd name="connsiteY11" fmla="*/ 1848 h 10000"/>
              <a:gd name="connsiteX12" fmla="*/ 536 w 4056"/>
              <a:gd name="connsiteY12" fmla="*/ 2210 h 10000"/>
              <a:gd name="connsiteX13" fmla="*/ 536 w 4056"/>
              <a:gd name="connsiteY13" fmla="*/ 2210 h 10000"/>
              <a:gd name="connsiteX14" fmla="*/ 532 w 4056"/>
              <a:gd name="connsiteY14" fmla="*/ 5435 h 10000"/>
              <a:gd name="connsiteX15" fmla="*/ 532 w 4056"/>
              <a:gd name="connsiteY15" fmla="*/ 5435 h 10000"/>
              <a:gd name="connsiteX16" fmla="*/ 536 w 4056"/>
              <a:gd name="connsiteY16" fmla="*/ 6232 h 10000"/>
              <a:gd name="connsiteX17" fmla="*/ 543 w 4056"/>
              <a:gd name="connsiteY17" fmla="*/ 6957 h 10000"/>
              <a:gd name="connsiteX18" fmla="*/ 554 w 4056"/>
              <a:gd name="connsiteY18" fmla="*/ 7572 h 10000"/>
              <a:gd name="connsiteX19" fmla="*/ 569 w 4056"/>
              <a:gd name="connsiteY19" fmla="*/ 8043 h 10000"/>
              <a:gd name="connsiteX20" fmla="*/ 587 w 4056"/>
              <a:gd name="connsiteY20" fmla="*/ 8478 h 10000"/>
              <a:gd name="connsiteX21" fmla="*/ 613 w 4056"/>
              <a:gd name="connsiteY21" fmla="*/ 8877 h 10000"/>
              <a:gd name="connsiteX22" fmla="*/ 635 w 4056"/>
              <a:gd name="connsiteY22" fmla="*/ 9130 h 10000"/>
              <a:gd name="connsiteX23" fmla="*/ 668 w 4056"/>
              <a:gd name="connsiteY23" fmla="*/ 9384 h 10000"/>
              <a:gd name="connsiteX24" fmla="*/ 704 w 4056"/>
              <a:gd name="connsiteY24" fmla="*/ 9565 h 10000"/>
              <a:gd name="connsiteX25" fmla="*/ 741 w 4056"/>
              <a:gd name="connsiteY25" fmla="*/ 9746 h 10000"/>
              <a:gd name="connsiteX26" fmla="*/ 778 w 4056"/>
              <a:gd name="connsiteY26" fmla="*/ 9819 h 10000"/>
              <a:gd name="connsiteX27" fmla="*/ 822 w 4056"/>
              <a:gd name="connsiteY27" fmla="*/ 9928 h 10000"/>
              <a:gd name="connsiteX28" fmla="*/ 921 w 4056"/>
              <a:gd name="connsiteY28" fmla="*/ 10000 h 10000"/>
              <a:gd name="connsiteX29" fmla="*/ 1027 w 4056"/>
              <a:gd name="connsiteY29" fmla="*/ 10000 h 10000"/>
              <a:gd name="connsiteX30" fmla="*/ 1027 w 4056"/>
              <a:gd name="connsiteY30" fmla="*/ 10000 h 10000"/>
              <a:gd name="connsiteX31" fmla="*/ 4056 w 4056"/>
              <a:gd name="connsiteY31" fmla="*/ 10000 h 10000"/>
              <a:gd name="connsiteX0" fmla="*/ 0 w 10000"/>
              <a:gd name="connsiteY0" fmla="*/ 0 h 10000"/>
              <a:gd name="connsiteX1" fmla="*/ 0 w 10000"/>
              <a:gd name="connsiteY1" fmla="*/ 0 h 10000"/>
              <a:gd name="connsiteX2" fmla="*/ 535 w 10000"/>
              <a:gd name="connsiteY2" fmla="*/ 72 h 10000"/>
              <a:gd name="connsiteX3" fmla="*/ 759 w 10000"/>
              <a:gd name="connsiteY3" fmla="*/ 145 h 10000"/>
              <a:gd name="connsiteX4" fmla="*/ 942 w 10000"/>
              <a:gd name="connsiteY4" fmla="*/ 326 h 10000"/>
              <a:gd name="connsiteX5" fmla="*/ 1031 w 10000"/>
              <a:gd name="connsiteY5" fmla="*/ 435 h 10000"/>
              <a:gd name="connsiteX6" fmla="*/ 1112 w 10000"/>
              <a:gd name="connsiteY6" fmla="*/ 543 h 10000"/>
              <a:gd name="connsiteX7" fmla="*/ 1176 w 10000"/>
              <a:gd name="connsiteY7" fmla="*/ 761 h 10000"/>
              <a:gd name="connsiteX8" fmla="*/ 1220 w 10000"/>
              <a:gd name="connsiteY8" fmla="*/ 942 h 10000"/>
              <a:gd name="connsiteX9" fmla="*/ 1267 w 10000"/>
              <a:gd name="connsiteY9" fmla="*/ 1232 h 10000"/>
              <a:gd name="connsiteX10" fmla="*/ 1294 w 10000"/>
              <a:gd name="connsiteY10" fmla="*/ 1486 h 10000"/>
              <a:gd name="connsiteX11" fmla="*/ 1312 w 10000"/>
              <a:gd name="connsiteY11" fmla="*/ 1848 h 10000"/>
              <a:gd name="connsiteX12" fmla="*/ 1321 w 10000"/>
              <a:gd name="connsiteY12" fmla="*/ 2210 h 10000"/>
              <a:gd name="connsiteX13" fmla="*/ 1321 w 10000"/>
              <a:gd name="connsiteY13" fmla="*/ 2210 h 10000"/>
              <a:gd name="connsiteX14" fmla="*/ 1312 w 10000"/>
              <a:gd name="connsiteY14" fmla="*/ 5435 h 10000"/>
              <a:gd name="connsiteX15" fmla="*/ 1312 w 10000"/>
              <a:gd name="connsiteY15" fmla="*/ 5435 h 10000"/>
              <a:gd name="connsiteX16" fmla="*/ 1321 w 10000"/>
              <a:gd name="connsiteY16" fmla="*/ 6232 h 10000"/>
              <a:gd name="connsiteX17" fmla="*/ 1339 w 10000"/>
              <a:gd name="connsiteY17" fmla="*/ 6957 h 10000"/>
              <a:gd name="connsiteX18" fmla="*/ 1366 w 10000"/>
              <a:gd name="connsiteY18" fmla="*/ 7572 h 10000"/>
              <a:gd name="connsiteX19" fmla="*/ 1403 w 10000"/>
              <a:gd name="connsiteY19" fmla="*/ 8043 h 10000"/>
              <a:gd name="connsiteX20" fmla="*/ 1447 w 10000"/>
              <a:gd name="connsiteY20" fmla="*/ 8478 h 10000"/>
              <a:gd name="connsiteX21" fmla="*/ 1511 w 10000"/>
              <a:gd name="connsiteY21" fmla="*/ 8877 h 10000"/>
              <a:gd name="connsiteX22" fmla="*/ 1566 w 10000"/>
              <a:gd name="connsiteY22" fmla="*/ 9130 h 10000"/>
              <a:gd name="connsiteX23" fmla="*/ 1647 w 10000"/>
              <a:gd name="connsiteY23" fmla="*/ 9384 h 10000"/>
              <a:gd name="connsiteX24" fmla="*/ 1736 w 10000"/>
              <a:gd name="connsiteY24" fmla="*/ 9565 h 10000"/>
              <a:gd name="connsiteX25" fmla="*/ 1827 w 10000"/>
              <a:gd name="connsiteY25" fmla="*/ 9746 h 10000"/>
              <a:gd name="connsiteX26" fmla="*/ 1918 w 10000"/>
              <a:gd name="connsiteY26" fmla="*/ 9819 h 10000"/>
              <a:gd name="connsiteX27" fmla="*/ 2027 w 10000"/>
              <a:gd name="connsiteY27" fmla="*/ 9928 h 10000"/>
              <a:gd name="connsiteX28" fmla="*/ 2271 w 10000"/>
              <a:gd name="connsiteY28" fmla="*/ 10000 h 10000"/>
              <a:gd name="connsiteX29" fmla="*/ 2532 w 10000"/>
              <a:gd name="connsiteY29" fmla="*/ 10000 h 10000"/>
              <a:gd name="connsiteX30" fmla="*/ 2532 w 10000"/>
              <a:gd name="connsiteY30" fmla="*/ 10000 h 10000"/>
              <a:gd name="connsiteX31" fmla="*/ 6953 w 10000"/>
              <a:gd name="connsiteY31" fmla="*/ 9991 h 10000"/>
              <a:gd name="connsiteX32" fmla="*/ 10000 w 10000"/>
              <a:gd name="connsiteY32" fmla="*/ 10000 h 10000"/>
              <a:gd name="connsiteX0" fmla="*/ 0 w 6953"/>
              <a:gd name="connsiteY0" fmla="*/ 0 h 10000"/>
              <a:gd name="connsiteX1" fmla="*/ 0 w 6953"/>
              <a:gd name="connsiteY1" fmla="*/ 0 h 10000"/>
              <a:gd name="connsiteX2" fmla="*/ 535 w 6953"/>
              <a:gd name="connsiteY2" fmla="*/ 72 h 10000"/>
              <a:gd name="connsiteX3" fmla="*/ 759 w 6953"/>
              <a:gd name="connsiteY3" fmla="*/ 145 h 10000"/>
              <a:gd name="connsiteX4" fmla="*/ 942 w 6953"/>
              <a:gd name="connsiteY4" fmla="*/ 326 h 10000"/>
              <a:gd name="connsiteX5" fmla="*/ 1031 w 6953"/>
              <a:gd name="connsiteY5" fmla="*/ 435 h 10000"/>
              <a:gd name="connsiteX6" fmla="*/ 1112 w 6953"/>
              <a:gd name="connsiteY6" fmla="*/ 543 h 10000"/>
              <a:gd name="connsiteX7" fmla="*/ 1176 w 6953"/>
              <a:gd name="connsiteY7" fmla="*/ 761 h 10000"/>
              <a:gd name="connsiteX8" fmla="*/ 1220 w 6953"/>
              <a:gd name="connsiteY8" fmla="*/ 942 h 10000"/>
              <a:gd name="connsiteX9" fmla="*/ 1267 w 6953"/>
              <a:gd name="connsiteY9" fmla="*/ 1232 h 10000"/>
              <a:gd name="connsiteX10" fmla="*/ 1294 w 6953"/>
              <a:gd name="connsiteY10" fmla="*/ 1486 h 10000"/>
              <a:gd name="connsiteX11" fmla="*/ 1312 w 6953"/>
              <a:gd name="connsiteY11" fmla="*/ 1848 h 10000"/>
              <a:gd name="connsiteX12" fmla="*/ 1321 w 6953"/>
              <a:gd name="connsiteY12" fmla="*/ 2210 h 10000"/>
              <a:gd name="connsiteX13" fmla="*/ 1321 w 6953"/>
              <a:gd name="connsiteY13" fmla="*/ 2210 h 10000"/>
              <a:gd name="connsiteX14" fmla="*/ 1312 w 6953"/>
              <a:gd name="connsiteY14" fmla="*/ 5435 h 10000"/>
              <a:gd name="connsiteX15" fmla="*/ 1312 w 6953"/>
              <a:gd name="connsiteY15" fmla="*/ 5435 h 10000"/>
              <a:gd name="connsiteX16" fmla="*/ 1321 w 6953"/>
              <a:gd name="connsiteY16" fmla="*/ 6232 h 10000"/>
              <a:gd name="connsiteX17" fmla="*/ 1339 w 6953"/>
              <a:gd name="connsiteY17" fmla="*/ 6957 h 10000"/>
              <a:gd name="connsiteX18" fmla="*/ 1366 w 6953"/>
              <a:gd name="connsiteY18" fmla="*/ 7572 h 10000"/>
              <a:gd name="connsiteX19" fmla="*/ 1403 w 6953"/>
              <a:gd name="connsiteY19" fmla="*/ 8043 h 10000"/>
              <a:gd name="connsiteX20" fmla="*/ 1447 w 6953"/>
              <a:gd name="connsiteY20" fmla="*/ 8478 h 10000"/>
              <a:gd name="connsiteX21" fmla="*/ 1511 w 6953"/>
              <a:gd name="connsiteY21" fmla="*/ 8877 h 10000"/>
              <a:gd name="connsiteX22" fmla="*/ 1566 w 6953"/>
              <a:gd name="connsiteY22" fmla="*/ 9130 h 10000"/>
              <a:gd name="connsiteX23" fmla="*/ 1647 w 6953"/>
              <a:gd name="connsiteY23" fmla="*/ 9384 h 10000"/>
              <a:gd name="connsiteX24" fmla="*/ 1736 w 6953"/>
              <a:gd name="connsiteY24" fmla="*/ 9565 h 10000"/>
              <a:gd name="connsiteX25" fmla="*/ 1827 w 6953"/>
              <a:gd name="connsiteY25" fmla="*/ 9746 h 10000"/>
              <a:gd name="connsiteX26" fmla="*/ 1918 w 6953"/>
              <a:gd name="connsiteY26" fmla="*/ 9819 h 10000"/>
              <a:gd name="connsiteX27" fmla="*/ 2027 w 6953"/>
              <a:gd name="connsiteY27" fmla="*/ 9928 h 10000"/>
              <a:gd name="connsiteX28" fmla="*/ 2271 w 6953"/>
              <a:gd name="connsiteY28" fmla="*/ 10000 h 10000"/>
              <a:gd name="connsiteX29" fmla="*/ 2532 w 6953"/>
              <a:gd name="connsiteY29" fmla="*/ 10000 h 10000"/>
              <a:gd name="connsiteX30" fmla="*/ 2532 w 6953"/>
              <a:gd name="connsiteY30" fmla="*/ 10000 h 10000"/>
              <a:gd name="connsiteX31" fmla="*/ 6953 w 6953"/>
              <a:gd name="connsiteY31" fmla="*/ 9991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6953" h="10000">
                <a:moveTo>
                  <a:pt x="0" y="0"/>
                </a:moveTo>
                <a:lnTo>
                  <a:pt x="0" y="0"/>
                </a:lnTo>
                <a:lnTo>
                  <a:pt x="535" y="72"/>
                </a:lnTo>
                <a:lnTo>
                  <a:pt x="759" y="145"/>
                </a:lnTo>
                <a:cubicBezTo>
                  <a:pt x="821" y="205"/>
                  <a:pt x="880" y="266"/>
                  <a:pt x="942" y="326"/>
                </a:cubicBezTo>
                <a:cubicBezTo>
                  <a:pt x="971" y="362"/>
                  <a:pt x="1001" y="399"/>
                  <a:pt x="1031" y="435"/>
                </a:cubicBezTo>
                <a:lnTo>
                  <a:pt x="1112" y="543"/>
                </a:lnTo>
                <a:cubicBezTo>
                  <a:pt x="1134" y="616"/>
                  <a:pt x="1154" y="688"/>
                  <a:pt x="1176" y="761"/>
                </a:cubicBezTo>
                <a:cubicBezTo>
                  <a:pt x="1191" y="821"/>
                  <a:pt x="1206" y="882"/>
                  <a:pt x="1220" y="942"/>
                </a:cubicBezTo>
                <a:cubicBezTo>
                  <a:pt x="1235" y="1039"/>
                  <a:pt x="1252" y="1135"/>
                  <a:pt x="1267" y="1232"/>
                </a:cubicBezTo>
                <a:cubicBezTo>
                  <a:pt x="1277" y="1317"/>
                  <a:pt x="1285" y="1401"/>
                  <a:pt x="1294" y="1486"/>
                </a:cubicBezTo>
                <a:cubicBezTo>
                  <a:pt x="1299" y="1607"/>
                  <a:pt x="1307" y="1727"/>
                  <a:pt x="1312" y="1848"/>
                </a:cubicBezTo>
                <a:cubicBezTo>
                  <a:pt x="1314" y="1969"/>
                  <a:pt x="1319" y="2089"/>
                  <a:pt x="1321" y="2210"/>
                </a:cubicBezTo>
                <a:lnTo>
                  <a:pt x="1321" y="2210"/>
                </a:lnTo>
                <a:cubicBezTo>
                  <a:pt x="1319" y="3285"/>
                  <a:pt x="1314" y="4360"/>
                  <a:pt x="1312" y="5435"/>
                </a:cubicBezTo>
                <a:lnTo>
                  <a:pt x="1312" y="5435"/>
                </a:lnTo>
                <a:cubicBezTo>
                  <a:pt x="1314" y="5701"/>
                  <a:pt x="1319" y="5966"/>
                  <a:pt x="1321" y="6232"/>
                </a:cubicBezTo>
                <a:cubicBezTo>
                  <a:pt x="1326" y="6474"/>
                  <a:pt x="1334" y="6715"/>
                  <a:pt x="1339" y="6957"/>
                </a:cubicBezTo>
                <a:cubicBezTo>
                  <a:pt x="1349" y="7162"/>
                  <a:pt x="1356" y="7367"/>
                  <a:pt x="1366" y="7572"/>
                </a:cubicBezTo>
                <a:cubicBezTo>
                  <a:pt x="1378" y="7729"/>
                  <a:pt x="1391" y="7886"/>
                  <a:pt x="1403" y="8043"/>
                </a:cubicBezTo>
                <a:cubicBezTo>
                  <a:pt x="1418" y="8188"/>
                  <a:pt x="1432" y="8333"/>
                  <a:pt x="1447" y="8478"/>
                </a:cubicBezTo>
                <a:cubicBezTo>
                  <a:pt x="1469" y="8611"/>
                  <a:pt x="1489" y="8744"/>
                  <a:pt x="1511" y="8877"/>
                </a:cubicBezTo>
                <a:cubicBezTo>
                  <a:pt x="1529" y="8961"/>
                  <a:pt x="1548" y="9046"/>
                  <a:pt x="1566" y="9130"/>
                </a:cubicBezTo>
                <a:cubicBezTo>
                  <a:pt x="1593" y="9215"/>
                  <a:pt x="1620" y="9299"/>
                  <a:pt x="1647" y="9384"/>
                </a:cubicBezTo>
                <a:cubicBezTo>
                  <a:pt x="1677" y="9444"/>
                  <a:pt x="1706" y="9505"/>
                  <a:pt x="1736" y="9565"/>
                </a:cubicBezTo>
                <a:cubicBezTo>
                  <a:pt x="1765" y="9625"/>
                  <a:pt x="1797" y="9686"/>
                  <a:pt x="1827" y="9746"/>
                </a:cubicBezTo>
                <a:cubicBezTo>
                  <a:pt x="1857" y="9770"/>
                  <a:pt x="1889" y="9795"/>
                  <a:pt x="1918" y="9819"/>
                </a:cubicBezTo>
                <a:cubicBezTo>
                  <a:pt x="1955" y="9855"/>
                  <a:pt x="1990" y="9892"/>
                  <a:pt x="2027" y="9928"/>
                </a:cubicBezTo>
                <a:lnTo>
                  <a:pt x="2271" y="10000"/>
                </a:lnTo>
                <a:lnTo>
                  <a:pt x="2532" y="10000"/>
                </a:lnTo>
                <a:lnTo>
                  <a:pt x="2532" y="10000"/>
                </a:lnTo>
                <a:lnTo>
                  <a:pt x="6953" y="9991"/>
                </a:lnTo>
              </a:path>
            </a:pathLst>
          </a:custGeom>
          <a:noFill/>
          <a:ln w="19050">
            <a:solidFill>
              <a:schemeClr val="bg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xmlns="" id="{07A96487-71FE-4EA0-B2B1-B5C3F47B3A76}"/>
              </a:ext>
            </a:extLst>
          </p:cNvPr>
          <p:cNvSpPr txBox="1"/>
          <p:nvPr/>
        </p:nvSpPr>
        <p:spPr>
          <a:xfrm>
            <a:off x="8363256" y="2387849"/>
            <a:ext cx="2453128" cy="318805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pPr>
              <a:lnSpc>
                <a:spcPct val="90000"/>
              </a:lnSpc>
            </a:pPr>
            <a:r>
              <a:rPr lang="ru-RU" sz="1600" dirty="0">
                <a:solidFill>
                  <a:schemeClr val="bg1"/>
                </a:solidFill>
                <a:effectLst/>
                <a:ea typeface="Calibri" panose="020F0502020204030204" pitchFamily="34" charset="0"/>
                <a:cs typeface="Arial" panose="020B0604020202020204" pitchFamily="34" charset="0"/>
              </a:rPr>
              <a:t>заказчиков</a:t>
            </a:r>
            <a:r>
              <a:rPr lang="en-US" sz="1600" dirty="0">
                <a:solidFill>
                  <a:schemeClr val="bg1"/>
                </a:solidFill>
                <a:effectLst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1600" dirty="0">
                <a:solidFill>
                  <a:schemeClr val="bg1"/>
                </a:solidFill>
                <a:effectLst/>
                <a:ea typeface="Calibri" panose="020F0502020204030204" pitchFamily="34" charset="0"/>
                <a:cs typeface="Arial" panose="020B0604020202020204" pitchFamily="34" charset="0"/>
              </a:rPr>
              <a:t>в </a:t>
            </a:r>
            <a:r>
              <a:rPr lang="ru-RU" sz="1600" dirty="0">
                <a:solidFill>
                  <a:schemeClr val="bg1"/>
                </a:solidFill>
                <a:ea typeface="Calibri" panose="020F0502020204030204" pitchFamily="34" charset="0"/>
                <a:cs typeface="Arial" panose="020B0604020202020204" pitchFamily="34" charset="0"/>
              </a:rPr>
              <a:t>1</a:t>
            </a:r>
            <a:r>
              <a:rPr lang="ru-RU" sz="1600" dirty="0">
                <a:solidFill>
                  <a:schemeClr val="bg1"/>
                </a:solidFill>
                <a:effectLst/>
                <a:ea typeface="Calibri" panose="020F0502020204030204" pitchFamily="34" charset="0"/>
                <a:cs typeface="Arial" panose="020B0604020202020204" pitchFamily="34" charset="0"/>
              </a:rPr>
              <a:t> закупке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xmlns="" id="{8D858AE2-4F26-40D7-92B2-7EF3EFCCC74C}"/>
              </a:ext>
            </a:extLst>
          </p:cNvPr>
          <p:cNvSpPr txBox="1"/>
          <p:nvPr/>
        </p:nvSpPr>
        <p:spPr>
          <a:xfrm>
            <a:off x="7577968" y="2116346"/>
            <a:ext cx="802240" cy="707886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r"/>
            <a:r>
              <a:rPr lang="ru-RU" sz="4000" dirty="0">
                <a:solidFill>
                  <a:schemeClr val="bg1"/>
                </a:solidFill>
                <a:cs typeface="Times New Roman" panose="02020603050405020304" pitchFamily="18" charset="0"/>
              </a:rPr>
              <a:t>50</a:t>
            </a:r>
            <a:endParaRPr lang="ru-RU" sz="4000" dirty="0">
              <a:solidFill>
                <a:schemeClr val="bg1"/>
              </a:solidFill>
            </a:endParaRPr>
          </a:p>
        </p:txBody>
      </p:sp>
      <p:sp>
        <p:nvSpPr>
          <p:cNvPr id="49" name="Прямоугольник: скругленные верхние углы 48">
            <a:extLst>
              <a:ext uri="{FF2B5EF4-FFF2-40B4-BE49-F238E27FC236}">
                <a16:creationId xmlns:a16="http://schemas.microsoft.com/office/drawing/2014/main" xmlns="" id="{0FF715AC-26D7-4900-A39C-1F6198661B30}"/>
              </a:ext>
            </a:extLst>
          </p:cNvPr>
          <p:cNvSpPr/>
          <p:nvPr/>
        </p:nvSpPr>
        <p:spPr>
          <a:xfrm rot="16200000">
            <a:off x="8375111" y="2053639"/>
            <a:ext cx="2805123" cy="4828675"/>
          </a:xfrm>
          <a:prstGeom prst="round2SameRect">
            <a:avLst>
              <a:gd name="adj1" fmla="val 5036"/>
              <a:gd name="adj2" fmla="val 0"/>
            </a:avLst>
          </a:prstGeom>
          <a:gradFill>
            <a:gsLst>
              <a:gs pos="52000">
                <a:schemeClr val="tx2"/>
              </a:gs>
              <a:gs pos="0">
                <a:srgbClr val="F45967"/>
              </a:gs>
              <a:gs pos="100000">
                <a:schemeClr val="accent1"/>
              </a:gs>
            </a:gsLst>
            <a:lin ang="27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xmlns="" id="{094870D9-6EB0-43FC-9BF2-C3F0E4227732}"/>
              </a:ext>
            </a:extLst>
          </p:cNvPr>
          <p:cNvSpPr txBox="1"/>
          <p:nvPr/>
        </p:nvSpPr>
        <p:spPr>
          <a:xfrm>
            <a:off x="7705522" y="3266104"/>
            <a:ext cx="3598205" cy="338554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r>
              <a:rPr lang="ru-RU" sz="1600" dirty="0">
                <a:solidFill>
                  <a:schemeClr val="bg1"/>
                </a:solidFill>
                <a:ea typeface="Calibri" panose="020F0502020204030204" pitchFamily="34" charset="0"/>
                <a:cs typeface="Arial" panose="020B0604020202020204" pitchFamily="34" charset="0"/>
              </a:rPr>
              <a:t> РЕКОРДЫ РАЗМЕЩЕННЫХ ЛОТОВ</a:t>
            </a:r>
            <a:endParaRPr lang="ru-RU" sz="1600" dirty="0">
              <a:solidFill>
                <a:schemeClr val="bg1"/>
              </a:solidFill>
              <a:effectLst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51" name="Freeform 9">
            <a:extLst>
              <a:ext uri="{FF2B5EF4-FFF2-40B4-BE49-F238E27FC236}">
                <a16:creationId xmlns:a16="http://schemas.microsoft.com/office/drawing/2014/main" xmlns="" id="{2065835D-9DCC-41DB-953C-DDAAD2E25726}"/>
              </a:ext>
            </a:extLst>
          </p:cNvPr>
          <p:cNvSpPr>
            <a:spLocks/>
          </p:cNvSpPr>
          <p:nvPr/>
        </p:nvSpPr>
        <p:spPr bwMode="auto">
          <a:xfrm rot="10800000">
            <a:off x="11176766" y="3428869"/>
            <a:ext cx="1015236" cy="334904"/>
          </a:xfrm>
          <a:custGeom>
            <a:avLst/>
            <a:gdLst>
              <a:gd name="T0" fmla="*/ 0 w 2727"/>
              <a:gd name="T1" fmla="*/ 0 h 276"/>
              <a:gd name="T2" fmla="*/ 0 w 2727"/>
              <a:gd name="T3" fmla="*/ 0 h 276"/>
              <a:gd name="T4" fmla="*/ 1621 w 2727"/>
              <a:gd name="T5" fmla="*/ 0 h 276"/>
              <a:gd name="T6" fmla="*/ 1621 w 2727"/>
              <a:gd name="T7" fmla="*/ 0 h 276"/>
              <a:gd name="T8" fmla="*/ 1680 w 2727"/>
              <a:gd name="T9" fmla="*/ 2 h 276"/>
              <a:gd name="T10" fmla="*/ 1705 w 2727"/>
              <a:gd name="T11" fmla="*/ 4 h 276"/>
              <a:gd name="T12" fmla="*/ 1725 w 2727"/>
              <a:gd name="T13" fmla="*/ 9 h 276"/>
              <a:gd name="T14" fmla="*/ 1735 w 2727"/>
              <a:gd name="T15" fmla="*/ 12 h 276"/>
              <a:gd name="T16" fmla="*/ 1744 w 2727"/>
              <a:gd name="T17" fmla="*/ 15 h 276"/>
              <a:gd name="T18" fmla="*/ 1751 w 2727"/>
              <a:gd name="T19" fmla="*/ 21 h 276"/>
              <a:gd name="T20" fmla="*/ 1756 w 2727"/>
              <a:gd name="T21" fmla="*/ 26 h 276"/>
              <a:gd name="T22" fmla="*/ 1761 w 2727"/>
              <a:gd name="T23" fmla="*/ 34 h 276"/>
              <a:gd name="T24" fmla="*/ 1764 w 2727"/>
              <a:gd name="T25" fmla="*/ 41 h 276"/>
              <a:gd name="T26" fmla="*/ 1766 w 2727"/>
              <a:gd name="T27" fmla="*/ 51 h 276"/>
              <a:gd name="T28" fmla="*/ 1767 w 2727"/>
              <a:gd name="T29" fmla="*/ 61 h 276"/>
              <a:gd name="T30" fmla="*/ 1767 w 2727"/>
              <a:gd name="T31" fmla="*/ 61 h 276"/>
              <a:gd name="T32" fmla="*/ 1766 w 2727"/>
              <a:gd name="T33" fmla="*/ 150 h 276"/>
              <a:gd name="T34" fmla="*/ 1766 w 2727"/>
              <a:gd name="T35" fmla="*/ 150 h 276"/>
              <a:gd name="T36" fmla="*/ 1767 w 2727"/>
              <a:gd name="T37" fmla="*/ 172 h 276"/>
              <a:gd name="T38" fmla="*/ 1769 w 2727"/>
              <a:gd name="T39" fmla="*/ 192 h 276"/>
              <a:gd name="T40" fmla="*/ 1772 w 2727"/>
              <a:gd name="T41" fmla="*/ 209 h 276"/>
              <a:gd name="T42" fmla="*/ 1776 w 2727"/>
              <a:gd name="T43" fmla="*/ 222 h 276"/>
              <a:gd name="T44" fmla="*/ 1781 w 2727"/>
              <a:gd name="T45" fmla="*/ 234 h 276"/>
              <a:gd name="T46" fmla="*/ 1788 w 2727"/>
              <a:gd name="T47" fmla="*/ 245 h 276"/>
              <a:gd name="T48" fmla="*/ 1794 w 2727"/>
              <a:gd name="T49" fmla="*/ 252 h 276"/>
              <a:gd name="T50" fmla="*/ 1803 w 2727"/>
              <a:gd name="T51" fmla="*/ 259 h 276"/>
              <a:gd name="T52" fmla="*/ 1813 w 2727"/>
              <a:gd name="T53" fmla="*/ 264 h 276"/>
              <a:gd name="T54" fmla="*/ 1823 w 2727"/>
              <a:gd name="T55" fmla="*/ 269 h 276"/>
              <a:gd name="T56" fmla="*/ 1833 w 2727"/>
              <a:gd name="T57" fmla="*/ 271 h 276"/>
              <a:gd name="T58" fmla="*/ 1845 w 2727"/>
              <a:gd name="T59" fmla="*/ 274 h 276"/>
              <a:gd name="T60" fmla="*/ 1872 w 2727"/>
              <a:gd name="T61" fmla="*/ 276 h 276"/>
              <a:gd name="T62" fmla="*/ 1901 w 2727"/>
              <a:gd name="T63" fmla="*/ 276 h 276"/>
              <a:gd name="T64" fmla="*/ 1901 w 2727"/>
              <a:gd name="T65" fmla="*/ 276 h 276"/>
              <a:gd name="T66" fmla="*/ 2727 w 2727"/>
              <a:gd name="T67" fmla="*/ 276 h 276"/>
              <a:gd name="connsiteX0" fmla="*/ 0 w 10000"/>
              <a:gd name="connsiteY0" fmla="*/ 0 h 10000"/>
              <a:gd name="connsiteX1" fmla="*/ 5944 w 10000"/>
              <a:gd name="connsiteY1" fmla="*/ 0 h 10000"/>
              <a:gd name="connsiteX2" fmla="*/ 5944 w 10000"/>
              <a:gd name="connsiteY2" fmla="*/ 0 h 10000"/>
              <a:gd name="connsiteX3" fmla="*/ 6161 w 10000"/>
              <a:gd name="connsiteY3" fmla="*/ 72 h 10000"/>
              <a:gd name="connsiteX4" fmla="*/ 6252 w 10000"/>
              <a:gd name="connsiteY4" fmla="*/ 145 h 10000"/>
              <a:gd name="connsiteX5" fmla="*/ 6326 w 10000"/>
              <a:gd name="connsiteY5" fmla="*/ 326 h 10000"/>
              <a:gd name="connsiteX6" fmla="*/ 6362 w 10000"/>
              <a:gd name="connsiteY6" fmla="*/ 435 h 10000"/>
              <a:gd name="connsiteX7" fmla="*/ 6395 w 10000"/>
              <a:gd name="connsiteY7" fmla="*/ 543 h 10000"/>
              <a:gd name="connsiteX8" fmla="*/ 6421 w 10000"/>
              <a:gd name="connsiteY8" fmla="*/ 761 h 10000"/>
              <a:gd name="connsiteX9" fmla="*/ 6439 w 10000"/>
              <a:gd name="connsiteY9" fmla="*/ 942 h 10000"/>
              <a:gd name="connsiteX10" fmla="*/ 6458 w 10000"/>
              <a:gd name="connsiteY10" fmla="*/ 1232 h 10000"/>
              <a:gd name="connsiteX11" fmla="*/ 6469 w 10000"/>
              <a:gd name="connsiteY11" fmla="*/ 1486 h 10000"/>
              <a:gd name="connsiteX12" fmla="*/ 6476 w 10000"/>
              <a:gd name="connsiteY12" fmla="*/ 1848 h 10000"/>
              <a:gd name="connsiteX13" fmla="*/ 6480 w 10000"/>
              <a:gd name="connsiteY13" fmla="*/ 2210 h 10000"/>
              <a:gd name="connsiteX14" fmla="*/ 6480 w 10000"/>
              <a:gd name="connsiteY14" fmla="*/ 2210 h 10000"/>
              <a:gd name="connsiteX15" fmla="*/ 6476 w 10000"/>
              <a:gd name="connsiteY15" fmla="*/ 5435 h 10000"/>
              <a:gd name="connsiteX16" fmla="*/ 6476 w 10000"/>
              <a:gd name="connsiteY16" fmla="*/ 5435 h 10000"/>
              <a:gd name="connsiteX17" fmla="*/ 6480 w 10000"/>
              <a:gd name="connsiteY17" fmla="*/ 6232 h 10000"/>
              <a:gd name="connsiteX18" fmla="*/ 6487 w 10000"/>
              <a:gd name="connsiteY18" fmla="*/ 6957 h 10000"/>
              <a:gd name="connsiteX19" fmla="*/ 6498 w 10000"/>
              <a:gd name="connsiteY19" fmla="*/ 7572 h 10000"/>
              <a:gd name="connsiteX20" fmla="*/ 6513 w 10000"/>
              <a:gd name="connsiteY20" fmla="*/ 8043 h 10000"/>
              <a:gd name="connsiteX21" fmla="*/ 6531 w 10000"/>
              <a:gd name="connsiteY21" fmla="*/ 8478 h 10000"/>
              <a:gd name="connsiteX22" fmla="*/ 6557 w 10000"/>
              <a:gd name="connsiteY22" fmla="*/ 8877 h 10000"/>
              <a:gd name="connsiteX23" fmla="*/ 6579 w 10000"/>
              <a:gd name="connsiteY23" fmla="*/ 9130 h 10000"/>
              <a:gd name="connsiteX24" fmla="*/ 6612 w 10000"/>
              <a:gd name="connsiteY24" fmla="*/ 9384 h 10000"/>
              <a:gd name="connsiteX25" fmla="*/ 6648 w 10000"/>
              <a:gd name="connsiteY25" fmla="*/ 9565 h 10000"/>
              <a:gd name="connsiteX26" fmla="*/ 6685 w 10000"/>
              <a:gd name="connsiteY26" fmla="*/ 9746 h 10000"/>
              <a:gd name="connsiteX27" fmla="*/ 6722 w 10000"/>
              <a:gd name="connsiteY27" fmla="*/ 9819 h 10000"/>
              <a:gd name="connsiteX28" fmla="*/ 6766 w 10000"/>
              <a:gd name="connsiteY28" fmla="*/ 9928 h 10000"/>
              <a:gd name="connsiteX29" fmla="*/ 6865 w 10000"/>
              <a:gd name="connsiteY29" fmla="*/ 10000 h 10000"/>
              <a:gd name="connsiteX30" fmla="*/ 6971 w 10000"/>
              <a:gd name="connsiteY30" fmla="*/ 10000 h 10000"/>
              <a:gd name="connsiteX31" fmla="*/ 6971 w 10000"/>
              <a:gd name="connsiteY31" fmla="*/ 10000 h 10000"/>
              <a:gd name="connsiteX32" fmla="*/ 10000 w 10000"/>
              <a:gd name="connsiteY32" fmla="*/ 10000 h 10000"/>
              <a:gd name="connsiteX0" fmla="*/ 0 w 4056"/>
              <a:gd name="connsiteY0" fmla="*/ 0 h 10000"/>
              <a:gd name="connsiteX1" fmla="*/ 0 w 4056"/>
              <a:gd name="connsiteY1" fmla="*/ 0 h 10000"/>
              <a:gd name="connsiteX2" fmla="*/ 217 w 4056"/>
              <a:gd name="connsiteY2" fmla="*/ 72 h 10000"/>
              <a:gd name="connsiteX3" fmla="*/ 308 w 4056"/>
              <a:gd name="connsiteY3" fmla="*/ 145 h 10000"/>
              <a:gd name="connsiteX4" fmla="*/ 382 w 4056"/>
              <a:gd name="connsiteY4" fmla="*/ 326 h 10000"/>
              <a:gd name="connsiteX5" fmla="*/ 418 w 4056"/>
              <a:gd name="connsiteY5" fmla="*/ 435 h 10000"/>
              <a:gd name="connsiteX6" fmla="*/ 451 w 4056"/>
              <a:gd name="connsiteY6" fmla="*/ 543 h 10000"/>
              <a:gd name="connsiteX7" fmla="*/ 477 w 4056"/>
              <a:gd name="connsiteY7" fmla="*/ 761 h 10000"/>
              <a:gd name="connsiteX8" fmla="*/ 495 w 4056"/>
              <a:gd name="connsiteY8" fmla="*/ 942 h 10000"/>
              <a:gd name="connsiteX9" fmla="*/ 514 w 4056"/>
              <a:gd name="connsiteY9" fmla="*/ 1232 h 10000"/>
              <a:gd name="connsiteX10" fmla="*/ 525 w 4056"/>
              <a:gd name="connsiteY10" fmla="*/ 1486 h 10000"/>
              <a:gd name="connsiteX11" fmla="*/ 532 w 4056"/>
              <a:gd name="connsiteY11" fmla="*/ 1848 h 10000"/>
              <a:gd name="connsiteX12" fmla="*/ 536 w 4056"/>
              <a:gd name="connsiteY12" fmla="*/ 2210 h 10000"/>
              <a:gd name="connsiteX13" fmla="*/ 536 w 4056"/>
              <a:gd name="connsiteY13" fmla="*/ 2210 h 10000"/>
              <a:gd name="connsiteX14" fmla="*/ 532 w 4056"/>
              <a:gd name="connsiteY14" fmla="*/ 5435 h 10000"/>
              <a:gd name="connsiteX15" fmla="*/ 532 w 4056"/>
              <a:gd name="connsiteY15" fmla="*/ 5435 h 10000"/>
              <a:gd name="connsiteX16" fmla="*/ 536 w 4056"/>
              <a:gd name="connsiteY16" fmla="*/ 6232 h 10000"/>
              <a:gd name="connsiteX17" fmla="*/ 543 w 4056"/>
              <a:gd name="connsiteY17" fmla="*/ 6957 h 10000"/>
              <a:gd name="connsiteX18" fmla="*/ 554 w 4056"/>
              <a:gd name="connsiteY18" fmla="*/ 7572 h 10000"/>
              <a:gd name="connsiteX19" fmla="*/ 569 w 4056"/>
              <a:gd name="connsiteY19" fmla="*/ 8043 h 10000"/>
              <a:gd name="connsiteX20" fmla="*/ 587 w 4056"/>
              <a:gd name="connsiteY20" fmla="*/ 8478 h 10000"/>
              <a:gd name="connsiteX21" fmla="*/ 613 w 4056"/>
              <a:gd name="connsiteY21" fmla="*/ 8877 h 10000"/>
              <a:gd name="connsiteX22" fmla="*/ 635 w 4056"/>
              <a:gd name="connsiteY22" fmla="*/ 9130 h 10000"/>
              <a:gd name="connsiteX23" fmla="*/ 668 w 4056"/>
              <a:gd name="connsiteY23" fmla="*/ 9384 h 10000"/>
              <a:gd name="connsiteX24" fmla="*/ 704 w 4056"/>
              <a:gd name="connsiteY24" fmla="*/ 9565 h 10000"/>
              <a:gd name="connsiteX25" fmla="*/ 741 w 4056"/>
              <a:gd name="connsiteY25" fmla="*/ 9746 h 10000"/>
              <a:gd name="connsiteX26" fmla="*/ 778 w 4056"/>
              <a:gd name="connsiteY26" fmla="*/ 9819 h 10000"/>
              <a:gd name="connsiteX27" fmla="*/ 822 w 4056"/>
              <a:gd name="connsiteY27" fmla="*/ 9928 h 10000"/>
              <a:gd name="connsiteX28" fmla="*/ 921 w 4056"/>
              <a:gd name="connsiteY28" fmla="*/ 10000 h 10000"/>
              <a:gd name="connsiteX29" fmla="*/ 1027 w 4056"/>
              <a:gd name="connsiteY29" fmla="*/ 10000 h 10000"/>
              <a:gd name="connsiteX30" fmla="*/ 1027 w 4056"/>
              <a:gd name="connsiteY30" fmla="*/ 10000 h 10000"/>
              <a:gd name="connsiteX31" fmla="*/ 4056 w 4056"/>
              <a:gd name="connsiteY31" fmla="*/ 10000 h 10000"/>
              <a:gd name="connsiteX0" fmla="*/ 0 w 10000"/>
              <a:gd name="connsiteY0" fmla="*/ 0 h 10000"/>
              <a:gd name="connsiteX1" fmla="*/ 0 w 10000"/>
              <a:gd name="connsiteY1" fmla="*/ 0 h 10000"/>
              <a:gd name="connsiteX2" fmla="*/ 535 w 10000"/>
              <a:gd name="connsiteY2" fmla="*/ 72 h 10000"/>
              <a:gd name="connsiteX3" fmla="*/ 759 w 10000"/>
              <a:gd name="connsiteY3" fmla="*/ 145 h 10000"/>
              <a:gd name="connsiteX4" fmla="*/ 942 w 10000"/>
              <a:gd name="connsiteY4" fmla="*/ 326 h 10000"/>
              <a:gd name="connsiteX5" fmla="*/ 1031 w 10000"/>
              <a:gd name="connsiteY5" fmla="*/ 435 h 10000"/>
              <a:gd name="connsiteX6" fmla="*/ 1112 w 10000"/>
              <a:gd name="connsiteY6" fmla="*/ 543 h 10000"/>
              <a:gd name="connsiteX7" fmla="*/ 1176 w 10000"/>
              <a:gd name="connsiteY7" fmla="*/ 761 h 10000"/>
              <a:gd name="connsiteX8" fmla="*/ 1220 w 10000"/>
              <a:gd name="connsiteY8" fmla="*/ 942 h 10000"/>
              <a:gd name="connsiteX9" fmla="*/ 1267 w 10000"/>
              <a:gd name="connsiteY9" fmla="*/ 1232 h 10000"/>
              <a:gd name="connsiteX10" fmla="*/ 1294 w 10000"/>
              <a:gd name="connsiteY10" fmla="*/ 1486 h 10000"/>
              <a:gd name="connsiteX11" fmla="*/ 1312 w 10000"/>
              <a:gd name="connsiteY11" fmla="*/ 1848 h 10000"/>
              <a:gd name="connsiteX12" fmla="*/ 1321 w 10000"/>
              <a:gd name="connsiteY12" fmla="*/ 2210 h 10000"/>
              <a:gd name="connsiteX13" fmla="*/ 1321 w 10000"/>
              <a:gd name="connsiteY13" fmla="*/ 2210 h 10000"/>
              <a:gd name="connsiteX14" fmla="*/ 1312 w 10000"/>
              <a:gd name="connsiteY14" fmla="*/ 5435 h 10000"/>
              <a:gd name="connsiteX15" fmla="*/ 1312 w 10000"/>
              <a:gd name="connsiteY15" fmla="*/ 5435 h 10000"/>
              <a:gd name="connsiteX16" fmla="*/ 1321 w 10000"/>
              <a:gd name="connsiteY16" fmla="*/ 6232 h 10000"/>
              <a:gd name="connsiteX17" fmla="*/ 1339 w 10000"/>
              <a:gd name="connsiteY17" fmla="*/ 6957 h 10000"/>
              <a:gd name="connsiteX18" fmla="*/ 1366 w 10000"/>
              <a:gd name="connsiteY18" fmla="*/ 7572 h 10000"/>
              <a:gd name="connsiteX19" fmla="*/ 1403 w 10000"/>
              <a:gd name="connsiteY19" fmla="*/ 8043 h 10000"/>
              <a:gd name="connsiteX20" fmla="*/ 1447 w 10000"/>
              <a:gd name="connsiteY20" fmla="*/ 8478 h 10000"/>
              <a:gd name="connsiteX21" fmla="*/ 1511 w 10000"/>
              <a:gd name="connsiteY21" fmla="*/ 8877 h 10000"/>
              <a:gd name="connsiteX22" fmla="*/ 1566 w 10000"/>
              <a:gd name="connsiteY22" fmla="*/ 9130 h 10000"/>
              <a:gd name="connsiteX23" fmla="*/ 1647 w 10000"/>
              <a:gd name="connsiteY23" fmla="*/ 9384 h 10000"/>
              <a:gd name="connsiteX24" fmla="*/ 1736 w 10000"/>
              <a:gd name="connsiteY24" fmla="*/ 9565 h 10000"/>
              <a:gd name="connsiteX25" fmla="*/ 1827 w 10000"/>
              <a:gd name="connsiteY25" fmla="*/ 9746 h 10000"/>
              <a:gd name="connsiteX26" fmla="*/ 1918 w 10000"/>
              <a:gd name="connsiteY26" fmla="*/ 9819 h 10000"/>
              <a:gd name="connsiteX27" fmla="*/ 2027 w 10000"/>
              <a:gd name="connsiteY27" fmla="*/ 9928 h 10000"/>
              <a:gd name="connsiteX28" fmla="*/ 2271 w 10000"/>
              <a:gd name="connsiteY28" fmla="*/ 10000 h 10000"/>
              <a:gd name="connsiteX29" fmla="*/ 2532 w 10000"/>
              <a:gd name="connsiteY29" fmla="*/ 10000 h 10000"/>
              <a:gd name="connsiteX30" fmla="*/ 2532 w 10000"/>
              <a:gd name="connsiteY30" fmla="*/ 10000 h 10000"/>
              <a:gd name="connsiteX31" fmla="*/ 6953 w 10000"/>
              <a:gd name="connsiteY31" fmla="*/ 9991 h 10000"/>
              <a:gd name="connsiteX32" fmla="*/ 10000 w 10000"/>
              <a:gd name="connsiteY32" fmla="*/ 10000 h 10000"/>
              <a:gd name="connsiteX0" fmla="*/ 0 w 6953"/>
              <a:gd name="connsiteY0" fmla="*/ 0 h 10000"/>
              <a:gd name="connsiteX1" fmla="*/ 0 w 6953"/>
              <a:gd name="connsiteY1" fmla="*/ 0 h 10000"/>
              <a:gd name="connsiteX2" fmla="*/ 535 w 6953"/>
              <a:gd name="connsiteY2" fmla="*/ 72 h 10000"/>
              <a:gd name="connsiteX3" fmla="*/ 759 w 6953"/>
              <a:gd name="connsiteY3" fmla="*/ 145 h 10000"/>
              <a:gd name="connsiteX4" fmla="*/ 942 w 6953"/>
              <a:gd name="connsiteY4" fmla="*/ 326 h 10000"/>
              <a:gd name="connsiteX5" fmla="*/ 1031 w 6953"/>
              <a:gd name="connsiteY5" fmla="*/ 435 h 10000"/>
              <a:gd name="connsiteX6" fmla="*/ 1112 w 6953"/>
              <a:gd name="connsiteY6" fmla="*/ 543 h 10000"/>
              <a:gd name="connsiteX7" fmla="*/ 1176 w 6953"/>
              <a:gd name="connsiteY7" fmla="*/ 761 h 10000"/>
              <a:gd name="connsiteX8" fmla="*/ 1220 w 6953"/>
              <a:gd name="connsiteY8" fmla="*/ 942 h 10000"/>
              <a:gd name="connsiteX9" fmla="*/ 1267 w 6953"/>
              <a:gd name="connsiteY9" fmla="*/ 1232 h 10000"/>
              <a:gd name="connsiteX10" fmla="*/ 1294 w 6953"/>
              <a:gd name="connsiteY10" fmla="*/ 1486 h 10000"/>
              <a:gd name="connsiteX11" fmla="*/ 1312 w 6953"/>
              <a:gd name="connsiteY11" fmla="*/ 1848 h 10000"/>
              <a:gd name="connsiteX12" fmla="*/ 1321 w 6953"/>
              <a:gd name="connsiteY12" fmla="*/ 2210 h 10000"/>
              <a:gd name="connsiteX13" fmla="*/ 1321 w 6953"/>
              <a:gd name="connsiteY13" fmla="*/ 2210 h 10000"/>
              <a:gd name="connsiteX14" fmla="*/ 1312 w 6953"/>
              <a:gd name="connsiteY14" fmla="*/ 5435 h 10000"/>
              <a:gd name="connsiteX15" fmla="*/ 1312 w 6953"/>
              <a:gd name="connsiteY15" fmla="*/ 5435 h 10000"/>
              <a:gd name="connsiteX16" fmla="*/ 1321 w 6953"/>
              <a:gd name="connsiteY16" fmla="*/ 6232 h 10000"/>
              <a:gd name="connsiteX17" fmla="*/ 1339 w 6953"/>
              <a:gd name="connsiteY17" fmla="*/ 6957 h 10000"/>
              <a:gd name="connsiteX18" fmla="*/ 1366 w 6953"/>
              <a:gd name="connsiteY18" fmla="*/ 7572 h 10000"/>
              <a:gd name="connsiteX19" fmla="*/ 1403 w 6953"/>
              <a:gd name="connsiteY19" fmla="*/ 8043 h 10000"/>
              <a:gd name="connsiteX20" fmla="*/ 1447 w 6953"/>
              <a:gd name="connsiteY20" fmla="*/ 8478 h 10000"/>
              <a:gd name="connsiteX21" fmla="*/ 1511 w 6953"/>
              <a:gd name="connsiteY21" fmla="*/ 8877 h 10000"/>
              <a:gd name="connsiteX22" fmla="*/ 1566 w 6953"/>
              <a:gd name="connsiteY22" fmla="*/ 9130 h 10000"/>
              <a:gd name="connsiteX23" fmla="*/ 1647 w 6953"/>
              <a:gd name="connsiteY23" fmla="*/ 9384 h 10000"/>
              <a:gd name="connsiteX24" fmla="*/ 1736 w 6953"/>
              <a:gd name="connsiteY24" fmla="*/ 9565 h 10000"/>
              <a:gd name="connsiteX25" fmla="*/ 1827 w 6953"/>
              <a:gd name="connsiteY25" fmla="*/ 9746 h 10000"/>
              <a:gd name="connsiteX26" fmla="*/ 1918 w 6953"/>
              <a:gd name="connsiteY26" fmla="*/ 9819 h 10000"/>
              <a:gd name="connsiteX27" fmla="*/ 2027 w 6953"/>
              <a:gd name="connsiteY27" fmla="*/ 9928 h 10000"/>
              <a:gd name="connsiteX28" fmla="*/ 2271 w 6953"/>
              <a:gd name="connsiteY28" fmla="*/ 10000 h 10000"/>
              <a:gd name="connsiteX29" fmla="*/ 2532 w 6953"/>
              <a:gd name="connsiteY29" fmla="*/ 10000 h 10000"/>
              <a:gd name="connsiteX30" fmla="*/ 2532 w 6953"/>
              <a:gd name="connsiteY30" fmla="*/ 10000 h 10000"/>
              <a:gd name="connsiteX31" fmla="*/ 6953 w 6953"/>
              <a:gd name="connsiteY31" fmla="*/ 9991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6953" h="10000">
                <a:moveTo>
                  <a:pt x="0" y="0"/>
                </a:moveTo>
                <a:lnTo>
                  <a:pt x="0" y="0"/>
                </a:lnTo>
                <a:lnTo>
                  <a:pt x="535" y="72"/>
                </a:lnTo>
                <a:lnTo>
                  <a:pt x="759" y="145"/>
                </a:lnTo>
                <a:cubicBezTo>
                  <a:pt x="821" y="205"/>
                  <a:pt x="880" y="266"/>
                  <a:pt x="942" y="326"/>
                </a:cubicBezTo>
                <a:cubicBezTo>
                  <a:pt x="971" y="362"/>
                  <a:pt x="1001" y="399"/>
                  <a:pt x="1031" y="435"/>
                </a:cubicBezTo>
                <a:lnTo>
                  <a:pt x="1112" y="543"/>
                </a:lnTo>
                <a:cubicBezTo>
                  <a:pt x="1134" y="616"/>
                  <a:pt x="1154" y="688"/>
                  <a:pt x="1176" y="761"/>
                </a:cubicBezTo>
                <a:cubicBezTo>
                  <a:pt x="1191" y="821"/>
                  <a:pt x="1206" y="882"/>
                  <a:pt x="1220" y="942"/>
                </a:cubicBezTo>
                <a:cubicBezTo>
                  <a:pt x="1235" y="1039"/>
                  <a:pt x="1252" y="1135"/>
                  <a:pt x="1267" y="1232"/>
                </a:cubicBezTo>
                <a:cubicBezTo>
                  <a:pt x="1277" y="1317"/>
                  <a:pt x="1285" y="1401"/>
                  <a:pt x="1294" y="1486"/>
                </a:cubicBezTo>
                <a:cubicBezTo>
                  <a:pt x="1299" y="1607"/>
                  <a:pt x="1307" y="1727"/>
                  <a:pt x="1312" y="1848"/>
                </a:cubicBezTo>
                <a:cubicBezTo>
                  <a:pt x="1314" y="1969"/>
                  <a:pt x="1319" y="2089"/>
                  <a:pt x="1321" y="2210"/>
                </a:cubicBezTo>
                <a:lnTo>
                  <a:pt x="1321" y="2210"/>
                </a:lnTo>
                <a:cubicBezTo>
                  <a:pt x="1319" y="3285"/>
                  <a:pt x="1314" y="4360"/>
                  <a:pt x="1312" y="5435"/>
                </a:cubicBezTo>
                <a:lnTo>
                  <a:pt x="1312" y="5435"/>
                </a:lnTo>
                <a:cubicBezTo>
                  <a:pt x="1314" y="5701"/>
                  <a:pt x="1319" y="5966"/>
                  <a:pt x="1321" y="6232"/>
                </a:cubicBezTo>
                <a:cubicBezTo>
                  <a:pt x="1326" y="6474"/>
                  <a:pt x="1334" y="6715"/>
                  <a:pt x="1339" y="6957"/>
                </a:cubicBezTo>
                <a:cubicBezTo>
                  <a:pt x="1349" y="7162"/>
                  <a:pt x="1356" y="7367"/>
                  <a:pt x="1366" y="7572"/>
                </a:cubicBezTo>
                <a:cubicBezTo>
                  <a:pt x="1378" y="7729"/>
                  <a:pt x="1391" y="7886"/>
                  <a:pt x="1403" y="8043"/>
                </a:cubicBezTo>
                <a:cubicBezTo>
                  <a:pt x="1418" y="8188"/>
                  <a:pt x="1432" y="8333"/>
                  <a:pt x="1447" y="8478"/>
                </a:cubicBezTo>
                <a:cubicBezTo>
                  <a:pt x="1469" y="8611"/>
                  <a:pt x="1489" y="8744"/>
                  <a:pt x="1511" y="8877"/>
                </a:cubicBezTo>
                <a:cubicBezTo>
                  <a:pt x="1529" y="8961"/>
                  <a:pt x="1548" y="9046"/>
                  <a:pt x="1566" y="9130"/>
                </a:cubicBezTo>
                <a:cubicBezTo>
                  <a:pt x="1593" y="9215"/>
                  <a:pt x="1620" y="9299"/>
                  <a:pt x="1647" y="9384"/>
                </a:cubicBezTo>
                <a:cubicBezTo>
                  <a:pt x="1677" y="9444"/>
                  <a:pt x="1706" y="9505"/>
                  <a:pt x="1736" y="9565"/>
                </a:cubicBezTo>
                <a:cubicBezTo>
                  <a:pt x="1765" y="9625"/>
                  <a:pt x="1797" y="9686"/>
                  <a:pt x="1827" y="9746"/>
                </a:cubicBezTo>
                <a:cubicBezTo>
                  <a:pt x="1857" y="9770"/>
                  <a:pt x="1889" y="9795"/>
                  <a:pt x="1918" y="9819"/>
                </a:cubicBezTo>
                <a:cubicBezTo>
                  <a:pt x="1955" y="9855"/>
                  <a:pt x="1990" y="9892"/>
                  <a:pt x="2027" y="9928"/>
                </a:cubicBezTo>
                <a:lnTo>
                  <a:pt x="2271" y="10000"/>
                </a:lnTo>
                <a:lnTo>
                  <a:pt x="2532" y="10000"/>
                </a:lnTo>
                <a:lnTo>
                  <a:pt x="2532" y="10000"/>
                </a:lnTo>
                <a:lnTo>
                  <a:pt x="6953" y="9991"/>
                </a:lnTo>
              </a:path>
            </a:pathLst>
          </a:custGeom>
          <a:noFill/>
          <a:ln w="19050">
            <a:solidFill>
              <a:schemeClr val="bg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xmlns="" id="{D09E1C49-53FF-4A6C-9776-D17CDE7DBBDB}"/>
              </a:ext>
            </a:extLst>
          </p:cNvPr>
          <p:cNvSpPr txBox="1"/>
          <p:nvPr/>
        </p:nvSpPr>
        <p:spPr>
          <a:xfrm>
            <a:off x="8465746" y="3790847"/>
            <a:ext cx="787889" cy="540404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pPr>
              <a:lnSpc>
                <a:spcPct val="90000"/>
              </a:lnSpc>
            </a:pPr>
            <a:r>
              <a:rPr lang="ru-RU" sz="1600" dirty="0">
                <a:solidFill>
                  <a:schemeClr val="bg1"/>
                </a:solidFill>
                <a:ea typeface="Calibri" panose="020F0502020204030204" pitchFamily="34" charset="0"/>
                <a:cs typeface="Arial" panose="020B0604020202020204" pitchFamily="34" charset="0"/>
              </a:rPr>
              <a:t>з</a:t>
            </a:r>
            <a:r>
              <a:rPr lang="ru-RU" sz="1600" dirty="0">
                <a:solidFill>
                  <a:schemeClr val="bg1"/>
                </a:solidFill>
                <a:effectLst/>
                <a:ea typeface="Calibri" panose="020F0502020204030204" pitchFamily="34" charset="0"/>
                <a:cs typeface="Arial" panose="020B0604020202020204" pitchFamily="34" charset="0"/>
              </a:rPr>
              <a:t>аявок </a:t>
            </a:r>
          </a:p>
          <a:p>
            <a:pPr>
              <a:lnSpc>
                <a:spcPct val="90000"/>
              </a:lnSpc>
            </a:pPr>
            <a:r>
              <a:rPr lang="ru-RU" sz="1600" dirty="0">
                <a:solidFill>
                  <a:schemeClr val="bg1"/>
                </a:solidFill>
                <a:effectLst/>
                <a:ea typeface="Calibri" panose="020F0502020204030204" pitchFamily="34" charset="0"/>
                <a:cs typeface="Arial" panose="020B0604020202020204" pitchFamily="34" charset="0"/>
              </a:rPr>
              <a:t>на лот</a:t>
            </a: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xmlns="" id="{AD4BCCF1-0B5B-4DF8-A2E8-29D300333011}"/>
              </a:ext>
            </a:extLst>
          </p:cNvPr>
          <p:cNvSpPr txBox="1"/>
          <p:nvPr/>
        </p:nvSpPr>
        <p:spPr>
          <a:xfrm>
            <a:off x="7680458" y="3702359"/>
            <a:ext cx="802240" cy="707886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r"/>
            <a:r>
              <a:rPr lang="ru-RU" sz="4000" dirty="0">
                <a:solidFill>
                  <a:schemeClr val="bg1"/>
                </a:solidFill>
                <a:cs typeface="Times New Roman" panose="02020603050405020304" pitchFamily="18" charset="0"/>
              </a:rPr>
              <a:t>80</a:t>
            </a:r>
            <a:endParaRPr lang="ru-RU" sz="4000" dirty="0">
              <a:solidFill>
                <a:schemeClr val="bg1"/>
              </a:solidFill>
            </a:endParaRPr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xmlns="" id="{CCF7DCB3-1E42-47F1-AAA1-B6093AD51ACA}"/>
              </a:ext>
            </a:extLst>
          </p:cNvPr>
          <p:cNvSpPr txBox="1"/>
          <p:nvPr/>
        </p:nvSpPr>
        <p:spPr>
          <a:xfrm>
            <a:off x="9227052" y="4656781"/>
            <a:ext cx="1518767" cy="318805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pPr>
              <a:lnSpc>
                <a:spcPct val="90000"/>
              </a:lnSpc>
            </a:pPr>
            <a:r>
              <a:rPr lang="ru-RU" sz="1600" dirty="0">
                <a:solidFill>
                  <a:schemeClr val="bg1"/>
                </a:solidFill>
                <a:effectLst/>
                <a:ea typeface="Calibri" panose="020F0502020204030204" pitchFamily="34" charset="0"/>
                <a:cs typeface="Arial" panose="020B0604020202020204" pitchFamily="34" charset="0"/>
              </a:rPr>
              <a:t>позиций</a:t>
            </a:r>
            <a:r>
              <a:rPr lang="en-US" sz="1600" dirty="0">
                <a:solidFill>
                  <a:schemeClr val="bg1"/>
                </a:solidFill>
                <a:effectLst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1600" dirty="0">
                <a:solidFill>
                  <a:schemeClr val="bg1"/>
                </a:solidFill>
                <a:ea typeface="Calibri" panose="020F0502020204030204" pitchFamily="34" charset="0"/>
                <a:cs typeface="Arial" panose="020B0604020202020204" pitchFamily="34" charset="0"/>
              </a:rPr>
              <a:t>в лоте</a:t>
            </a:r>
            <a:endParaRPr lang="ru-RU" sz="1600" dirty="0">
              <a:solidFill>
                <a:schemeClr val="bg1"/>
              </a:solidFill>
              <a:effectLst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xmlns="" id="{C01C2ACC-E65F-4025-A06B-6F123987CADE}"/>
              </a:ext>
            </a:extLst>
          </p:cNvPr>
          <p:cNvSpPr txBox="1"/>
          <p:nvPr/>
        </p:nvSpPr>
        <p:spPr>
          <a:xfrm>
            <a:off x="7705521" y="4361150"/>
            <a:ext cx="1518766" cy="707886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r"/>
            <a:r>
              <a:rPr lang="ru-RU" sz="4000" dirty="0">
                <a:solidFill>
                  <a:schemeClr val="bg1"/>
                </a:solidFill>
                <a:cs typeface="Times New Roman" panose="02020603050405020304" pitchFamily="18" charset="0"/>
              </a:rPr>
              <a:t>21 197</a:t>
            </a:r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xmlns="" id="{F68A2DBE-304E-4FBB-B890-DB0E10B10CDF}"/>
              </a:ext>
            </a:extLst>
          </p:cNvPr>
          <p:cNvSpPr txBox="1"/>
          <p:nvPr/>
        </p:nvSpPr>
        <p:spPr>
          <a:xfrm>
            <a:off x="10484040" y="5341695"/>
            <a:ext cx="1028263" cy="318805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pPr>
              <a:lnSpc>
                <a:spcPct val="90000"/>
              </a:lnSpc>
            </a:pPr>
            <a:r>
              <a:rPr lang="ru-RU" sz="1600" dirty="0">
                <a:solidFill>
                  <a:schemeClr val="bg1"/>
                </a:solidFill>
                <a:effectLst/>
                <a:ea typeface="Calibri" panose="020F0502020204030204" pitchFamily="34" charset="0"/>
                <a:cs typeface="Arial" panose="020B0604020202020204" pitchFamily="34" charset="0"/>
              </a:rPr>
              <a:t>НМЦ лота</a:t>
            </a:r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xmlns="" id="{BF24141B-4BB2-4C58-86EC-08FC91A3C5B0}"/>
              </a:ext>
            </a:extLst>
          </p:cNvPr>
          <p:cNvSpPr txBox="1"/>
          <p:nvPr/>
        </p:nvSpPr>
        <p:spPr>
          <a:xfrm>
            <a:off x="7680458" y="5030562"/>
            <a:ext cx="2934749" cy="707886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r>
              <a:rPr lang="ru-RU" sz="4000" dirty="0">
                <a:solidFill>
                  <a:schemeClr val="bg1"/>
                </a:solidFill>
                <a:cs typeface="Times New Roman" panose="02020603050405020304" pitchFamily="18" charset="0"/>
              </a:rPr>
              <a:t>395 млрд </a:t>
            </a:r>
            <a:r>
              <a:rPr lang="ru-RU" sz="4000" b="0" i="0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₽</a:t>
            </a:r>
            <a:endParaRPr lang="ru-RU" sz="4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xmlns="" id="{CEC33FD9-C93C-44D9-B5DD-31A99C066F7E}"/>
              </a:ext>
            </a:extLst>
          </p:cNvPr>
          <p:cNvSpPr txBox="1"/>
          <p:nvPr/>
        </p:nvSpPr>
        <p:spPr>
          <a:xfrm>
            <a:off x="10484040" y="3796831"/>
            <a:ext cx="1204963" cy="540404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pPr>
              <a:lnSpc>
                <a:spcPct val="90000"/>
              </a:lnSpc>
            </a:pPr>
            <a:r>
              <a:rPr lang="ru-RU" sz="1600" dirty="0">
                <a:solidFill>
                  <a:schemeClr val="bg1"/>
                </a:solidFill>
                <a:effectLst/>
                <a:ea typeface="Calibri" panose="020F0502020204030204" pitchFamily="34" charset="0"/>
                <a:cs typeface="Arial" panose="020B0604020202020204" pitchFamily="34" charset="0"/>
              </a:rPr>
              <a:t>лотов </a:t>
            </a:r>
          </a:p>
          <a:p>
            <a:pPr>
              <a:lnSpc>
                <a:spcPct val="90000"/>
              </a:lnSpc>
            </a:pPr>
            <a:r>
              <a:rPr lang="ru-RU" sz="1600" dirty="0">
                <a:solidFill>
                  <a:schemeClr val="bg1"/>
                </a:solidFill>
                <a:effectLst/>
                <a:ea typeface="Calibri" panose="020F0502020204030204" pitchFamily="34" charset="0"/>
                <a:cs typeface="Arial" panose="020B0604020202020204" pitchFamily="34" charset="0"/>
              </a:rPr>
              <a:t>в 1 закупке 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xmlns="" id="{866637A8-6D41-4289-8832-D2648B7BDE3D}"/>
              </a:ext>
            </a:extLst>
          </p:cNvPr>
          <p:cNvSpPr txBox="1"/>
          <p:nvPr/>
        </p:nvSpPr>
        <p:spPr>
          <a:xfrm>
            <a:off x="9466037" y="3708343"/>
            <a:ext cx="1015236" cy="707886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r"/>
            <a:r>
              <a:rPr lang="ru-RU" sz="4000" dirty="0">
                <a:solidFill>
                  <a:schemeClr val="bg1"/>
                </a:solidFill>
                <a:cs typeface="Times New Roman" panose="02020603050405020304" pitchFamily="18" charset="0"/>
              </a:rPr>
              <a:t>277</a:t>
            </a:r>
          </a:p>
        </p:txBody>
      </p:sp>
    </p:spTree>
    <p:extLst>
      <p:ext uri="{BB962C8B-B14F-4D97-AF65-F5344CB8AC3E}">
        <p14:creationId xmlns:p14="http://schemas.microsoft.com/office/powerpoint/2010/main" val="14288329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21000">
        <p:fade/>
      </p:transition>
    </mc:Choice>
    <mc:Fallback xmlns="">
      <p:transition spd="slow" advClick="0" advTm="21000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>
            <a:extLst>
              <a:ext uri="{FF2B5EF4-FFF2-40B4-BE49-F238E27FC236}">
                <a16:creationId xmlns:a16="http://schemas.microsoft.com/office/drawing/2014/main" xmlns="" id="{C668D7E4-397A-487D-B8A0-CD89E5A0D6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r>
              <a:rPr lang="ru-RU" dirty="0"/>
              <a:t>ПОКАЗАТЕЛИ ПЛОЩАДКИ ПО </a:t>
            </a:r>
            <a:r>
              <a:rPr lang="en-US" dirty="0"/>
              <a:t>615-</a:t>
            </a:r>
            <a:r>
              <a:rPr lang="ru-RU" dirty="0"/>
              <a:t>ПП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EFE66016-5D29-4432-A419-2DD9475BA888}"/>
              </a:ext>
            </a:extLst>
          </p:cNvPr>
          <p:cNvSpPr txBox="1"/>
          <p:nvPr/>
        </p:nvSpPr>
        <p:spPr>
          <a:xfrm>
            <a:off x="349941" y="2833959"/>
            <a:ext cx="2720113" cy="338554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r>
              <a:rPr lang="ru-RU" sz="1600" dirty="0">
                <a:ea typeface="Calibri" panose="020F0502020204030204" pitchFamily="34" charset="0"/>
                <a:cs typeface="Arial" panose="020B0604020202020204" pitchFamily="34" charset="0"/>
              </a:rPr>
              <a:t>Доля рынка по процедурам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206C03C2-E4B4-4C9A-B4D8-DF26B8CA3EEC}"/>
              </a:ext>
            </a:extLst>
          </p:cNvPr>
          <p:cNvSpPr txBox="1"/>
          <p:nvPr/>
        </p:nvSpPr>
        <p:spPr>
          <a:xfrm>
            <a:off x="349940" y="1989950"/>
            <a:ext cx="1901941" cy="830997"/>
          </a:xfrm>
          <a:prstGeom prst="rect">
            <a:avLst/>
          </a:prstGeom>
          <a:noFill/>
        </p:spPr>
        <p:txBody>
          <a:bodyPr wrap="square" lIns="0" anchor="ctr">
            <a:spAutoFit/>
          </a:bodyPr>
          <a:lstStyle/>
          <a:p>
            <a:r>
              <a:rPr lang="ru-RU" sz="4800" dirty="0">
                <a:solidFill>
                  <a:schemeClr val="tx2"/>
                </a:solidFill>
              </a:rPr>
              <a:t>67,70</a:t>
            </a:r>
            <a:r>
              <a:rPr lang="ru-RU" sz="4800" baseline="30000" dirty="0">
                <a:solidFill>
                  <a:schemeClr val="tx2"/>
                </a:solidFill>
              </a:rPr>
              <a:t>%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46DBEAC4-97AD-416C-88CA-58B701047D41}"/>
              </a:ext>
            </a:extLst>
          </p:cNvPr>
          <p:cNvSpPr txBox="1"/>
          <p:nvPr/>
        </p:nvSpPr>
        <p:spPr>
          <a:xfrm>
            <a:off x="369088" y="4771355"/>
            <a:ext cx="2060213" cy="338554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r>
              <a:rPr lang="ru-RU" sz="1600" dirty="0">
                <a:effectLst/>
                <a:ea typeface="Calibri" panose="020F0502020204030204" pitchFamily="34" charset="0"/>
                <a:cs typeface="Arial" panose="020B0604020202020204" pitchFamily="34" charset="0"/>
              </a:rPr>
              <a:t>Доля рынка по НМЦ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C6E9920E-8F47-47B3-B875-559294E4F03D}"/>
              </a:ext>
            </a:extLst>
          </p:cNvPr>
          <p:cNvSpPr txBox="1"/>
          <p:nvPr/>
        </p:nvSpPr>
        <p:spPr>
          <a:xfrm>
            <a:off x="369088" y="3927346"/>
            <a:ext cx="1882794" cy="830997"/>
          </a:xfrm>
          <a:prstGeom prst="rect">
            <a:avLst/>
          </a:prstGeom>
          <a:noFill/>
        </p:spPr>
        <p:txBody>
          <a:bodyPr wrap="square" lIns="0" anchor="ctr">
            <a:spAutoFit/>
          </a:bodyPr>
          <a:lstStyle/>
          <a:p>
            <a:r>
              <a:rPr lang="ru-RU" sz="4800" dirty="0">
                <a:solidFill>
                  <a:schemeClr val="tx2"/>
                </a:solidFill>
              </a:rPr>
              <a:t>74,93</a:t>
            </a:r>
            <a:r>
              <a:rPr lang="ru-RU" sz="4800" baseline="30000" dirty="0">
                <a:solidFill>
                  <a:schemeClr val="tx2"/>
                </a:solidFill>
              </a:rPr>
              <a:t>%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51184965-562A-49E0-85C1-45742619BC22}"/>
              </a:ext>
            </a:extLst>
          </p:cNvPr>
          <p:cNvSpPr txBox="1"/>
          <p:nvPr/>
        </p:nvSpPr>
        <p:spPr>
          <a:xfrm>
            <a:off x="3746126" y="2833959"/>
            <a:ext cx="2720113" cy="338554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r>
              <a:rPr lang="ru-RU" sz="1600" dirty="0">
                <a:ea typeface="Calibri" panose="020F0502020204030204" pitchFamily="34" charset="0"/>
                <a:cs typeface="Arial" panose="020B0604020202020204" pitchFamily="34" charset="0"/>
              </a:rPr>
              <a:t>Доля рынка по заказчикам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4F992C51-BBF6-4062-8B4A-DFCBEAD5798A}"/>
              </a:ext>
            </a:extLst>
          </p:cNvPr>
          <p:cNvSpPr txBox="1"/>
          <p:nvPr/>
        </p:nvSpPr>
        <p:spPr>
          <a:xfrm>
            <a:off x="3746127" y="1989950"/>
            <a:ext cx="1901942" cy="830997"/>
          </a:xfrm>
          <a:prstGeom prst="rect">
            <a:avLst/>
          </a:prstGeom>
          <a:noFill/>
        </p:spPr>
        <p:txBody>
          <a:bodyPr wrap="square" lIns="0" anchor="ctr">
            <a:spAutoFit/>
          </a:bodyPr>
          <a:lstStyle/>
          <a:p>
            <a:r>
              <a:rPr lang="ru-RU" sz="4800" dirty="0">
                <a:solidFill>
                  <a:schemeClr val="tx2"/>
                </a:solidFill>
              </a:rPr>
              <a:t>60,61</a:t>
            </a:r>
            <a:r>
              <a:rPr lang="ru-RU" sz="4800" baseline="30000" dirty="0">
                <a:solidFill>
                  <a:schemeClr val="tx2"/>
                </a:solidFill>
              </a:rPr>
              <a:t>%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xmlns="" id="{7A0282F7-D2AF-4C1C-A5C1-0DB0A8CE2887}"/>
              </a:ext>
            </a:extLst>
          </p:cNvPr>
          <p:cNvSpPr txBox="1"/>
          <p:nvPr/>
        </p:nvSpPr>
        <p:spPr>
          <a:xfrm>
            <a:off x="4851150" y="6492003"/>
            <a:ext cx="248970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dirty="0">
                <a:solidFill>
                  <a:schemeClr val="bg1">
                    <a:lumMod val="65000"/>
                  </a:schemeClr>
                </a:solidFill>
              </a:rPr>
              <a:t>Данные ЕИС за 2021 г.</a:t>
            </a:r>
          </a:p>
        </p:txBody>
      </p:sp>
      <p:sp>
        <p:nvSpPr>
          <p:cNvPr id="21" name="Прямоугольник: скругленные верхние углы 20">
            <a:extLst>
              <a:ext uri="{FF2B5EF4-FFF2-40B4-BE49-F238E27FC236}">
                <a16:creationId xmlns:a16="http://schemas.microsoft.com/office/drawing/2014/main" xmlns="" id="{1C53D91F-07CA-4F73-9D98-86D0F2F31AFA}"/>
              </a:ext>
            </a:extLst>
          </p:cNvPr>
          <p:cNvSpPr/>
          <p:nvPr/>
        </p:nvSpPr>
        <p:spPr>
          <a:xfrm rot="16200000">
            <a:off x="8936024" y="225198"/>
            <a:ext cx="1683292" cy="4828675"/>
          </a:xfrm>
          <a:prstGeom prst="round2SameRect">
            <a:avLst>
              <a:gd name="adj1" fmla="val 8704"/>
              <a:gd name="adj2" fmla="val 0"/>
            </a:avLst>
          </a:prstGeom>
          <a:gradFill>
            <a:gsLst>
              <a:gs pos="52000">
                <a:schemeClr val="tx2"/>
              </a:gs>
              <a:gs pos="0">
                <a:srgbClr val="F45967"/>
              </a:gs>
              <a:gs pos="100000">
                <a:schemeClr val="accent1"/>
              </a:gs>
            </a:gsLst>
            <a:lin ang="27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xmlns="" id="{44954E2A-B198-4268-9CF5-C6CEBF2247E6}"/>
              </a:ext>
            </a:extLst>
          </p:cNvPr>
          <p:cNvSpPr txBox="1"/>
          <p:nvPr/>
        </p:nvSpPr>
        <p:spPr>
          <a:xfrm>
            <a:off x="7604685" y="2405448"/>
            <a:ext cx="3845788" cy="584775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r>
              <a:rPr lang="ru-RU" sz="1600" dirty="0">
                <a:solidFill>
                  <a:schemeClr val="bg1"/>
                </a:solidFill>
                <a:ea typeface="Calibri" panose="020F0502020204030204" pitchFamily="34" charset="0"/>
                <a:cs typeface="Arial" panose="020B0604020202020204" pitchFamily="34" charset="0"/>
              </a:rPr>
              <a:t>ИНТЕГРАЦИЯ С ЕИС ПО ПУБЛИКАЦИИ </a:t>
            </a:r>
          </a:p>
          <a:p>
            <a:r>
              <a:rPr lang="ru-RU" sz="1600" dirty="0">
                <a:solidFill>
                  <a:schemeClr val="bg1"/>
                </a:solidFill>
                <a:ea typeface="Calibri" panose="020F0502020204030204" pitchFamily="34" charset="0"/>
                <a:cs typeface="Arial" panose="020B0604020202020204" pitchFamily="34" charset="0"/>
              </a:rPr>
              <a:t>ИЗВЕЩЕНИЙ И ДОГОВОРОВ</a:t>
            </a:r>
            <a:endParaRPr lang="ru-RU" sz="1600" dirty="0">
              <a:solidFill>
                <a:schemeClr val="bg1"/>
              </a:solidFill>
              <a:effectLst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25" name="Прямоугольник: скругленные верхние углы 24">
            <a:extLst>
              <a:ext uri="{FF2B5EF4-FFF2-40B4-BE49-F238E27FC236}">
                <a16:creationId xmlns:a16="http://schemas.microsoft.com/office/drawing/2014/main" xmlns="" id="{DE18C463-3C60-4461-A80B-6C14A8FE6FB9}"/>
              </a:ext>
            </a:extLst>
          </p:cNvPr>
          <p:cNvSpPr/>
          <p:nvPr/>
        </p:nvSpPr>
        <p:spPr>
          <a:xfrm rot="16200000">
            <a:off x="8936023" y="2138600"/>
            <a:ext cx="1683292" cy="4828676"/>
          </a:xfrm>
          <a:prstGeom prst="round2SameRect">
            <a:avLst>
              <a:gd name="adj1" fmla="val 8704"/>
              <a:gd name="adj2" fmla="val 0"/>
            </a:avLst>
          </a:prstGeom>
          <a:gradFill>
            <a:gsLst>
              <a:gs pos="52000">
                <a:schemeClr val="tx2"/>
              </a:gs>
              <a:gs pos="0">
                <a:srgbClr val="F45967"/>
              </a:gs>
              <a:gs pos="100000">
                <a:schemeClr val="accent1"/>
              </a:gs>
            </a:gsLst>
            <a:lin ang="27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xmlns="" id="{BCB9F975-71C8-4F81-BFB2-368114BDE24A}"/>
              </a:ext>
            </a:extLst>
          </p:cNvPr>
          <p:cNvSpPr txBox="1"/>
          <p:nvPr/>
        </p:nvSpPr>
        <p:spPr>
          <a:xfrm>
            <a:off x="7896912" y="3991951"/>
            <a:ext cx="852760" cy="830997"/>
          </a:xfrm>
          <a:prstGeom prst="rect">
            <a:avLst/>
          </a:prstGeom>
          <a:noFill/>
        </p:spPr>
        <p:txBody>
          <a:bodyPr wrap="square" lIns="0" anchor="ctr">
            <a:spAutoFit/>
          </a:bodyPr>
          <a:lstStyle/>
          <a:p>
            <a:r>
              <a:rPr lang="ru-RU" sz="4800" dirty="0">
                <a:solidFill>
                  <a:schemeClr val="bg1"/>
                </a:solidFill>
                <a:cs typeface="Times New Roman" panose="02020603050405020304" pitchFamily="18" charset="0"/>
              </a:rPr>
              <a:t>65</a:t>
            </a:r>
            <a:endParaRPr lang="ru-RU" sz="4000" baseline="30000" dirty="0">
              <a:solidFill>
                <a:schemeClr val="bg1"/>
              </a:solidFill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xmlns="" id="{AE87384C-4BF5-426B-81D7-D17460AC493B}"/>
              </a:ext>
            </a:extLst>
          </p:cNvPr>
          <p:cNvSpPr txBox="1"/>
          <p:nvPr/>
        </p:nvSpPr>
        <p:spPr>
          <a:xfrm>
            <a:off x="8749671" y="4314393"/>
            <a:ext cx="3268158" cy="738664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r>
              <a:rPr lang="ru-RU" sz="1400" dirty="0">
                <a:solidFill>
                  <a:schemeClr val="bg1"/>
                </a:solidFill>
                <a:ea typeface="Calibri" panose="020F0502020204030204" pitchFamily="34" charset="0"/>
                <a:cs typeface="Arial" panose="020B0604020202020204" pitchFamily="34" charset="0"/>
              </a:rPr>
              <a:t>РЕГИОНОВ РАЗМЕЩЕНИЯ, СРЕДИ </a:t>
            </a:r>
          </a:p>
          <a:p>
            <a:r>
              <a:rPr lang="ru-RU" sz="1400" dirty="0">
                <a:solidFill>
                  <a:schemeClr val="bg1"/>
                </a:solidFill>
                <a:ea typeface="Calibri" panose="020F0502020204030204" pitchFamily="34" charset="0"/>
                <a:cs typeface="Arial" panose="020B0604020202020204" pitchFamily="34" charset="0"/>
              </a:rPr>
              <a:t>НИХ МОСКОВСКАЯ ОБЛАСТЬ </a:t>
            </a:r>
          </a:p>
          <a:p>
            <a:r>
              <a:rPr lang="ru-RU" sz="1400" dirty="0">
                <a:solidFill>
                  <a:schemeClr val="bg1"/>
                </a:solidFill>
                <a:ea typeface="Calibri" panose="020F0502020204030204" pitchFamily="34" charset="0"/>
                <a:cs typeface="Arial" panose="020B0604020202020204" pitchFamily="34" charset="0"/>
              </a:rPr>
              <a:t>И САНКТ-ПЕТЕРБУРГ</a:t>
            </a:r>
            <a:endParaRPr lang="ru-RU" sz="1400" dirty="0">
              <a:solidFill>
                <a:schemeClr val="bg1"/>
              </a:solidFill>
              <a:effectLst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40" name="Freeform 9">
            <a:extLst>
              <a:ext uri="{FF2B5EF4-FFF2-40B4-BE49-F238E27FC236}">
                <a16:creationId xmlns:a16="http://schemas.microsoft.com/office/drawing/2014/main" xmlns="" id="{51AA730B-2196-485C-91E5-BE0DF0AF4636}"/>
              </a:ext>
            </a:extLst>
          </p:cNvPr>
          <p:cNvSpPr>
            <a:spLocks/>
          </p:cNvSpPr>
          <p:nvPr/>
        </p:nvSpPr>
        <p:spPr bwMode="auto">
          <a:xfrm rot="10800000">
            <a:off x="11018139" y="2152715"/>
            <a:ext cx="1173144" cy="334904"/>
          </a:xfrm>
          <a:custGeom>
            <a:avLst/>
            <a:gdLst>
              <a:gd name="T0" fmla="*/ 0 w 2727"/>
              <a:gd name="T1" fmla="*/ 0 h 276"/>
              <a:gd name="T2" fmla="*/ 0 w 2727"/>
              <a:gd name="T3" fmla="*/ 0 h 276"/>
              <a:gd name="T4" fmla="*/ 1621 w 2727"/>
              <a:gd name="T5" fmla="*/ 0 h 276"/>
              <a:gd name="T6" fmla="*/ 1621 w 2727"/>
              <a:gd name="T7" fmla="*/ 0 h 276"/>
              <a:gd name="T8" fmla="*/ 1680 w 2727"/>
              <a:gd name="T9" fmla="*/ 2 h 276"/>
              <a:gd name="T10" fmla="*/ 1705 w 2727"/>
              <a:gd name="T11" fmla="*/ 4 h 276"/>
              <a:gd name="T12" fmla="*/ 1725 w 2727"/>
              <a:gd name="T13" fmla="*/ 9 h 276"/>
              <a:gd name="T14" fmla="*/ 1735 w 2727"/>
              <a:gd name="T15" fmla="*/ 12 h 276"/>
              <a:gd name="T16" fmla="*/ 1744 w 2727"/>
              <a:gd name="T17" fmla="*/ 15 h 276"/>
              <a:gd name="T18" fmla="*/ 1751 w 2727"/>
              <a:gd name="T19" fmla="*/ 21 h 276"/>
              <a:gd name="T20" fmla="*/ 1756 w 2727"/>
              <a:gd name="T21" fmla="*/ 26 h 276"/>
              <a:gd name="T22" fmla="*/ 1761 w 2727"/>
              <a:gd name="T23" fmla="*/ 34 h 276"/>
              <a:gd name="T24" fmla="*/ 1764 w 2727"/>
              <a:gd name="T25" fmla="*/ 41 h 276"/>
              <a:gd name="T26" fmla="*/ 1766 w 2727"/>
              <a:gd name="T27" fmla="*/ 51 h 276"/>
              <a:gd name="T28" fmla="*/ 1767 w 2727"/>
              <a:gd name="T29" fmla="*/ 61 h 276"/>
              <a:gd name="T30" fmla="*/ 1767 w 2727"/>
              <a:gd name="T31" fmla="*/ 61 h 276"/>
              <a:gd name="T32" fmla="*/ 1766 w 2727"/>
              <a:gd name="T33" fmla="*/ 150 h 276"/>
              <a:gd name="T34" fmla="*/ 1766 w 2727"/>
              <a:gd name="T35" fmla="*/ 150 h 276"/>
              <a:gd name="T36" fmla="*/ 1767 w 2727"/>
              <a:gd name="T37" fmla="*/ 172 h 276"/>
              <a:gd name="T38" fmla="*/ 1769 w 2727"/>
              <a:gd name="T39" fmla="*/ 192 h 276"/>
              <a:gd name="T40" fmla="*/ 1772 w 2727"/>
              <a:gd name="T41" fmla="*/ 209 h 276"/>
              <a:gd name="T42" fmla="*/ 1776 w 2727"/>
              <a:gd name="T43" fmla="*/ 222 h 276"/>
              <a:gd name="T44" fmla="*/ 1781 w 2727"/>
              <a:gd name="T45" fmla="*/ 234 h 276"/>
              <a:gd name="T46" fmla="*/ 1788 w 2727"/>
              <a:gd name="T47" fmla="*/ 245 h 276"/>
              <a:gd name="T48" fmla="*/ 1794 w 2727"/>
              <a:gd name="T49" fmla="*/ 252 h 276"/>
              <a:gd name="T50" fmla="*/ 1803 w 2727"/>
              <a:gd name="T51" fmla="*/ 259 h 276"/>
              <a:gd name="T52" fmla="*/ 1813 w 2727"/>
              <a:gd name="T53" fmla="*/ 264 h 276"/>
              <a:gd name="T54" fmla="*/ 1823 w 2727"/>
              <a:gd name="T55" fmla="*/ 269 h 276"/>
              <a:gd name="T56" fmla="*/ 1833 w 2727"/>
              <a:gd name="T57" fmla="*/ 271 h 276"/>
              <a:gd name="T58" fmla="*/ 1845 w 2727"/>
              <a:gd name="T59" fmla="*/ 274 h 276"/>
              <a:gd name="T60" fmla="*/ 1872 w 2727"/>
              <a:gd name="T61" fmla="*/ 276 h 276"/>
              <a:gd name="T62" fmla="*/ 1901 w 2727"/>
              <a:gd name="T63" fmla="*/ 276 h 276"/>
              <a:gd name="T64" fmla="*/ 1901 w 2727"/>
              <a:gd name="T65" fmla="*/ 276 h 276"/>
              <a:gd name="T66" fmla="*/ 2727 w 2727"/>
              <a:gd name="T67" fmla="*/ 276 h 276"/>
              <a:gd name="connsiteX0" fmla="*/ 0 w 10000"/>
              <a:gd name="connsiteY0" fmla="*/ 0 h 10000"/>
              <a:gd name="connsiteX1" fmla="*/ 5944 w 10000"/>
              <a:gd name="connsiteY1" fmla="*/ 0 h 10000"/>
              <a:gd name="connsiteX2" fmla="*/ 5944 w 10000"/>
              <a:gd name="connsiteY2" fmla="*/ 0 h 10000"/>
              <a:gd name="connsiteX3" fmla="*/ 6161 w 10000"/>
              <a:gd name="connsiteY3" fmla="*/ 72 h 10000"/>
              <a:gd name="connsiteX4" fmla="*/ 6252 w 10000"/>
              <a:gd name="connsiteY4" fmla="*/ 145 h 10000"/>
              <a:gd name="connsiteX5" fmla="*/ 6326 w 10000"/>
              <a:gd name="connsiteY5" fmla="*/ 326 h 10000"/>
              <a:gd name="connsiteX6" fmla="*/ 6362 w 10000"/>
              <a:gd name="connsiteY6" fmla="*/ 435 h 10000"/>
              <a:gd name="connsiteX7" fmla="*/ 6395 w 10000"/>
              <a:gd name="connsiteY7" fmla="*/ 543 h 10000"/>
              <a:gd name="connsiteX8" fmla="*/ 6421 w 10000"/>
              <a:gd name="connsiteY8" fmla="*/ 761 h 10000"/>
              <a:gd name="connsiteX9" fmla="*/ 6439 w 10000"/>
              <a:gd name="connsiteY9" fmla="*/ 942 h 10000"/>
              <a:gd name="connsiteX10" fmla="*/ 6458 w 10000"/>
              <a:gd name="connsiteY10" fmla="*/ 1232 h 10000"/>
              <a:gd name="connsiteX11" fmla="*/ 6469 w 10000"/>
              <a:gd name="connsiteY11" fmla="*/ 1486 h 10000"/>
              <a:gd name="connsiteX12" fmla="*/ 6476 w 10000"/>
              <a:gd name="connsiteY12" fmla="*/ 1848 h 10000"/>
              <a:gd name="connsiteX13" fmla="*/ 6480 w 10000"/>
              <a:gd name="connsiteY13" fmla="*/ 2210 h 10000"/>
              <a:gd name="connsiteX14" fmla="*/ 6480 w 10000"/>
              <a:gd name="connsiteY14" fmla="*/ 2210 h 10000"/>
              <a:gd name="connsiteX15" fmla="*/ 6476 w 10000"/>
              <a:gd name="connsiteY15" fmla="*/ 5435 h 10000"/>
              <a:gd name="connsiteX16" fmla="*/ 6476 w 10000"/>
              <a:gd name="connsiteY16" fmla="*/ 5435 h 10000"/>
              <a:gd name="connsiteX17" fmla="*/ 6480 w 10000"/>
              <a:gd name="connsiteY17" fmla="*/ 6232 h 10000"/>
              <a:gd name="connsiteX18" fmla="*/ 6487 w 10000"/>
              <a:gd name="connsiteY18" fmla="*/ 6957 h 10000"/>
              <a:gd name="connsiteX19" fmla="*/ 6498 w 10000"/>
              <a:gd name="connsiteY19" fmla="*/ 7572 h 10000"/>
              <a:gd name="connsiteX20" fmla="*/ 6513 w 10000"/>
              <a:gd name="connsiteY20" fmla="*/ 8043 h 10000"/>
              <a:gd name="connsiteX21" fmla="*/ 6531 w 10000"/>
              <a:gd name="connsiteY21" fmla="*/ 8478 h 10000"/>
              <a:gd name="connsiteX22" fmla="*/ 6557 w 10000"/>
              <a:gd name="connsiteY22" fmla="*/ 8877 h 10000"/>
              <a:gd name="connsiteX23" fmla="*/ 6579 w 10000"/>
              <a:gd name="connsiteY23" fmla="*/ 9130 h 10000"/>
              <a:gd name="connsiteX24" fmla="*/ 6612 w 10000"/>
              <a:gd name="connsiteY24" fmla="*/ 9384 h 10000"/>
              <a:gd name="connsiteX25" fmla="*/ 6648 w 10000"/>
              <a:gd name="connsiteY25" fmla="*/ 9565 h 10000"/>
              <a:gd name="connsiteX26" fmla="*/ 6685 w 10000"/>
              <a:gd name="connsiteY26" fmla="*/ 9746 h 10000"/>
              <a:gd name="connsiteX27" fmla="*/ 6722 w 10000"/>
              <a:gd name="connsiteY27" fmla="*/ 9819 h 10000"/>
              <a:gd name="connsiteX28" fmla="*/ 6766 w 10000"/>
              <a:gd name="connsiteY28" fmla="*/ 9928 h 10000"/>
              <a:gd name="connsiteX29" fmla="*/ 6865 w 10000"/>
              <a:gd name="connsiteY29" fmla="*/ 10000 h 10000"/>
              <a:gd name="connsiteX30" fmla="*/ 6971 w 10000"/>
              <a:gd name="connsiteY30" fmla="*/ 10000 h 10000"/>
              <a:gd name="connsiteX31" fmla="*/ 6971 w 10000"/>
              <a:gd name="connsiteY31" fmla="*/ 10000 h 10000"/>
              <a:gd name="connsiteX32" fmla="*/ 10000 w 10000"/>
              <a:gd name="connsiteY32" fmla="*/ 10000 h 10000"/>
              <a:gd name="connsiteX0" fmla="*/ 0 w 4056"/>
              <a:gd name="connsiteY0" fmla="*/ 0 h 10000"/>
              <a:gd name="connsiteX1" fmla="*/ 0 w 4056"/>
              <a:gd name="connsiteY1" fmla="*/ 0 h 10000"/>
              <a:gd name="connsiteX2" fmla="*/ 217 w 4056"/>
              <a:gd name="connsiteY2" fmla="*/ 72 h 10000"/>
              <a:gd name="connsiteX3" fmla="*/ 308 w 4056"/>
              <a:gd name="connsiteY3" fmla="*/ 145 h 10000"/>
              <a:gd name="connsiteX4" fmla="*/ 382 w 4056"/>
              <a:gd name="connsiteY4" fmla="*/ 326 h 10000"/>
              <a:gd name="connsiteX5" fmla="*/ 418 w 4056"/>
              <a:gd name="connsiteY5" fmla="*/ 435 h 10000"/>
              <a:gd name="connsiteX6" fmla="*/ 451 w 4056"/>
              <a:gd name="connsiteY6" fmla="*/ 543 h 10000"/>
              <a:gd name="connsiteX7" fmla="*/ 477 w 4056"/>
              <a:gd name="connsiteY7" fmla="*/ 761 h 10000"/>
              <a:gd name="connsiteX8" fmla="*/ 495 w 4056"/>
              <a:gd name="connsiteY8" fmla="*/ 942 h 10000"/>
              <a:gd name="connsiteX9" fmla="*/ 514 w 4056"/>
              <a:gd name="connsiteY9" fmla="*/ 1232 h 10000"/>
              <a:gd name="connsiteX10" fmla="*/ 525 w 4056"/>
              <a:gd name="connsiteY10" fmla="*/ 1486 h 10000"/>
              <a:gd name="connsiteX11" fmla="*/ 532 w 4056"/>
              <a:gd name="connsiteY11" fmla="*/ 1848 h 10000"/>
              <a:gd name="connsiteX12" fmla="*/ 536 w 4056"/>
              <a:gd name="connsiteY12" fmla="*/ 2210 h 10000"/>
              <a:gd name="connsiteX13" fmla="*/ 536 w 4056"/>
              <a:gd name="connsiteY13" fmla="*/ 2210 h 10000"/>
              <a:gd name="connsiteX14" fmla="*/ 532 w 4056"/>
              <a:gd name="connsiteY14" fmla="*/ 5435 h 10000"/>
              <a:gd name="connsiteX15" fmla="*/ 532 w 4056"/>
              <a:gd name="connsiteY15" fmla="*/ 5435 h 10000"/>
              <a:gd name="connsiteX16" fmla="*/ 536 w 4056"/>
              <a:gd name="connsiteY16" fmla="*/ 6232 h 10000"/>
              <a:gd name="connsiteX17" fmla="*/ 543 w 4056"/>
              <a:gd name="connsiteY17" fmla="*/ 6957 h 10000"/>
              <a:gd name="connsiteX18" fmla="*/ 554 w 4056"/>
              <a:gd name="connsiteY18" fmla="*/ 7572 h 10000"/>
              <a:gd name="connsiteX19" fmla="*/ 569 w 4056"/>
              <a:gd name="connsiteY19" fmla="*/ 8043 h 10000"/>
              <a:gd name="connsiteX20" fmla="*/ 587 w 4056"/>
              <a:gd name="connsiteY20" fmla="*/ 8478 h 10000"/>
              <a:gd name="connsiteX21" fmla="*/ 613 w 4056"/>
              <a:gd name="connsiteY21" fmla="*/ 8877 h 10000"/>
              <a:gd name="connsiteX22" fmla="*/ 635 w 4056"/>
              <a:gd name="connsiteY22" fmla="*/ 9130 h 10000"/>
              <a:gd name="connsiteX23" fmla="*/ 668 w 4056"/>
              <a:gd name="connsiteY23" fmla="*/ 9384 h 10000"/>
              <a:gd name="connsiteX24" fmla="*/ 704 w 4056"/>
              <a:gd name="connsiteY24" fmla="*/ 9565 h 10000"/>
              <a:gd name="connsiteX25" fmla="*/ 741 w 4056"/>
              <a:gd name="connsiteY25" fmla="*/ 9746 h 10000"/>
              <a:gd name="connsiteX26" fmla="*/ 778 w 4056"/>
              <a:gd name="connsiteY26" fmla="*/ 9819 h 10000"/>
              <a:gd name="connsiteX27" fmla="*/ 822 w 4056"/>
              <a:gd name="connsiteY27" fmla="*/ 9928 h 10000"/>
              <a:gd name="connsiteX28" fmla="*/ 921 w 4056"/>
              <a:gd name="connsiteY28" fmla="*/ 10000 h 10000"/>
              <a:gd name="connsiteX29" fmla="*/ 1027 w 4056"/>
              <a:gd name="connsiteY29" fmla="*/ 10000 h 10000"/>
              <a:gd name="connsiteX30" fmla="*/ 1027 w 4056"/>
              <a:gd name="connsiteY30" fmla="*/ 10000 h 10000"/>
              <a:gd name="connsiteX31" fmla="*/ 4056 w 4056"/>
              <a:gd name="connsiteY31" fmla="*/ 1000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4056" h="10000">
                <a:moveTo>
                  <a:pt x="0" y="0"/>
                </a:moveTo>
                <a:lnTo>
                  <a:pt x="0" y="0"/>
                </a:lnTo>
                <a:lnTo>
                  <a:pt x="217" y="72"/>
                </a:lnTo>
                <a:lnTo>
                  <a:pt x="308" y="145"/>
                </a:lnTo>
                <a:cubicBezTo>
                  <a:pt x="333" y="205"/>
                  <a:pt x="357" y="266"/>
                  <a:pt x="382" y="326"/>
                </a:cubicBezTo>
                <a:cubicBezTo>
                  <a:pt x="394" y="362"/>
                  <a:pt x="406" y="399"/>
                  <a:pt x="418" y="435"/>
                </a:cubicBezTo>
                <a:lnTo>
                  <a:pt x="451" y="543"/>
                </a:lnTo>
                <a:cubicBezTo>
                  <a:pt x="460" y="616"/>
                  <a:pt x="468" y="688"/>
                  <a:pt x="477" y="761"/>
                </a:cubicBezTo>
                <a:cubicBezTo>
                  <a:pt x="483" y="821"/>
                  <a:pt x="489" y="882"/>
                  <a:pt x="495" y="942"/>
                </a:cubicBezTo>
                <a:cubicBezTo>
                  <a:pt x="501" y="1039"/>
                  <a:pt x="508" y="1135"/>
                  <a:pt x="514" y="1232"/>
                </a:cubicBezTo>
                <a:cubicBezTo>
                  <a:pt x="518" y="1317"/>
                  <a:pt x="521" y="1401"/>
                  <a:pt x="525" y="1486"/>
                </a:cubicBezTo>
                <a:cubicBezTo>
                  <a:pt x="527" y="1607"/>
                  <a:pt x="530" y="1727"/>
                  <a:pt x="532" y="1848"/>
                </a:cubicBezTo>
                <a:cubicBezTo>
                  <a:pt x="533" y="1969"/>
                  <a:pt x="535" y="2089"/>
                  <a:pt x="536" y="2210"/>
                </a:cubicBezTo>
                <a:lnTo>
                  <a:pt x="536" y="2210"/>
                </a:lnTo>
                <a:cubicBezTo>
                  <a:pt x="535" y="3285"/>
                  <a:pt x="533" y="4360"/>
                  <a:pt x="532" y="5435"/>
                </a:cubicBezTo>
                <a:lnTo>
                  <a:pt x="532" y="5435"/>
                </a:lnTo>
                <a:cubicBezTo>
                  <a:pt x="533" y="5701"/>
                  <a:pt x="535" y="5966"/>
                  <a:pt x="536" y="6232"/>
                </a:cubicBezTo>
                <a:cubicBezTo>
                  <a:pt x="538" y="6474"/>
                  <a:pt x="541" y="6715"/>
                  <a:pt x="543" y="6957"/>
                </a:cubicBezTo>
                <a:cubicBezTo>
                  <a:pt x="547" y="7162"/>
                  <a:pt x="550" y="7367"/>
                  <a:pt x="554" y="7572"/>
                </a:cubicBezTo>
                <a:lnTo>
                  <a:pt x="569" y="8043"/>
                </a:lnTo>
                <a:lnTo>
                  <a:pt x="587" y="8478"/>
                </a:lnTo>
                <a:cubicBezTo>
                  <a:pt x="596" y="8611"/>
                  <a:pt x="604" y="8744"/>
                  <a:pt x="613" y="8877"/>
                </a:cubicBezTo>
                <a:cubicBezTo>
                  <a:pt x="620" y="8961"/>
                  <a:pt x="628" y="9046"/>
                  <a:pt x="635" y="9130"/>
                </a:cubicBezTo>
                <a:cubicBezTo>
                  <a:pt x="646" y="9215"/>
                  <a:pt x="657" y="9299"/>
                  <a:pt x="668" y="9384"/>
                </a:cubicBezTo>
                <a:cubicBezTo>
                  <a:pt x="680" y="9444"/>
                  <a:pt x="692" y="9505"/>
                  <a:pt x="704" y="9565"/>
                </a:cubicBezTo>
                <a:cubicBezTo>
                  <a:pt x="716" y="9625"/>
                  <a:pt x="729" y="9686"/>
                  <a:pt x="741" y="9746"/>
                </a:cubicBezTo>
                <a:cubicBezTo>
                  <a:pt x="753" y="9770"/>
                  <a:pt x="766" y="9795"/>
                  <a:pt x="778" y="9819"/>
                </a:cubicBezTo>
                <a:cubicBezTo>
                  <a:pt x="793" y="9855"/>
                  <a:pt x="807" y="9892"/>
                  <a:pt x="822" y="9928"/>
                </a:cubicBezTo>
                <a:lnTo>
                  <a:pt x="921" y="10000"/>
                </a:lnTo>
                <a:lnTo>
                  <a:pt x="1027" y="10000"/>
                </a:lnTo>
                <a:lnTo>
                  <a:pt x="1027" y="10000"/>
                </a:lnTo>
                <a:lnTo>
                  <a:pt x="4056" y="10000"/>
                </a:lnTo>
              </a:path>
            </a:pathLst>
          </a:custGeom>
          <a:noFill/>
          <a:ln w="19050">
            <a:solidFill>
              <a:schemeClr val="bg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4" name="Freeform 9">
            <a:extLst>
              <a:ext uri="{FF2B5EF4-FFF2-40B4-BE49-F238E27FC236}">
                <a16:creationId xmlns:a16="http://schemas.microsoft.com/office/drawing/2014/main" xmlns="" id="{138CEFEC-BD6B-41B0-A8CE-C6FCBE8E68E6}"/>
              </a:ext>
            </a:extLst>
          </p:cNvPr>
          <p:cNvSpPr>
            <a:spLocks/>
          </p:cNvSpPr>
          <p:nvPr/>
        </p:nvSpPr>
        <p:spPr bwMode="auto">
          <a:xfrm rot="10800000" flipH="1">
            <a:off x="7300819" y="4018173"/>
            <a:ext cx="1268034" cy="334904"/>
          </a:xfrm>
          <a:custGeom>
            <a:avLst/>
            <a:gdLst>
              <a:gd name="T0" fmla="*/ 0 w 2727"/>
              <a:gd name="T1" fmla="*/ 0 h 276"/>
              <a:gd name="T2" fmla="*/ 0 w 2727"/>
              <a:gd name="T3" fmla="*/ 0 h 276"/>
              <a:gd name="T4" fmla="*/ 1621 w 2727"/>
              <a:gd name="T5" fmla="*/ 0 h 276"/>
              <a:gd name="T6" fmla="*/ 1621 w 2727"/>
              <a:gd name="T7" fmla="*/ 0 h 276"/>
              <a:gd name="T8" fmla="*/ 1680 w 2727"/>
              <a:gd name="T9" fmla="*/ 2 h 276"/>
              <a:gd name="T10" fmla="*/ 1705 w 2727"/>
              <a:gd name="T11" fmla="*/ 4 h 276"/>
              <a:gd name="T12" fmla="*/ 1725 w 2727"/>
              <a:gd name="T13" fmla="*/ 9 h 276"/>
              <a:gd name="T14" fmla="*/ 1735 w 2727"/>
              <a:gd name="T15" fmla="*/ 12 h 276"/>
              <a:gd name="T16" fmla="*/ 1744 w 2727"/>
              <a:gd name="T17" fmla="*/ 15 h 276"/>
              <a:gd name="T18" fmla="*/ 1751 w 2727"/>
              <a:gd name="T19" fmla="*/ 21 h 276"/>
              <a:gd name="T20" fmla="*/ 1756 w 2727"/>
              <a:gd name="T21" fmla="*/ 26 h 276"/>
              <a:gd name="T22" fmla="*/ 1761 w 2727"/>
              <a:gd name="T23" fmla="*/ 34 h 276"/>
              <a:gd name="T24" fmla="*/ 1764 w 2727"/>
              <a:gd name="T25" fmla="*/ 41 h 276"/>
              <a:gd name="T26" fmla="*/ 1766 w 2727"/>
              <a:gd name="T27" fmla="*/ 51 h 276"/>
              <a:gd name="T28" fmla="*/ 1767 w 2727"/>
              <a:gd name="T29" fmla="*/ 61 h 276"/>
              <a:gd name="T30" fmla="*/ 1767 w 2727"/>
              <a:gd name="T31" fmla="*/ 61 h 276"/>
              <a:gd name="T32" fmla="*/ 1766 w 2727"/>
              <a:gd name="T33" fmla="*/ 150 h 276"/>
              <a:gd name="T34" fmla="*/ 1766 w 2727"/>
              <a:gd name="T35" fmla="*/ 150 h 276"/>
              <a:gd name="T36" fmla="*/ 1767 w 2727"/>
              <a:gd name="T37" fmla="*/ 172 h 276"/>
              <a:gd name="T38" fmla="*/ 1769 w 2727"/>
              <a:gd name="T39" fmla="*/ 192 h 276"/>
              <a:gd name="T40" fmla="*/ 1772 w 2727"/>
              <a:gd name="T41" fmla="*/ 209 h 276"/>
              <a:gd name="T42" fmla="*/ 1776 w 2727"/>
              <a:gd name="T43" fmla="*/ 222 h 276"/>
              <a:gd name="T44" fmla="*/ 1781 w 2727"/>
              <a:gd name="T45" fmla="*/ 234 h 276"/>
              <a:gd name="T46" fmla="*/ 1788 w 2727"/>
              <a:gd name="T47" fmla="*/ 245 h 276"/>
              <a:gd name="T48" fmla="*/ 1794 w 2727"/>
              <a:gd name="T49" fmla="*/ 252 h 276"/>
              <a:gd name="T50" fmla="*/ 1803 w 2727"/>
              <a:gd name="T51" fmla="*/ 259 h 276"/>
              <a:gd name="T52" fmla="*/ 1813 w 2727"/>
              <a:gd name="T53" fmla="*/ 264 h 276"/>
              <a:gd name="T54" fmla="*/ 1823 w 2727"/>
              <a:gd name="T55" fmla="*/ 269 h 276"/>
              <a:gd name="T56" fmla="*/ 1833 w 2727"/>
              <a:gd name="T57" fmla="*/ 271 h 276"/>
              <a:gd name="T58" fmla="*/ 1845 w 2727"/>
              <a:gd name="T59" fmla="*/ 274 h 276"/>
              <a:gd name="T60" fmla="*/ 1872 w 2727"/>
              <a:gd name="T61" fmla="*/ 276 h 276"/>
              <a:gd name="T62" fmla="*/ 1901 w 2727"/>
              <a:gd name="T63" fmla="*/ 276 h 276"/>
              <a:gd name="T64" fmla="*/ 1901 w 2727"/>
              <a:gd name="T65" fmla="*/ 276 h 276"/>
              <a:gd name="T66" fmla="*/ 2727 w 2727"/>
              <a:gd name="T67" fmla="*/ 276 h 276"/>
              <a:gd name="connsiteX0" fmla="*/ 0 w 10000"/>
              <a:gd name="connsiteY0" fmla="*/ 0 h 10000"/>
              <a:gd name="connsiteX1" fmla="*/ 5944 w 10000"/>
              <a:gd name="connsiteY1" fmla="*/ 0 h 10000"/>
              <a:gd name="connsiteX2" fmla="*/ 5944 w 10000"/>
              <a:gd name="connsiteY2" fmla="*/ 0 h 10000"/>
              <a:gd name="connsiteX3" fmla="*/ 6161 w 10000"/>
              <a:gd name="connsiteY3" fmla="*/ 72 h 10000"/>
              <a:gd name="connsiteX4" fmla="*/ 6252 w 10000"/>
              <a:gd name="connsiteY4" fmla="*/ 145 h 10000"/>
              <a:gd name="connsiteX5" fmla="*/ 6326 w 10000"/>
              <a:gd name="connsiteY5" fmla="*/ 326 h 10000"/>
              <a:gd name="connsiteX6" fmla="*/ 6362 w 10000"/>
              <a:gd name="connsiteY6" fmla="*/ 435 h 10000"/>
              <a:gd name="connsiteX7" fmla="*/ 6395 w 10000"/>
              <a:gd name="connsiteY7" fmla="*/ 543 h 10000"/>
              <a:gd name="connsiteX8" fmla="*/ 6421 w 10000"/>
              <a:gd name="connsiteY8" fmla="*/ 761 h 10000"/>
              <a:gd name="connsiteX9" fmla="*/ 6439 w 10000"/>
              <a:gd name="connsiteY9" fmla="*/ 942 h 10000"/>
              <a:gd name="connsiteX10" fmla="*/ 6458 w 10000"/>
              <a:gd name="connsiteY10" fmla="*/ 1232 h 10000"/>
              <a:gd name="connsiteX11" fmla="*/ 6469 w 10000"/>
              <a:gd name="connsiteY11" fmla="*/ 1486 h 10000"/>
              <a:gd name="connsiteX12" fmla="*/ 6476 w 10000"/>
              <a:gd name="connsiteY12" fmla="*/ 1848 h 10000"/>
              <a:gd name="connsiteX13" fmla="*/ 6480 w 10000"/>
              <a:gd name="connsiteY13" fmla="*/ 2210 h 10000"/>
              <a:gd name="connsiteX14" fmla="*/ 6480 w 10000"/>
              <a:gd name="connsiteY14" fmla="*/ 2210 h 10000"/>
              <a:gd name="connsiteX15" fmla="*/ 6476 w 10000"/>
              <a:gd name="connsiteY15" fmla="*/ 5435 h 10000"/>
              <a:gd name="connsiteX16" fmla="*/ 6476 w 10000"/>
              <a:gd name="connsiteY16" fmla="*/ 5435 h 10000"/>
              <a:gd name="connsiteX17" fmla="*/ 6480 w 10000"/>
              <a:gd name="connsiteY17" fmla="*/ 6232 h 10000"/>
              <a:gd name="connsiteX18" fmla="*/ 6487 w 10000"/>
              <a:gd name="connsiteY18" fmla="*/ 6957 h 10000"/>
              <a:gd name="connsiteX19" fmla="*/ 6498 w 10000"/>
              <a:gd name="connsiteY19" fmla="*/ 7572 h 10000"/>
              <a:gd name="connsiteX20" fmla="*/ 6513 w 10000"/>
              <a:gd name="connsiteY20" fmla="*/ 8043 h 10000"/>
              <a:gd name="connsiteX21" fmla="*/ 6531 w 10000"/>
              <a:gd name="connsiteY21" fmla="*/ 8478 h 10000"/>
              <a:gd name="connsiteX22" fmla="*/ 6557 w 10000"/>
              <a:gd name="connsiteY22" fmla="*/ 8877 h 10000"/>
              <a:gd name="connsiteX23" fmla="*/ 6579 w 10000"/>
              <a:gd name="connsiteY23" fmla="*/ 9130 h 10000"/>
              <a:gd name="connsiteX24" fmla="*/ 6612 w 10000"/>
              <a:gd name="connsiteY24" fmla="*/ 9384 h 10000"/>
              <a:gd name="connsiteX25" fmla="*/ 6648 w 10000"/>
              <a:gd name="connsiteY25" fmla="*/ 9565 h 10000"/>
              <a:gd name="connsiteX26" fmla="*/ 6685 w 10000"/>
              <a:gd name="connsiteY26" fmla="*/ 9746 h 10000"/>
              <a:gd name="connsiteX27" fmla="*/ 6722 w 10000"/>
              <a:gd name="connsiteY27" fmla="*/ 9819 h 10000"/>
              <a:gd name="connsiteX28" fmla="*/ 6766 w 10000"/>
              <a:gd name="connsiteY28" fmla="*/ 9928 h 10000"/>
              <a:gd name="connsiteX29" fmla="*/ 6865 w 10000"/>
              <a:gd name="connsiteY29" fmla="*/ 10000 h 10000"/>
              <a:gd name="connsiteX30" fmla="*/ 6971 w 10000"/>
              <a:gd name="connsiteY30" fmla="*/ 10000 h 10000"/>
              <a:gd name="connsiteX31" fmla="*/ 6971 w 10000"/>
              <a:gd name="connsiteY31" fmla="*/ 10000 h 10000"/>
              <a:gd name="connsiteX32" fmla="*/ 10000 w 10000"/>
              <a:gd name="connsiteY32" fmla="*/ 10000 h 10000"/>
              <a:gd name="connsiteX0" fmla="*/ 0 w 4056"/>
              <a:gd name="connsiteY0" fmla="*/ 0 h 10000"/>
              <a:gd name="connsiteX1" fmla="*/ 0 w 4056"/>
              <a:gd name="connsiteY1" fmla="*/ 0 h 10000"/>
              <a:gd name="connsiteX2" fmla="*/ 217 w 4056"/>
              <a:gd name="connsiteY2" fmla="*/ 72 h 10000"/>
              <a:gd name="connsiteX3" fmla="*/ 308 w 4056"/>
              <a:gd name="connsiteY3" fmla="*/ 145 h 10000"/>
              <a:gd name="connsiteX4" fmla="*/ 382 w 4056"/>
              <a:gd name="connsiteY4" fmla="*/ 326 h 10000"/>
              <a:gd name="connsiteX5" fmla="*/ 418 w 4056"/>
              <a:gd name="connsiteY5" fmla="*/ 435 h 10000"/>
              <a:gd name="connsiteX6" fmla="*/ 451 w 4056"/>
              <a:gd name="connsiteY6" fmla="*/ 543 h 10000"/>
              <a:gd name="connsiteX7" fmla="*/ 477 w 4056"/>
              <a:gd name="connsiteY7" fmla="*/ 761 h 10000"/>
              <a:gd name="connsiteX8" fmla="*/ 495 w 4056"/>
              <a:gd name="connsiteY8" fmla="*/ 942 h 10000"/>
              <a:gd name="connsiteX9" fmla="*/ 514 w 4056"/>
              <a:gd name="connsiteY9" fmla="*/ 1232 h 10000"/>
              <a:gd name="connsiteX10" fmla="*/ 525 w 4056"/>
              <a:gd name="connsiteY10" fmla="*/ 1486 h 10000"/>
              <a:gd name="connsiteX11" fmla="*/ 532 w 4056"/>
              <a:gd name="connsiteY11" fmla="*/ 1848 h 10000"/>
              <a:gd name="connsiteX12" fmla="*/ 536 w 4056"/>
              <a:gd name="connsiteY12" fmla="*/ 2210 h 10000"/>
              <a:gd name="connsiteX13" fmla="*/ 536 w 4056"/>
              <a:gd name="connsiteY13" fmla="*/ 2210 h 10000"/>
              <a:gd name="connsiteX14" fmla="*/ 532 w 4056"/>
              <a:gd name="connsiteY14" fmla="*/ 5435 h 10000"/>
              <a:gd name="connsiteX15" fmla="*/ 532 w 4056"/>
              <a:gd name="connsiteY15" fmla="*/ 5435 h 10000"/>
              <a:gd name="connsiteX16" fmla="*/ 536 w 4056"/>
              <a:gd name="connsiteY16" fmla="*/ 6232 h 10000"/>
              <a:gd name="connsiteX17" fmla="*/ 543 w 4056"/>
              <a:gd name="connsiteY17" fmla="*/ 6957 h 10000"/>
              <a:gd name="connsiteX18" fmla="*/ 554 w 4056"/>
              <a:gd name="connsiteY18" fmla="*/ 7572 h 10000"/>
              <a:gd name="connsiteX19" fmla="*/ 569 w 4056"/>
              <a:gd name="connsiteY19" fmla="*/ 8043 h 10000"/>
              <a:gd name="connsiteX20" fmla="*/ 587 w 4056"/>
              <a:gd name="connsiteY20" fmla="*/ 8478 h 10000"/>
              <a:gd name="connsiteX21" fmla="*/ 613 w 4056"/>
              <a:gd name="connsiteY21" fmla="*/ 8877 h 10000"/>
              <a:gd name="connsiteX22" fmla="*/ 635 w 4056"/>
              <a:gd name="connsiteY22" fmla="*/ 9130 h 10000"/>
              <a:gd name="connsiteX23" fmla="*/ 668 w 4056"/>
              <a:gd name="connsiteY23" fmla="*/ 9384 h 10000"/>
              <a:gd name="connsiteX24" fmla="*/ 704 w 4056"/>
              <a:gd name="connsiteY24" fmla="*/ 9565 h 10000"/>
              <a:gd name="connsiteX25" fmla="*/ 741 w 4056"/>
              <a:gd name="connsiteY25" fmla="*/ 9746 h 10000"/>
              <a:gd name="connsiteX26" fmla="*/ 778 w 4056"/>
              <a:gd name="connsiteY26" fmla="*/ 9819 h 10000"/>
              <a:gd name="connsiteX27" fmla="*/ 822 w 4056"/>
              <a:gd name="connsiteY27" fmla="*/ 9928 h 10000"/>
              <a:gd name="connsiteX28" fmla="*/ 921 w 4056"/>
              <a:gd name="connsiteY28" fmla="*/ 10000 h 10000"/>
              <a:gd name="connsiteX29" fmla="*/ 1027 w 4056"/>
              <a:gd name="connsiteY29" fmla="*/ 10000 h 10000"/>
              <a:gd name="connsiteX30" fmla="*/ 1027 w 4056"/>
              <a:gd name="connsiteY30" fmla="*/ 10000 h 10000"/>
              <a:gd name="connsiteX31" fmla="*/ 4056 w 4056"/>
              <a:gd name="connsiteY31" fmla="*/ 1000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4056" h="10000">
                <a:moveTo>
                  <a:pt x="0" y="0"/>
                </a:moveTo>
                <a:lnTo>
                  <a:pt x="0" y="0"/>
                </a:lnTo>
                <a:lnTo>
                  <a:pt x="217" y="72"/>
                </a:lnTo>
                <a:lnTo>
                  <a:pt x="308" y="145"/>
                </a:lnTo>
                <a:cubicBezTo>
                  <a:pt x="333" y="205"/>
                  <a:pt x="357" y="266"/>
                  <a:pt x="382" y="326"/>
                </a:cubicBezTo>
                <a:cubicBezTo>
                  <a:pt x="394" y="362"/>
                  <a:pt x="406" y="399"/>
                  <a:pt x="418" y="435"/>
                </a:cubicBezTo>
                <a:lnTo>
                  <a:pt x="451" y="543"/>
                </a:lnTo>
                <a:cubicBezTo>
                  <a:pt x="460" y="616"/>
                  <a:pt x="468" y="688"/>
                  <a:pt x="477" y="761"/>
                </a:cubicBezTo>
                <a:cubicBezTo>
                  <a:pt x="483" y="821"/>
                  <a:pt x="489" y="882"/>
                  <a:pt x="495" y="942"/>
                </a:cubicBezTo>
                <a:cubicBezTo>
                  <a:pt x="501" y="1039"/>
                  <a:pt x="508" y="1135"/>
                  <a:pt x="514" y="1232"/>
                </a:cubicBezTo>
                <a:cubicBezTo>
                  <a:pt x="518" y="1317"/>
                  <a:pt x="521" y="1401"/>
                  <a:pt x="525" y="1486"/>
                </a:cubicBezTo>
                <a:cubicBezTo>
                  <a:pt x="527" y="1607"/>
                  <a:pt x="530" y="1727"/>
                  <a:pt x="532" y="1848"/>
                </a:cubicBezTo>
                <a:cubicBezTo>
                  <a:pt x="533" y="1969"/>
                  <a:pt x="535" y="2089"/>
                  <a:pt x="536" y="2210"/>
                </a:cubicBezTo>
                <a:lnTo>
                  <a:pt x="536" y="2210"/>
                </a:lnTo>
                <a:cubicBezTo>
                  <a:pt x="535" y="3285"/>
                  <a:pt x="533" y="4360"/>
                  <a:pt x="532" y="5435"/>
                </a:cubicBezTo>
                <a:lnTo>
                  <a:pt x="532" y="5435"/>
                </a:lnTo>
                <a:cubicBezTo>
                  <a:pt x="533" y="5701"/>
                  <a:pt x="535" y="5966"/>
                  <a:pt x="536" y="6232"/>
                </a:cubicBezTo>
                <a:cubicBezTo>
                  <a:pt x="538" y="6474"/>
                  <a:pt x="541" y="6715"/>
                  <a:pt x="543" y="6957"/>
                </a:cubicBezTo>
                <a:cubicBezTo>
                  <a:pt x="547" y="7162"/>
                  <a:pt x="550" y="7367"/>
                  <a:pt x="554" y="7572"/>
                </a:cubicBezTo>
                <a:lnTo>
                  <a:pt x="569" y="8043"/>
                </a:lnTo>
                <a:lnTo>
                  <a:pt x="587" y="8478"/>
                </a:lnTo>
                <a:cubicBezTo>
                  <a:pt x="596" y="8611"/>
                  <a:pt x="604" y="8744"/>
                  <a:pt x="613" y="8877"/>
                </a:cubicBezTo>
                <a:cubicBezTo>
                  <a:pt x="620" y="8961"/>
                  <a:pt x="628" y="9046"/>
                  <a:pt x="635" y="9130"/>
                </a:cubicBezTo>
                <a:cubicBezTo>
                  <a:pt x="646" y="9215"/>
                  <a:pt x="657" y="9299"/>
                  <a:pt x="668" y="9384"/>
                </a:cubicBezTo>
                <a:cubicBezTo>
                  <a:pt x="680" y="9444"/>
                  <a:pt x="692" y="9505"/>
                  <a:pt x="704" y="9565"/>
                </a:cubicBezTo>
                <a:cubicBezTo>
                  <a:pt x="716" y="9625"/>
                  <a:pt x="729" y="9686"/>
                  <a:pt x="741" y="9746"/>
                </a:cubicBezTo>
                <a:cubicBezTo>
                  <a:pt x="753" y="9770"/>
                  <a:pt x="766" y="9795"/>
                  <a:pt x="778" y="9819"/>
                </a:cubicBezTo>
                <a:cubicBezTo>
                  <a:pt x="793" y="9855"/>
                  <a:pt x="807" y="9892"/>
                  <a:pt x="822" y="9928"/>
                </a:cubicBezTo>
                <a:lnTo>
                  <a:pt x="921" y="10000"/>
                </a:lnTo>
                <a:lnTo>
                  <a:pt x="1027" y="10000"/>
                </a:lnTo>
                <a:lnTo>
                  <a:pt x="1027" y="10000"/>
                </a:lnTo>
                <a:lnTo>
                  <a:pt x="4056" y="10000"/>
                </a:lnTo>
              </a:path>
            </a:pathLst>
          </a:custGeom>
          <a:noFill/>
          <a:ln w="19050">
            <a:solidFill>
              <a:schemeClr val="bg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5" name="Freeform 9">
            <a:extLst>
              <a:ext uri="{FF2B5EF4-FFF2-40B4-BE49-F238E27FC236}">
                <a16:creationId xmlns:a16="http://schemas.microsoft.com/office/drawing/2014/main" xmlns="" id="{4F8C74F2-0EFC-4DF1-8387-60B57BC26366}"/>
              </a:ext>
            </a:extLst>
          </p:cNvPr>
          <p:cNvSpPr>
            <a:spLocks/>
          </p:cNvSpPr>
          <p:nvPr/>
        </p:nvSpPr>
        <p:spPr bwMode="auto">
          <a:xfrm flipH="1">
            <a:off x="10923249" y="4775005"/>
            <a:ext cx="1268034" cy="334904"/>
          </a:xfrm>
          <a:custGeom>
            <a:avLst/>
            <a:gdLst>
              <a:gd name="T0" fmla="*/ 0 w 2727"/>
              <a:gd name="T1" fmla="*/ 0 h 276"/>
              <a:gd name="T2" fmla="*/ 0 w 2727"/>
              <a:gd name="T3" fmla="*/ 0 h 276"/>
              <a:gd name="T4" fmla="*/ 1621 w 2727"/>
              <a:gd name="T5" fmla="*/ 0 h 276"/>
              <a:gd name="T6" fmla="*/ 1621 w 2727"/>
              <a:gd name="T7" fmla="*/ 0 h 276"/>
              <a:gd name="T8" fmla="*/ 1680 w 2727"/>
              <a:gd name="T9" fmla="*/ 2 h 276"/>
              <a:gd name="T10" fmla="*/ 1705 w 2727"/>
              <a:gd name="T11" fmla="*/ 4 h 276"/>
              <a:gd name="T12" fmla="*/ 1725 w 2727"/>
              <a:gd name="T13" fmla="*/ 9 h 276"/>
              <a:gd name="T14" fmla="*/ 1735 w 2727"/>
              <a:gd name="T15" fmla="*/ 12 h 276"/>
              <a:gd name="T16" fmla="*/ 1744 w 2727"/>
              <a:gd name="T17" fmla="*/ 15 h 276"/>
              <a:gd name="T18" fmla="*/ 1751 w 2727"/>
              <a:gd name="T19" fmla="*/ 21 h 276"/>
              <a:gd name="T20" fmla="*/ 1756 w 2727"/>
              <a:gd name="T21" fmla="*/ 26 h 276"/>
              <a:gd name="T22" fmla="*/ 1761 w 2727"/>
              <a:gd name="T23" fmla="*/ 34 h 276"/>
              <a:gd name="T24" fmla="*/ 1764 w 2727"/>
              <a:gd name="T25" fmla="*/ 41 h 276"/>
              <a:gd name="T26" fmla="*/ 1766 w 2727"/>
              <a:gd name="T27" fmla="*/ 51 h 276"/>
              <a:gd name="T28" fmla="*/ 1767 w 2727"/>
              <a:gd name="T29" fmla="*/ 61 h 276"/>
              <a:gd name="T30" fmla="*/ 1767 w 2727"/>
              <a:gd name="T31" fmla="*/ 61 h 276"/>
              <a:gd name="T32" fmla="*/ 1766 w 2727"/>
              <a:gd name="T33" fmla="*/ 150 h 276"/>
              <a:gd name="T34" fmla="*/ 1766 w 2727"/>
              <a:gd name="T35" fmla="*/ 150 h 276"/>
              <a:gd name="T36" fmla="*/ 1767 w 2727"/>
              <a:gd name="T37" fmla="*/ 172 h 276"/>
              <a:gd name="T38" fmla="*/ 1769 w 2727"/>
              <a:gd name="T39" fmla="*/ 192 h 276"/>
              <a:gd name="T40" fmla="*/ 1772 w 2727"/>
              <a:gd name="T41" fmla="*/ 209 h 276"/>
              <a:gd name="T42" fmla="*/ 1776 w 2727"/>
              <a:gd name="T43" fmla="*/ 222 h 276"/>
              <a:gd name="T44" fmla="*/ 1781 w 2727"/>
              <a:gd name="T45" fmla="*/ 234 h 276"/>
              <a:gd name="T46" fmla="*/ 1788 w 2727"/>
              <a:gd name="T47" fmla="*/ 245 h 276"/>
              <a:gd name="T48" fmla="*/ 1794 w 2727"/>
              <a:gd name="T49" fmla="*/ 252 h 276"/>
              <a:gd name="T50" fmla="*/ 1803 w 2727"/>
              <a:gd name="T51" fmla="*/ 259 h 276"/>
              <a:gd name="T52" fmla="*/ 1813 w 2727"/>
              <a:gd name="T53" fmla="*/ 264 h 276"/>
              <a:gd name="T54" fmla="*/ 1823 w 2727"/>
              <a:gd name="T55" fmla="*/ 269 h 276"/>
              <a:gd name="T56" fmla="*/ 1833 w 2727"/>
              <a:gd name="T57" fmla="*/ 271 h 276"/>
              <a:gd name="T58" fmla="*/ 1845 w 2727"/>
              <a:gd name="T59" fmla="*/ 274 h 276"/>
              <a:gd name="T60" fmla="*/ 1872 w 2727"/>
              <a:gd name="T61" fmla="*/ 276 h 276"/>
              <a:gd name="T62" fmla="*/ 1901 w 2727"/>
              <a:gd name="T63" fmla="*/ 276 h 276"/>
              <a:gd name="T64" fmla="*/ 1901 w 2727"/>
              <a:gd name="T65" fmla="*/ 276 h 276"/>
              <a:gd name="T66" fmla="*/ 2727 w 2727"/>
              <a:gd name="T67" fmla="*/ 276 h 276"/>
              <a:gd name="connsiteX0" fmla="*/ 0 w 10000"/>
              <a:gd name="connsiteY0" fmla="*/ 0 h 10000"/>
              <a:gd name="connsiteX1" fmla="*/ 5944 w 10000"/>
              <a:gd name="connsiteY1" fmla="*/ 0 h 10000"/>
              <a:gd name="connsiteX2" fmla="*/ 5944 w 10000"/>
              <a:gd name="connsiteY2" fmla="*/ 0 h 10000"/>
              <a:gd name="connsiteX3" fmla="*/ 6161 w 10000"/>
              <a:gd name="connsiteY3" fmla="*/ 72 h 10000"/>
              <a:gd name="connsiteX4" fmla="*/ 6252 w 10000"/>
              <a:gd name="connsiteY4" fmla="*/ 145 h 10000"/>
              <a:gd name="connsiteX5" fmla="*/ 6326 w 10000"/>
              <a:gd name="connsiteY5" fmla="*/ 326 h 10000"/>
              <a:gd name="connsiteX6" fmla="*/ 6362 w 10000"/>
              <a:gd name="connsiteY6" fmla="*/ 435 h 10000"/>
              <a:gd name="connsiteX7" fmla="*/ 6395 w 10000"/>
              <a:gd name="connsiteY7" fmla="*/ 543 h 10000"/>
              <a:gd name="connsiteX8" fmla="*/ 6421 w 10000"/>
              <a:gd name="connsiteY8" fmla="*/ 761 h 10000"/>
              <a:gd name="connsiteX9" fmla="*/ 6439 w 10000"/>
              <a:gd name="connsiteY9" fmla="*/ 942 h 10000"/>
              <a:gd name="connsiteX10" fmla="*/ 6458 w 10000"/>
              <a:gd name="connsiteY10" fmla="*/ 1232 h 10000"/>
              <a:gd name="connsiteX11" fmla="*/ 6469 w 10000"/>
              <a:gd name="connsiteY11" fmla="*/ 1486 h 10000"/>
              <a:gd name="connsiteX12" fmla="*/ 6476 w 10000"/>
              <a:gd name="connsiteY12" fmla="*/ 1848 h 10000"/>
              <a:gd name="connsiteX13" fmla="*/ 6480 w 10000"/>
              <a:gd name="connsiteY13" fmla="*/ 2210 h 10000"/>
              <a:gd name="connsiteX14" fmla="*/ 6480 w 10000"/>
              <a:gd name="connsiteY14" fmla="*/ 2210 h 10000"/>
              <a:gd name="connsiteX15" fmla="*/ 6476 w 10000"/>
              <a:gd name="connsiteY15" fmla="*/ 5435 h 10000"/>
              <a:gd name="connsiteX16" fmla="*/ 6476 w 10000"/>
              <a:gd name="connsiteY16" fmla="*/ 5435 h 10000"/>
              <a:gd name="connsiteX17" fmla="*/ 6480 w 10000"/>
              <a:gd name="connsiteY17" fmla="*/ 6232 h 10000"/>
              <a:gd name="connsiteX18" fmla="*/ 6487 w 10000"/>
              <a:gd name="connsiteY18" fmla="*/ 6957 h 10000"/>
              <a:gd name="connsiteX19" fmla="*/ 6498 w 10000"/>
              <a:gd name="connsiteY19" fmla="*/ 7572 h 10000"/>
              <a:gd name="connsiteX20" fmla="*/ 6513 w 10000"/>
              <a:gd name="connsiteY20" fmla="*/ 8043 h 10000"/>
              <a:gd name="connsiteX21" fmla="*/ 6531 w 10000"/>
              <a:gd name="connsiteY21" fmla="*/ 8478 h 10000"/>
              <a:gd name="connsiteX22" fmla="*/ 6557 w 10000"/>
              <a:gd name="connsiteY22" fmla="*/ 8877 h 10000"/>
              <a:gd name="connsiteX23" fmla="*/ 6579 w 10000"/>
              <a:gd name="connsiteY23" fmla="*/ 9130 h 10000"/>
              <a:gd name="connsiteX24" fmla="*/ 6612 w 10000"/>
              <a:gd name="connsiteY24" fmla="*/ 9384 h 10000"/>
              <a:gd name="connsiteX25" fmla="*/ 6648 w 10000"/>
              <a:gd name="connsiteY25" fmla="*/ 9565 h 10000"/>
              <a:gd name="connsiteX26" fmla="*/ 6685 w 10000"/>
              <a:gd name="connsiteY26" fmla="*/ 9746 h 10000"/>
              <a:gd name="connsiteX27" fmla="*/ 6722 w 10000"/>
              <a:gd name="connsiteY27" fmla="*/ 9819 h 10000"/>
              <a:gd name="connsiteX28" fmla="*/ 6766 w 10000"/>
              <a:gd name="connsiteY28" fmla="*/ 9928 h 10000"/>
              <a:gd name="connsiteX29" fmla="*/ 6865 w 10000"/>
              <a:gd name="connsiteY29" fmla="*/ 10000 h 10000"/>
              <a:gd name="connsiteX30" fmla="*/ 6971 w 10000"/>
              <a:gd name="connsiteY30" fmla="*/ 10000 h 10000"/>
              <a:gd name="connsiteX31" fmla="*/ 6971 w 10000"/>
              <a:gd name="connsiteY31" fmla="*/ 10000 h 10000"/>
              <a:gd name="connsiteX32" fmla="*/ 10000 w 10000"/>
              <a:gd name="connsiteY32" fmla="*/ 10000 h 10000"/>
              <a:gd name="connsiteX0" fmla="*/ 0 w 4056"/>
              <a:gd name="connsiteY0" fmla="*/ 0 h 10000"/>
              <a:gd name="connsiteX1" fmla="*/ 0 w 4056"/>
              <a:gd name="connsiteY1" fmla="*/ 0 h 10000"/>
              <a:gd name="connsiteX2" fmla="*/ 217 w 4056"/>
              <a:gd name="connsiteY2" fmla="*/ 72 h 10000"/>
              <a:gd name="connsiteX3" fmla="*/ 308 w 4056"/>
              <a:gd name="connsiteY3" fmla="*/ 145 h 10000"/>
              <a:gd name="connsiteX4" fmla="*/ 382 w 4056"/>
              <a:gd name="connsiteY4" fmla="*/ 326 h 10000"/>
              <a:gd name="connsiteX5" fmla="*/ 418 w 4056"/>
              <a:gd name="connsiteY5" fmla="*/ 435 h 10000"/>
              <a:gd name="connsiteX6" fmla="*/ 451 w 4056"/>
              <a:gd name="connsiteY6" fmla="*/ 543 h 10000"/>
              <a:gd name="connsiteX7" fmla="*/ 477 w 4056"/>
              <a:gd name="connsiteY7" fmla="*/ 761 h 10000"/>
              <a:gd name="connsiteX8" fmla="*/ 495 w 4056"/>
              <a:gd name="connsiteY8" fmla="*/ 942 h 10000"/>
              <a:gd name="connsiteX9" fmla="*/ 514 w 4056"/>
              <a:gd name="connsiteY9" fmla="*/ 1232 h 10000"/>
              <a:gd name="connsiteX10" fmla="*/ 525 w 4056"/>
              <a:gd name="connsiteY10" fmla="*/ 1486 h 10000"/>
              <a:gd name="connsiteX11" fmla="*/ 532 w 4056"/>
              <a:gd name="connsiteY11" fmla="*/ 1848 h 10000"/>
              <a:gd name="connsiteX12" fmla="*/ 536 w 4056"/>
              <a:gd name="connsiteY12" fmla="*/ 2210 h 10000"/>
              <a:gd name="connsiteX13" fmla="*/ 536 w 4056"/>
              <a:gd name="connsiteY13" fmla="*/ 2210 h 10000"/>
              <a:gd name="connsiteX14" fmla="*/ 532 w 4056"/>
              <a:gd name="connsiteY14" fmla="*/ 5435 h 10000"/>
              <a:gd name="connsiteX15" fmla="*/ 532 w 4056"/>
              <a:gd name="connsiteY15" fmla="*/ 5435 h 10000"/>
              <a:gd name="connsiteX16" fmla="*/ 536 w 4056"/>
              <a:gd name="connsiteY16" fmla="*/ 6232 h 10000"/>
              <a:gd name="connsiteX17" fmla="*/ 543 w 4056"/>
              <a:gd name="connsiteY17" fmla="*/ 6957 h 10000"/>
              <a:gd name="connsiteX18" fmla="*/ 554 w 4056"/>
              <a:gd name="connsiteY18" fmla="*/ 7572 h 10000"/>
              <a:gd name="connsiteX19" fmla="*/ 569 w 4056"/>
              <a:gd name="connsiteY19" fmla="*/ 8043 h 10000"/>
              <a:gd name="connsiteX20" fmla="*/ 587 w 4056"/>
              <a:gd name="connsiteY20" fmla="*/ 8478 h 10000"/>
              <a:gd name="connsiteX21" fmla="*/ 613 w 4056"/>
              <a:gd name="connsiteY21" fmla="*/ 8877 h 10000"/>
              <a:gd name="connsiteX22" fmla="*/ 635 w 4056"/>
              <a:gd name="connsiteY22" fmla="*/ 9130 h 10000"/>
              <a:gd name="connsiteX23" fmla="*/ 668 w 4056"/>
              <a:gd name="connsiteY23" fmla="*/ 9384 h 10000"/>
              <a:gd name="connsiteX24" fmla="*/ 704 w 4056"/>
              <a:gd name="connsiteY24" fmla="*/ 9565 h 10000"/>
              <a:gd name="connsiteX25" fmla="*/ 741 w 4056"/>
              <a:gd name="connsiteY25" fmla="*/ 9746 h 10000"/>
              <a:gd name="connsiteX26" fmla="*/ 778 w 4056"/>
              <a:gd name="connsiteY26" fmla="*/ 9819 h 10000"/>
              <a:gd name="connsiteX27" fmla="*/ 822 w 4056"/>
              <a:gd name="connsiteY27" fmla="*/ 9928 h 10000"/>
              <a:gd name="connsiteX28" fmla="*/ 921 w 4056"/>
              <a:gd name="connsiteY28" fmla="*/ 10000 h 10000"/>
              <a:gd name="connsiteX29" fmla="*/ 1027 w 4056"/>
              <a:gd name="connsiteY29" fmla="*/ 10000 h 10000"/>
              <a:gd name="connsiteX30" fmla="*/ 1027 w 4056"/>
              <a:gd name="connsiteY30" fmla="*/ 10000 h 10000"/>
              <a:gd name="connsiteX31" fmla="*/ 4056 w 4056"/>
              <a:gd name="connsiteY31" fmla="*/ 1000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4056" h="10000">
                <a:moveTo>
                  <a:pt x="0" y="0"/>
                </a:moveTo>
                <a:lnTo>
                  <a:pt x="0" y="0"/>
                </a:lnTo>
                <a:lnTo>
                  <a:pt x="217" y="72"/>
                </a:lnTo>
                <a:lnTo>
                  <a:pt x="308" y="145"/>
                </a:lnTo>
                <a:cubicBezTo>
                  <a:pt x="333" y="205"/>
                  <a:pt x="357" y="266"/>
                  <a:pt x="382" y="326"/>
                </a:cubicBezTo>
                <a:cubicBezTo>
                  <a:pt x="394" y="362"/>
                  <a:pt x="406" y="399"/>
                  <a:pt x="418" y="435"/>
                </a:cubicBezTo>
                <a:lnTo>
                  <a:pt x="451" y="543"/>
                </a:lnTo>
                <a:cubicBezTo>
                  <a:pt x="460" y="616"/>
                  <a:pt x="468" y="688"/>
                  <a:pt x="477" y="761"/>
                </a:cubicBezTo>
                <a:cubicBezTo>
                  <a:pt x="483" y="821"/>
                  <a:pt x="489" y="882"/>
                  <a:pt x="495" y="942"/>
                </a:cubicBezTo>
                <a:cubicBezTo>
                  <a:pt x="501" y="1039"/>
                  <a:pt x="508" y="1135"/>
                  <a:pt x="514" y="1232"/>
                </a:cubicBezTo>
                <a:cubicBezTo>
                  <a:pt x="518" y="1317"/>
                  <a:pt x="521" y="1401"/>
                  <a:pt x="525" y="1486"/>
                </a:cubicBezTo>
                <a:cubicBezTo>
                  <a:pt x="527" y="1607"/>
                  <a:pt x="530" y="1727"/>
                  <a:pt x="532" y="1848"/>
                </a:cubicBezTo>
                <a:cubicBezTo>
                  <a:pt x="533" y="1969"/>
                  <a:pt x="535" y="2089"/>
                  <a:pt x="536" y="2210"/>
                </a:cubicBezTo>
                <a:lnTo>
                  <a:pt x="536" y="2210"/>
                </a:lnTo>
                <a:cubicBezTo>
                  <a:pt x="535" y="3285"/>
                  <a:pt x="533" y="4360"/>
                  <a:pt x="532" y="5435"/>
                </a:cubicBezTo>
                <a:lnTo>
                  <a:pt x="532" y="5435"/>
                </a:lnTo>
                <a:cubicBezTo>
                  <a:pt x="533" y="5701"/>
                  <a:pt x="535" y="5966"/>
                  <a:pt x="536" y="6232"/>
                </a:cubicBezTo>
                <a:cubicBezTo>
                  <a:pt x="538" y="6474"/>
                  <a:pt x="541" y="6715"/>
                  <a:pt x="543" y="6957"/>
                </a:cubicBezTo>
                <a:cubicBezTo>
                  <a:pt x="547" y="7162"/>
                  <a:pt x="550" y="7367"/>
                  <a:pt x="554" y="7572"/>
                </a:cubicBezTo>
                <a:lnTo>
                  <a:pt x="569" y="8043"/>
                </a:lnTo>
                <a:lnTo>
                  <a:pt x="587" y="8478"/>
                </a:lnTo>
                <a:cubicBezTo>
                  <a:pt x="596" y="8611"/>
                  <a:pt x="604" y="8744"/>
                  <a:pt x="613" y="8877"/>
                </a:cubicBezTo>
                <a:cubicBezTo>
                  <a:pt x="620" y="8961"/>
                  <a:pt x="628" y="9046"/>
                  <a:pt x="635" y="9130"/>
                </a:cubicBezTo>
                <a:cubicBezTo>
                  <a:pt x="646" y="9215"/>
                  <a:pt x="657" y="9299"/>
                  <a:pt x="668" y="9384"/>
                </a:cubicBezTo>
                <a:cubicBezTo>
                  <a:pt x="680" y="9444"/>
                  <a:pt x="692" y="9505"/>
                  <a:pt x="704" y="9565"/>
                </a:cubicBezTo>
                <a:cubicBezTo>
                  <a:pt x="716" y="9625"/>
                  <a:pt x="729" y="9686"/>
                  <a:pt x="741" y="9746"/>
                </a:cubicBezTo>
                <a:cubicBezTo>
                  <a:pt x="753" y="9770"/>
                  <a:pt x="766" y="9795"/>
                  <a:pt x="778" y="9819"/>
                </a:cubicBezTo>
                <a:cubicBezTo>
                  <a:pt x="793" y="9855"/>
                  <a:pt x="807" y="9892"/>
                  <a:pt x="822" y="9928"/>
                </a:cubicBezTo>
                <a:lnTo>
                  <a:pt x="921" y="10000"/>
                </a:lnTo>
                <a:lnTo>
                  <a:pt x="1027" y="10000"/>
                </a:lnTo>
                <a:lnTo>
                  <a:pt x="1027" y="10000"/>
                </a:lnTo>
                <a:lnTo>
                  <a:pt x="4056" y="10000"/>
                </a:lnTo>
              </a:path>
            </a:pathLst>
          </a:custGeom>
          <a:noFill/>
          <a:ln w="19050">
            <a:solidFill>
              <a:schemeClr val="bg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cxnSp>
        <p:nvCxnSpPr>
          <p:cNvPr id="23" name="Прямая соединительная линия 22">
            <a:extLst>
              <a:ext uri="{FF2B5EF4-FFF2-40B4-BE49-F238E27FC236}">
                <a16:creationId xmlns:a16="http://schemas.microsoft.com/office/drawing/2014/main" xmlns="" id="{5F113131-2890-4800-BAEF-25105924D0BC}"/>
              </a:ext>
            </a:extLst>
          </p:cNvPr>
          <p:cNvCxnSpPr>
            <a:cxnSpLocks/>
          </p:cNvCxnSpPr>
          <p:nvPr/>
        </p:nvCxnSpPr>
        <p:spPr>
          <a:xfrm>
            <a:off x="349940" y="2783342"/>
            <a:ext cx="2744134" cy="0"/>
          </a:xfrm>
          <a:prstGeom prst="line">
            <a:avLst/>
          </a:prstGeom>
          <a:ln w="1905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единительная линия 23">
            <a:extLst>
              <a:ext uri="{FF2B5EF4-FFF2-40B4-BE49-F238E27FC236}">
                <a16:creationId xmlns:a16="http://schemas.microsoft.com/office/drawing/2014/main" xmlns="" id="{8A829F5D-42AA-4638-8F2D-5B6AEAF60040}"/>
              </a:ext>
            </a:extLst>
          </p:cNvPr>
          <p:cNvCxnSpPr>
            <a:cxnSpLocks/>
          </p:cNvCxnSpPr>
          <p:nvPr/>
        </p:nvCxnSpPr>
        <p:spPr>
          <a:xfrm>
            <a:off x="3746126" y="2783342"/>
            <a:ext cx="2720113" cy="0"/>
          </a:xfrm>
          <a:prstGeom prst="line">
            <a:avLst/>
          </a:prstGeom>
          <a:ln w="1905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единительная линия 25">
            <a:extLst>
              <a:ext uri="{FF2B5EF4-FFF2-40B4-BE49-F238E27FC236}">
                <a16:creationId xmlns:a16="http://schemas.microsoft.com/office/drawing/2014/main" xmlns="" id="{8E601ED3-4B26-4929-B6D0-0B843B9C5EA6}"/>
              </a:ext>
            </a:extLst>
          </p:cNvPr>
          <p:cNvCxnSpPr>
            <a:cxnSpLocks/>
          </p:cNvCxnSpPr>
          <p:nvPr/>
        </p:nvCxnSpPr>
        <p:spPr>
          <a:xfrm>
            <a:off x="369087" y="4720738"/>
            <a:ext cx="2625273" cy="0"/>
          </a:xfrm>
          <a:prstGeom prst="line">
            <a:avLst/>
          </a:prstGeom>
          <a:ln w="1905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925468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16000">
        <p:fade/>
      </p:transition>
    </mc:Choice>
    <mc:Fallback xmlns="">
      <p:transition spd="slow" advClick="0" advTm="16000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5E5282C3-9B4F-48DB-9E47-BAA0D15AE83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sp>
        <p:nvSpPr>
          <p:cNvPr id="8" name="Прямоугольник: скругленные углы 7">
            <a:extLst>
              <a:ext uri="{FF2B5EF4-FFF2-40B4-BE49-F238E27FC236}">
                <a16:creationId xmlns:a16="http://schemas.microsoft.com/office/drawing/2014/main" xmlns="" id="{D7FE75C9-AD18-4D34-A088-600FCFBE695E}"/>
              </a:ext>
            </a:extLst>
          </p:cNvPr>
          <p:cNvSpPr/>
          <p:nvPr/>
        </p:nvSpPr>
        <p:spPr>
          <a:xfrm>
            <a:off x="1124806" y="2126512"/>
            <a:ext cx="3060735" cy="3062176"/>
          </a:xfrm>
          <a:prstGeom prst="roundRect">
            <a:avLst>
              <a:gd name="adj" fmla="val 8579"/>
            </a:avLst>
          </a:prstGeom>
          <a:solidFill>
            <a:srgbClr val="FFFFFF"/>
          </a:solidFill>
          <a:ln w="19050">
            <a:noFill/>
          </a:ln>
          <a:effectLst>
            <a:outerShdw blurRad="190500" dist="38100" dir="5400000" algn="t" rotWithShape="0">
              <a:prstClr val="black">
                <a:alpha val="26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: скругленные углы 9">
            <a:extLst>
              <a:ext uri="{FF2B5EF4-FFF2-40B4-BE49-F238E27FC236}">
                <a16:creationId xmlns:a16="http://schemas.microsoft.com/office/drawing/2014/main" xmlns="" id="{E9B408E3-B7D2-4FDF-A4A2-10294490C087}"/>
              </a:ext>
            </a:extLst>
          </p:cNvPr>
          <p:cNvSpPr/>
          <p:nvPr/>
        </p:nvSpPr>
        <p:spPr>
          <a:xfrm>
            <a:off x="4295515" y="2126512"/>
            <a:ext cx="3060735" cy="3062176"/>
          </a:xfrm>
          <a:prstGeom prst="roundRect">
            <a:avLst>
              <a:gd name="adj" fmla="val 8579"/>
            </a:avLst>
          </a:prstGeom>
          <a:solidFill>
            <a:srgbClr val="FFFFFF"/>
          </a:solidFill>
          <a:ln w="19050">
            <a:noFill/>
          </a:ln>
          <a:effectLst>
            <a:outerShdw blurRad="190500" dist="38100" dir="5400000" algn="t" rotWithShape="0">
              <a:prstClr val="black">
                <a:alpha val="26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: скругленные углы 10">
            <a:extLst>
              <a:ext uri="{FF2B5EF4-FFF2-40B4-BE49-F238E27FC236}">
                <a16:creationId xmlns:a16="http://schemas.microsoft.com/office/drawing/2014/main" xmlns="" id="{73775319-2CDD-4F72-8DE0-BAA395B74025}"/>
              </a:ext>
            </a:extLst>
          </p:cNvPr>
          <p:cNvSpPr/>
          <p:nvPr/>
        </p:nvSpPr>
        <p:spPr>
          <a:xfrm>
            <a:off x="7466224" y="2126512"/>
            <a:ext cx="3060735" cy="3062176"/>
          </a:xfrm>
          <a:prstGeom prst="roundRect">
            <a:avLst>
              <a:gd name="adj" fmla="val 8579"/>
            </a:avLst>
          </a:prstGeom>
          <a:solidFill>
            <a:srgbClr val="FFFFFF"/>
          </a:solidFill>
          <a:ln w="19050">
            <a:noFill/>
          </a:ln>
          <a:effectLst>
            <a:outerShdw blurRad="190500" dist="38100" dir="5400000" algn="t" rotWithShape="0">
              <a:prstClr val="black">
                <a:alpha val="26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Заголовок 5">
            <a:extLst>
              <a:ext uri="{FF2B5EF4-FFF2-40B4-BE49-F238E27FC236}">
                <a16:creationId xmlns:a16="http://schemas.microsoft.com/office/drawing/2014/main" xmlns="" id="{701C7BA3-0139-45B2-B123-03AB043135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9939" y="198872"/>
            <a:ext cx="11842061" cy="657340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ru-RU" dirty="0"/>
              <a:t>МАКСИМАЛЬНАЯ ДОСТУПНОСТЬ НА ВСЕЙ ТЕРРИТОРИИ РОССИИ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31D62B52-227D-460E-880F-23DD674E20C2}"/>
              </a:ext>
            </a:extLst>
          </p:cNvPr>
          <p:cNvSpPr txBox="1"/>
          <p:nvPr/>
        </p:nvSpPr>
        <p:spPr>
          <a:xfrm>
            <a:off x="1904005" y="2892736"/>
            <a:ext cx="1502335" cy="129266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6000" dirty="0">
                <a:solidFill>
                  <a:schemeClr val="tx2"/>
                </a:solidFill>
              </a:rPr>
              <a:t>6</a:t>
            </a:r>
          </a:p>
          <a:p>
            <a:pPr algn="ctr"/>
            <a:r>
              <a:rPr lang="ru-RU" dirty="0"/>
              <a:t>ФИЛИАЛОВ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xmlns="" id="{17513648-C05A-4F21-88ED-978FB96A929D}"/>
              </a:ext>
            </a:extLst>
          </p:cNvPr>
          <p:cNvSpPr txBox="1"/>
          <p:nvPr/>
        </p:nvSpPr>
        <p:spPr>
          <a:xfrm>
            <a:off x="4471184" y="2892736"/>
            <a:ext cx="2709396" cy="129266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6000" dirty="0">
                <a:solidFill>
                  <a:schemeClr val="tx2"/>
                </a:solidFill>
              </a:rPr>
              <a:t>82</a:t>
            </a:r>
          </a:p>
          <a:p>
            <a:pPr algn="ctr"/>
            <a:r>
              <a:rPr lang="ru-RU" dirty="0"/>
              <a:t>ПРЕДСТАВИТЕЛЬСТВА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xmlns="" id="{915CA858-4D02-4D69-8360-585388EE9FAA}"/>
              </a:ext>
            </a:extLst>
          </p:cNvPr>
          <p:cNvSpPr txBox="1"/>
          <p:nvPr/>
        </p:nvSpPr>
        <p:spPr>
          <a:xfrm>
            <a:off x="7714028" y="2892736"/>
            <a:ext cx="2565126" cy="129266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6000" dirty="0">
                <a:solidFill>
                  <a:schemeClr val="tx2"/>
                </a:solidFill>
              </a:rPr>
              <a:t>24</a:t>
            </a:r>
            <a:r>
              <a:rPr lang="en-US" sz="6000" dirty="0">
                <a:solidFill>
                  <a:schemeClr val="tx2"/>
                </a:solidFill>
              </a:rPr>
              <a:t>/7</a:t>
            </a:r>
            <a:endParaRPr lang="ru-RU" sz="6000" dirty="0">
              <a:solidFill>
                <a:schemeClr val="tx2"/>
              </a:solidFill>
            </a:endParaRPr>
          </a:p>
          <a:p>
            <a:pPr algn="ctr"/>
            <a:r>
              <a:rPr lang="ru-RU" dirty="0"/>
              <a:t>РЕЖИМ </a:t>
            </a:r>
            <a:r>
              <a:rPr lang="en-US" dirty="0"/>
              <a:t>CALL-</a:t>
            </a:r>
            <a:r>
              <a:rPr lang="ru-RU" dirty="0"/>
              <a:t>ЦЕНТРА</a:t>
            </a:r>
          </a:p>
        </p:txBody>
      </p:sp>
    </p:spTree>
    <p:extLst>
      <p:ext uri="{BB962C8B-B14F-4D97-AF65-F5344CB8AC3E}">
        <p14:creationId xmlns:p14="http://schemas.microsoft.com/office/powerpoint/2010/main" val="29857081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8000">
        <p:fade/>
      </p:transition>
    </mc:Choice>
    <mc:Fallback xmlns="">
      <p:transition spd="slow" advClick="0" advTm="8000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Прямоугольник: скругленные верхние углы 28">
            <a:extLst>
              <a:ext uri="{FF2B5EF4-FFF2-40B4-BE49-F238E27FC236}">
                <a16:creationId xmlns:a16="http://schemas.microsoft.com/office/drawing/2014/main" xmlns="" id="{2F015D66-273E-4AB7-9C78-109AFF59E446}"/>
              </a:ext>
            </a:extLst>
          </p:cNvPr>
          <p:cNvSpPr/>
          <p:nvPr/>
        </p:nvSpPr>
        <p:spPr>
          <a:xfrm rot="16200000">
            <a:off x="7719380" y="1286395"/>
            <a:ext cx="4440586" cy="4504666"/>
          </a:xfrm>
          <a:prstGeom prst="round2SameRect">
            <a:avLst>
              <a:gd name="adj1" fmla="val 3857"/>
              <a:gd name="adj2" fmla="val 0"/>
            </a:avLst>
          </a:prstGeom>
          <a:gradFill>
            <a:gsLst>
              <a:gs pos="52000">
                <a:schemeClr val="tx2"/>
              </a:gs>
              <a:gs pos="0">
                <a:srgbClr val="F45967"/>
              </a:gs>
              <a:gs pos="100000">
                <a:schemeClr val="accent1"/>
              </a:gs>
            </a:gsLst>
            <a:lin ang="27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Заголовок 5">
            <a:extLst>
              <a:ext uri="{FF2B5EF4-FFF2-40B4-BE49-F238E27FC236}">
                <a16:creationId xmlns:a16="http://schemas.microsoft.com/office/drawing/2014/main" xmlns="" id="{701C7BA3-0139-45B2-B123-03AB043135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ctr">
            <a:noAutofit/>
          </a:bodyPr>
          <a:lstStyle/>
          <a:p>
            <a:pPr>
              <a:lnSpc>
                <a:spcPct val="100000"/>
              </a:lnSpc>
            </a:pPr>
            <a:r>
              <a:rPr lang="ru-RU" dirty="0"/>
              <a:t>РОЛЬ ПЛОЩАДОК СЕГОДНЯ</a:t>
            </a:r>
          </a:p>
        </p:txBody>
      </p:sp>
      <p:pic>
        <p:nvPicPr>
          <p:cNvPr id="28" name="Рисунок 27">
            <a:extLst>
              <a:ext uri="{FF2B5EF4-FFF2-40B4-BE49-F238E27FC236}">
                <a16:creationId xmlns:a16="http://schemas.microsoft.com/office/drawing/2014/main" xmlns="" id="{85D4E825-4EDC-442C-96DA-7A58EFB0893D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alphaModFix/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  <a14:imgEffect>
                      <a14:brightnessContrast bright="-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b="5112"/>
          <a:stretch/>
        </p:blipFill>
        <p:spPr>
          <a:xfrm>
            <a:off x="6920910" y="2180130"/>
            <a:ext cx="4898068" cy="4289171"/>
          </a:xfrm>
          <a:prstGeom prst="rect">
            <a:avLst/>
          </a:prstGeom>
        </p:spPr>
      </p:pic>
      <p:sp>
        <p:nvSpPr>
          <p:cNvPr id="30" name="TextBox 29">
            <a:extLst>
              <a:ext uri="{FF2B5EF4-FFF2-40B4-BE49-F238E27FC236}">
                <a16:creationId xmlns:a16="http://schemas.microsoft.com/office/drawing/2014/main" xmlns="" id="{359035CD-70C4-4875-B6FA-5797F1C1B76E}"/>
              </a:ext>
            </a:extLst>
          </p:cNvPr>
          <p:cNvSpPr txBox="1"/>
          <p:nvPr/>
        </p:nvSpPr>
        <p:spPr>
          <a:xfrm>
            <a:off x="373022" y="1622786"/>
            <a:ext cx="5945542" cy="4051174"/>
          </a:xfrm>
          <a:prstGeom prst="rect">
            <a:avLst/>
          </a:prstGeom>
          <a:noFill/>
        </p:spPr>
        <p:txBody>
          <a:bodyPr wrap="square" lIns="0">
            <a:spAutoFit/>
          </a:bodyPr>
          <a:lstStyle/>
          <a:p>
            <a:pPr marL="252000" indent="-252000">
              <a:lnSpc>
                <a:spcPct val="110000"/>
              </a:lnSpc>
              <a:spcBef>
                <a:spcPts val="1200"/>
              </a:spcBef>
              <a:buClr>
                <a:srgbClr val="FF465A"/>
              </a:buClr>
              <a:buFont typeface="Arial" panose="020B0604020202020204" pitchFamily="34" charset="0"/>
              <a:buChar char="•"/>
            </a:pPr>
            <a:r>
              <a:rPr lang="ru-RU" dirty="0">
                <a:solidFill>
                  <a:srgbClr val="444444"/>
                </a:solidFill>
                <a:ea typeface="Helvetica Light" charset="0"/>
                <a:cs typeface="Segoe UI" panose="020B0502040204020203" pitchFamily="34" charset="0"/>
              </a:rPr>
              <a:t>Высокотехнологичные инновации в цифровой торговле</a:t>
            </a:r>
          </a:p>
          <a:p>
            <a:pPr marL="252000" indent="-252000">
              <a:lnSpc>
                <a:spcPct val="110000"/>
              </a:lnSpc>
              <a:spcBef>
                <a:spcPts val="1200"/>
              </a:spcBef>
              <a:buClr>
                <a:srgbClr val="FF465A"/>
              </a:buClr>
              <a:buFont typeface="Arial" panose="020B0604020202020204" pitchFamily="34" charset="0"/>
              <a:buChar char="•"/>
            </a:pPr>
            <a:r>
              <a:rPr lang="ru-RU" dirty="0">
                <a:solidFill>
                  <a:srgbClr val="444444"/>
                </a:solidFill>
                <a:ea typeface="Helvetica Light" charset="0"/>
                <a:cs typeface="Segoe UI" panose="020B0502040204020203" pitchFamily="34" charset="0"/>
              </a:rPr>
              <a:t>Привлечение и стимулирование отечественных производителей через предложение лучших рыночных практик</a:t>
            </a:r>
          </a:p>
          <a:p>
            <a:pPr marL="252000" indent="-252000">
              <a:lnSpc>
                <a:spcPct val="110000"/>
              </a:lnSpc>
              <a:spcBef>
                <a:spcPts val="1200"/>
              </a:spcBef>
              <a:buClr>
                <a:srgbClr val="FF465A"/>
              </a:buClr>
              <a:buFont typeface="Arial" panose="020B0604020202020204" pitchFamily="34" charset="0"/>
              <a:buChar char="•"/>
            </a:pPr>
            <a:r>
              <a:rPr lang="ru-RU" dirty="0">
                <a:effectLst/>
                <a:ea typeface="Calibri" panose="020F0502020204030204" pitchFamily="34" charset="0"/>
              </a:rPr>
              <a:t>Активное участие в реализации социально-экономической политики государства</a:t>
            </a:r>
          </a:p>
          <a:p>
            <a:pPr marL="252000" indent="-252000">
              <a:lnSpc>
                <a:spcPct val="110000"/>
              </a:lnSpc>
              <a:spcBef>
                <a:spcPts val="1200"/>
              </a:spcBef>
              <a:buClr>
                <a:srgbClr val="FF465A"/>
              </a:buClr>
              <a:buFont typeface="Arial" panose="020B0604020202020204" pitchFamily="34" charset="0"/>
              <a:buChar char="•"/>
            </a:pPr>
            <a:r>
              <a:rPr lang="ru-RU" dirty="0">
                <a:effectLst/>
                <a:ea typeface="Calibri" panose="020F0502020204030204" pitchFamily="34" charset="0"/>
              </a:rPr>
              <a:t>Источник глубокой </a:t>
            </a:r>
            <a:r>
              <a:rPr lang="ru-RU" dirty="0">
                <a:ea typeface="Calibri" panose="020F0502020204030204" pitchFamily="34" charset="0"/>
              </a:rPr>
              <a:t>рыночной аналитики при принятии системных отраслевых решений</a:t>
            </a:r>
          </a:p>
          <a:p>
            <a:pPr marL="252000" indent="-252000">
              <a:lnSpc>
                <a:spcPct val="110000"/>
              </a:lnSpc>
              <a:spcBef>
                <a:spcPts val="1200"/>
              </a:spcBef>
              <a:buClr>
                <a:srgbClr val="FF465A"/>
              </a:buClr>
              <a:buFont typeface="Arial" panose="020B0604020202020204" pitchFamily="34" charset="0"/>
              <a:buChar char="•"/>
            </a:pPr>
            <a:r>
              <a:rPr lang="ru-RU" dirty="0">
                <a:effectLst/>
                <a:ea typeface="Calibri" panose="020F0502020204030204" pitchFamily="34" charset="0"/>
              </a:rPr>
              <a:t>Канал осуществления товарообмена со странами ЕАЭС</a:t>
            </a:r>
          </a:p>
        </p:txBody>
      </p:sp>
      <p:sp>
        <p:nvSpPr>
          <p:cNvPr id="31" name="Freeform 9">
            <a:extLst>
              <a:ext uri="{FF2B5EF4-FFF2-40B4-BE49-F238E27FC236}">
                <a16:creationId xmlns:a16="http://schemas.microsoft.com/office/drawing/2014/main" xmlns="" id="{8A5854C1-E44B-40F3-AA2D-218F1BA5FF8F}"/>
              </a:ext>
            </a:extLst>
          </p:cNvPr>
          <p:cNvSpPr>
            <a:spLocks/>
          </p:cNvSpPr>
          <p:nvPr/>
        </p:nvSpPr>
        <p:spPr bwMode="auto">
          <a:xfrm flipV="1">
            <a:off x="7687340" y="1676479"/>
            <a:ext cx="4504660" cy="1026928"/>
          </a:xfrm>
          <a:custGeom>
            <a:avLst/>
            <a:gdLst>
              <a:gd name="T0" fmla="*/ 0 w 2727"/>
              <a:gd name="T1" fmla="*/ 0 h 276"/>
              <a:gd name="T2" fmla="*/ 0 w 2727"/>
              <a:gd name="T3" fmla="*/ 0 h 276"/>
              <a:gd name="T4" fmla="*/ 1621 w 2727"/>
              <a:gd name="T5" fmla="*/ 0 h 276"/>
              <a:gd name="T6" fmla="*/ 1621 w 2727"/>
              <a:gd name="T7" fmla="*/ 0 h 276"/>
              <a:gd name="T8" fmla="*/ 1680 w 2727"/>
              <a:gd name="T9" fmla="*/ 2 h 276"/>
              <a:gd name="T10" fmla="*/ 1705 w 2727"/>
              <a:gd name="T11" fmla="*/ 4 h 276"/>
              <a:gd name="T12" fmla="*/ 1725 w 2727"/>
              <a:gd name="T13" fmla="*/ 9 h 276"/>
              <a:gd name="T14" fmla="*/ 1735 w 2727"/>
              <a:gd name="T15" fmla="*/ 12 h 276"/>
              <a:gd name="T16" fmla="*/ 1744 w 2727"/>
              <a:gd name="T17" fmla="*/ 15 h 276"/>
              <a:gd name="T18" fmla="*/ 1751 w 2727"/>
              <a:gd name="T19" fmla="*/ 21 h 276"/>
              <a:gd name="T20" fmla="*/ 1756 w 2727"/>
              <a:gd name="T21" fmla="*/ 26 h 276"/>
              <a:gd name="T22" fmla="*/ 1761 w 2727"/>
              <a:gd name="T23" fmla="*/ 34 h 276"/>
              <a:gd name="T24" fmla="*/ 1764 w 2727"/>
              <a:gd name="T25" fmla="*/ 41 h 276"/>
              <a:gd name="T26" fmla="*/ 1766 w 2727"/>
              <a:gd name="T27" fmla="*/ 51 h 276"/>
              <a:gd name="T28" fmla="*/ 1767 w 2727"/>
              <a:gd name="T29" fmla="*/ 61 h 276"/>
              <a:gd name="T30" fmla="*/ 1767 w 2727"/>
              <a:gd name="T31" fmla="*/ 61 h 276"/>
              <a:gd name="T32" fmla="*/ 1766 w 2727"/>
              <a:gd name="T33" fmla="*/ 150 h 276"/>
              <a:gd name="T34" fmla="*/ 1766 w 2727"/>
              <a:gd name="T35" fmla="*/ 150 h 276"/>
              <a:gd name="T36" fmla="*/ 1767 w 2727"/>
              <a:gd name="T37" fmla="*/ 172 h 276"/>
              <a:gd name="T38" fmla="*/ 1769 w 2727"/>
              <a:gd name="T39" fmla="*/ 192 h 276"/>
              <a:gd name="T40" fmla="*/ 1772 w 2727"/>
              <a:gd name="T41" fmla="*/ 209 h 276"/>
              <a:gd name="T42" fmla="*/ 1776 w 2727"/>
              <a:gd name="T43" fmla="*/ 222 h 276"/>
              <a:gd name="T44" fmla="*/ 1781 w 2727"/>
              <a:gd name="T45" fmla="*/ 234 h 276"/>
              <a:gd name="T46" fmla="*/ 1788 w 2727"/>
              <a:gd name="T47" fmla="*/ 245 h 276"/>
              <a:gd name="T48" fmla="*/ 1794 w 2727"/>
              <a:gd name="T49" fmla="*/ 252 h 276"/>
              <a:gd name="T50" fmla="*/ 1803 w 2727"/>
              <a:gd name="T51" fmla="*/ 259 h 276"/>
              <a:gd name="T52" fmla="*/ 1813 w 2727"/>
              <a:gd name="T53" fmla="*/ 264 h 276"/>
              <a:gd name="T54" fmla="*/ 1823 w 2727"/>
              <a:gd name="T55" fmla="*/ 269 h 276"/>
              <a:gd name="T56" fmla="*/ 1833 w 2727"/>
              <a:gd name="T57" fmla="*/ 271 h 276"/>
              <a:gd name="T58" fmla="*/ 1845 w 2727"/>
              <a:gd name="T59" fmla="*/ 274 h 276"/>
              <a:gd name="T60" fmla="*/ 1872 w 2727"/>
              <a:gd name="T61" fmla="*/ 276 h 276"/>
              <a:gd name="T62" fmla="*/ 1901 w 2727"/>
              <a:gd name="T63" fmla="*/ 276 h 276"/>
              <a:gd name="T64" fmla="*/ 1901 w 2727"/>
              <a:gd name="T65" fmla="*/ 276 h 276"/>
              <a:gd name="T66" fmla="*/ 2727 w 2727"/>
              <a:gd name="T67" fmla="*/ 276 h 276"/>
              <a:gd name="connsiteX0" fmla="*/ 0 w 10000"/>
              <a:gd name="connsiteY0" fmla="*/ 0 h 10000"/>
              <a:gd name="connsiteX1" fmla="*/ 5944 w 10000"/>
              <a:gd name="connsiteY1" fmla="*/ 0 h 10000"/>
              <a:gd name="connsiteX2" fmla="*/ 5944 w 10000"/>
              <a:gd name="connsiteY2" fmla="*/ 0 h 10000"/>
              <a:gd name="connsiteX3" fmla="*/ 6161 w 10000"/>
              <a:gd name="connsiteY3" fmla="*/ 72 h 10000"/>
              <a:gd name="connsiteX4" fmla="*/ 6252 w 10000"/>
              <a:gd name="connsiteY4" fmla="*/ 145 h 10000"/>
              <a:gd name="connsiteX5" fmla="*/ 6326 w 10000"/>
              <a:gd name="connsiteY5" fmla="*/ 326 h 10000"/>
              <a:gd name="connsiteX6" fmla="*/ 6362 w 10000"/>
              <a:gd name="connsiteY6" fmla="*/ 435 h 10000"/>
              <a:gd name="connsiteX7" fmla="*/ 6395 w 10000"/>
              <a:gd name="connsiteY7" fmla="*/ 543 h 10000"/>
              <a:gd name="connsiteX8" fmla="*/ 6421 w 10000"/>
              <a:gd name="connsiteY8" fmla="*/ 761 h 10000"/>
              <a:gd name="connsiteX9" fmla="*/ 6439 w 10000"/>
              <a:gd name="connsiteY9" fmla="*/ 942 h 10000"/>
              <a:gd name="connsiteX10" fmla="*/ 6458 w 10000"/>
              <a:gd name="connsiteY10" fmla="*/ 1232 h 10000"/>
              <a:gd name="connsiteX11" fmla="*/ 6469 w 10000"/>
              <a:gd name="connsiteY11" fmla="*/ 1486 h 10000"/>
              <a:gd name="connsiteX12" fmla="*/ 6476 w 10000"/>
              <a:gd name="connsiteY12" fmla="*/ 1848 h 10000"/>
              <a:gd name="connsiteX13" fmla="*/ 6480 w 10000"/>
              <a:gd name="connsiteY13" fmla="*/ 2210 h 10000"/>
              <a:gd name="connsiteX14" fmla="*/ 6480 w 10000"/>
              <a:gd name="connsiteY14" fmla="*/ 2210 h 10000"/>
              <a:gd name="connsiteX15" fmla="*/ 6476 w 10000"/>
              <a:gd name="connsiteY15" fmla="*/ 5435 h 10000"/>
              <a:gd name="connsiteX16" fmla="*/ 6476 w 10000"/>
              <a:gd name="connsiteY16" fmla="*/ 5435 h 10000"/>
              <a:gd name="connsiteX17" fmla="*/ 6480 w 10000"/>
              <a:gd name="connsiteY17" fmla="*/ 6232 h 10000"/>
              <a:gd name="connsiteX18" fmla="*/ 6487 w 10000"/>
              <a:gd name="connsiteY18" fmla="*/ 6957 h 10000"/>
              <a:gd name="connsiteX19" fmla="*/ 6498 w 10000"/>
              <a:gd name="connsiteY19" fmla="*/ 7572 h 10000"/>
              <a:gd name="connsiteX20" fmla="*/ 6513 w 10000"/>
              <a:gd name="connsiteY20" fmla="*/ 8043 h 10000"/>
              <a:gd name="connsiteX21" fmla="*/ 6531 w 10000"/>
              <a:gd name="connsiteY21" fmla="*/ 8478 h 10000"/>
              <a:gd name="connsiteX22" fmla="*/ 6557 w 10000"/>
              <a:gd name="connsiteY22" fmla="*/ 8877 h 10000"/>
              <a:gd name="connsiteX23" fmla="*/ 6579 w 10000"/>
              <a:gd name="connsiteY23" fmla="*/ 9130 h 10000"/>
              <a:gd name="connsiteX24" fmla="*/ 6612 w 10000"/>
              <a:gd name="connsiteY24" fmla="*/ 9384 h 10000"/>
              <a:gd name="connsiteX25" fmla="*/ 6648 w 10000"/>
              <a:gd name="connsiteY25" fmla="*/ 9565 h 10000"/>
              <a:gd name="connsiteX26" fmla="*/ 6685 w 10000"/>
              <a:gd name="connsiteY26" fmla="*/ 9746 h 10000"/>
              <a:gd name="connsiteX27" fmla="*/ 6722 w 10000"/>
              <a:gd name="connsiteY27" fmla="*/ 9819 h 10000"/>
              <a:gd name="connsiteX28" fmla="*/ 6766 w 10000"/>
              <a:gd name="connsiteY28" fmla="*/ 9928 h 10000"/>
              <a:gd name="connsiteX29" fmla="*/ 6865 w 10000"/>
              <a:gd name="connsiteY29" fmla="*/ 10000 h 10000"/>
              <a:gd name="connsiteX30" fmla="*/ 6971 w 10000"/>
              <a:gd name="connsiteY30" fmla="*/ 10000 h 10000"/>
              <a:gd name="connsiteX31" fmla="*/ 6971 w 10000"/>
              <a:gd name="connsiteY31" fmla="*/ 10000 h 10000"/>
              <a:gd name="connsiteX32" fmla="*/ 10000 w 10000"/>
              <a:gd name="connsiteY32" fmla="*/ 10000 h 10000"/>
              <a:gd name="connsiteX0" fmla="*/ 0 w 4056"/>
              <a:gd name="connsiteY0" fmla="*/ 0 h 10000"/>
              <a:gd name="connsiteX1" fmla="*/ 0 w 4056"/>
              <a:gd name="connsiteY1" fmla="*/ 0 h 10000"/>
              <a:gd name="connsiteX2" fmla="*/ 217 w 4056"/>
              <a:gd name="connsiteY2" fmla="*/ 72 h 10000"/>
              <a:gd name="connsiteX3" fmla="*/ 308 w 4056"/>
              <a:gd name="connsiteY3" fmla="*/ 145 h 10000"/>
              <a:gd name="connsiteX4" fmla="*/ 382 w 4056"/>
              <a:gd name="connsiteY4" fmla="*/ 326 h 10000"/>
              <a:gd name="connsiteX5" fmla="*/ 418 w 4056"/>
              <a:gd name="connsiteY5" fmla="*/ 435 h 10000"/>
              <a:gd name="connsiteX6" fmla="*/ 451 w 4056"/>
              <a:gd name="connsiteY6" fmla="*/ 543 h 10000"/>
              <a:gd name="connsiteX7" fmla="*/ 477 w 4056"/>
              <a:gd name="connsiteY7" fmla="*/ 761 h 10000"/>
              <a:gd name="connsiteX8" fmla="*/ 495 w 4056"/>
              <a:gd name="connsiteY8" fmla="*/ 942 h 10000"/>
              <a:gd name="connsiteX9" fmla="*/ 514 w 4056"/>
              <a:gd name="connsiteY9" fmla="*/ 1232 h 10000"/>
              <a:gd name="connsiteX10" fmla="*/ 525 w 4056"/>
              <a:gd name="connsiteY10" fmla="*/ 1486 h 10000"/>
              <a:gd name="connsiteX11" fmla="*/ 532 w 4056"/>
              <a:gd name="connsiteY11" fmla="*/ 1848 h 10000"/>
              <a:gd name="connsiteX12" fmla="*/ 536 w 4056"/>
              <a:gd name="connsiteY12" fmla="*/ 2210 h 10000"/>
              <a:gd name="connsiteX13" fmla="*/ 536 w 4056"/>
              <a:gd name="connsiteY13" fmla="*/ 2210 h 10000"/>
              <a:gd name="connsiteX14" fmla="*/ 532 w 4056"/>
              <a:gd name="connsiteY14" fmla="*/ 5435 h 10000"/>
              <a:gd name="connsiteX15" fmla="*/ 532 w 4056"/>
              <a:gd name="connsiteY15" fmla="*/ 5435 h 10000"/>
              <a:gd name="connsiteX16" fmla="*/ 536 w 4056"/>
              <a:gd name="connsiteY16" fmla="*/ 6232 h 10000"/>
              <a:gd name="connsiteX17" fmla="*/ 543 w 4056"/>
              <a:gd name="connsiteY17" fmla="*/ 6957 h 10000"/>
              <a:gd name="connsiteX18" fmla="*/ 554 w 4056"/>
              <a:gd name="connsiteY18" fmla="*/ 7572 h 10000"/>
              <a:gd name="connsiteX19" fmla="*/ 569 w 4056"/>
              <a:gd name="connsiteY19" fmla="*/ 8043 h 10000"/>
              <a:gd name="connsiteX20" fmla="*/ 587 w 4056"/>
              <a:gd name="connsiteY20" fmla="*/ 8478 h 10000"/>
              <a:gd name="connsiteX21" fmla="*/ 613 w 4056"/>
              <a:gd name="connsiteY21" fmla="*/ 8877 h 10000"/>
              <a:gd name="connsiteX22" fmla="*/ 635 w 4056"/>
              <a:gd name="connsiteY22" fmla="*/ 9130 h 10000"/>
              <a:gd name="connsiteX23" fmla="*/ 668 w 4056"/>
              <a:gd name="connsiteY23" fmla="*/ 9384 h 10000"/>
              <a:gd name="connsiteX24" fmla="*/ 704 w 4056"/>
              <a:gd name="connsiteY24" fmla="*/ 9565 h 10000"/>
              <a:gd name="connsiteX25" fmla="*/ 741 w 4056"/>
              <a:gd name="connsiteY25" fmla="*/ 9746 h 10000"/>
              <a:gd name="connsiteX26" fmla="*/ 778 w 4056"/>
              <a:gd name="connsiteY26" fmla="*/ 9819 h 10000"/>
              <a:gd name="connsiteX27" fmla="*/ 822 w 4056"/>
              <a:gd name="connsiteY27" fmla="*/ 9928 h 10000"/>
              <a:gd name="connsiteX28" fmla="*/ 921 w 4056"/>
              <a:gd name="connsiteY28" fmla="*/ 10000 h 10000"/>
              <a:gd name="connsiteX29" fmla="*/ 1027 w 4056"/>
              <a:gd name="connsiteY29" fmla="*/ 10000 h 10000"/>
              <a:gd name="connsiteX30" fmla="*/ 1027 w 4056"/>
              <a:gd name="connsiteY30" fmla="*/ 10000 h 10000"/>
              <a:gd name="connsiteX31" fmla="*/ 4056 w 4056"/>
              <a:gd name="connsiteY31" fmla="*/ 1000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4056" h="10000">
                <a:moveTo>
                  <a:pt x="0" y="0"/>
                </a:moveTo>
                <a:lnTo>
                  <a:pt x="0" y="0"/>
                </a:lnTo>
                <a:lnTo>
                  <a:pt x="217" y="72"/>
                </a:lnTo>
                <a:lnTo>
                  <a:pt x="308" y="145"/>
                </a:lnTo>
                <a:cubicBezTo>
                  <a:pt x="333" y="205"/>
                  <a:pt x="357" y="266"/>
                  <a:pt x="382" y="326"/>
                </a:cubicBezTo>
                <a:cubicBezTo>
                  <a:pt x="394" y="362"/>
                  <a:pt x="406" y="399"/>
                  <a:pt x="418" y="435"/>
                </a:cubicBezTo>
                <a:lnTo>
                  <a:pt x="451" y="543"/>
                </a:lnTo>
                <a:cubicBezTo>
                  <a:pt x="460" y="616"/>
                  <a:pt x="468" y="688"/>
                  <a:pt x="477" y="761"/>
                </a:cubicBezTo>
                <a:cubicBezTo>
                  <a:pt x="483" y="821"/>
                  <a:pt x="489" y="882"/>
                  <a:pt x="495" y="942"/>
                </a:cubicBezTo>
                <a:cubicBezTo>
                  <a:pt x="501" y="1039"/>
                  <a:pt x="508" y="1135"/>
                  <a:pt x="514" y="1232"/>
                </a:cubicBezTo>
                <a:cubicBezTo>
                  <a:pt x="518" y="1317"/>
                  <a:pt x="521" y="1401"/>
                  <a:pt x="525" y="1486"/>
                </a:cubicBezTo>
                <a:cubicBezTo>
                  <a:pt x="527" y="1607"/>
                  <a:pt x="530" y="1727"/>
                  <a:pt x="532" y="1848"/>
                </a:cubicBezTo>
                <a:cubicBezTo>
                  <a:pt x="533" y="1969"/>
                  <a:pt x="535" y="2089"/>
                  <a:pt x="536" y="2210"/>
                </a:cubicBezTo>
                <a:lnTo>
                  <a:pt x="536" y="2210"/>
                </a:lnTo>
                <a:cubicBezTo>
                  <a:pt x="535" y="3285"/>
                  <a:pt x="533" y="4360"/>
                  <a:pt x="532" y="5435"/>
                </a:cubicBezTo>
                <a:lnTo>
                  <a:pt x="532" y="5435"/>
                </a:lnTo>
                <a:cubicBezTo>
                  <a:pt x="533" y="5701"/>
                  <a:pt x="535" y="5966"/>
                  <a:pt x="536" y="6232"/>
                </a:cubicBezTo>
                <a:cubicBezTo>
                  <a:pt x="538" y="6474"/>
                  <a:pt x="541" y="6715"/>
                  <a:pt x="543" y="6957"/>
                </a:cubicBezTo>
                <a:cubicBezTo>
                  <a:pt x="547" y="7162"/>
                  <a:pt x="550" y="7367"/>
                  <a:pt x="554" y="7572"/>
                </a:cubicBezTo>
                <a:lnTo>
                  <a:pt x="569" y="8043"/>
                </a:lnTo>
                <a:lnTo>
                  <a:pt x="587" y="8478"/>
                </a:lnTo>
                <a:cubicBezTo>
                  <a:pt x="596" y="8611"/>
                  <a:pt x="604" y="8744"/>
                  <a:pt x="613" y="8877"/>
                </a:cubicBezTo>
                <a:cubicBezTo>
                  <a:pt x="620" y="8961"/>
                  <a:pt x="628" y="9046"/>
                  <a:pt x="635" y="9130"/>
                </a:cubicBezTo>
                <a:cubicBezTo>
                  <a:pt x="646" y="9215"/>
                  <a:pt x="657" y="9299"/>
                  <a:pt x="668" y="9384"/>
                </a:cubicBezTo>
                <a:cubicBezTo>
                  <a:pt x="680" y="9444"/>
                  <a:pt x="692" y="9505"/>
                  <a:pt x="704" y="9565"/>
                </a:cubicBezTo>
                <a:cubicBezTo>
                  <a:pt x="716" y="9625"/>
                  <a:pt x="729" y="9686"/>
                  <a:pt x="741" y="9746"/>
                </a:cubicBezTo>
                <a:cubicBezTo>
                  <a:pt x="753" y="9770"/>
                  <a:pt x="766" y="9795"/>
                  <a:pt x="778" y="9819"/>
                </a:cubicBezTo>
                <a:cubicBezTo>
                  <a:pt x="793" y="9855"/>
                  <a:pt x="807" y="9892"/>
                  <a:pt x="822" y="9928"/>
                </a:cubicBezTo>
                <a:lnTo>
                  <a:pt x="921" y="10000"/>
                </a:lnTo>
                <a:lnTo>
                  <a:pt x="1027" y="10000"/>
                </a:lnTo>
                <a:lnTo>
                  <a:pt x="1027" y="10000"/>
                </a:lnTo>
                <a:lnTo>
                  <a:pt x="4056" y="10000"/>
                </a:lnTo>
              </a:path>
            </a:pathLst>
          </a:custGeom>
          <a:noFill/>
          <a:ln w="19050">
            <a:solidFill>
              <a:schemeClr val="bg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781700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16000">
        <p:fade/>
      </p:transition>
    </mc:Choice>
    <mc:Fallback xmlns="">
      <p:transition spd="slow" advClick="0" advTm="16000">
        <p:fade/>
      </p:transition>
    </mc:Fallback>
  </mc:AlternateContent>
</p:sld>
</file>

<file path=ppt/theme/theme1.xml><?xml version="1.0" encoding="utf-8"?>
<a:theme xmlns:a="http://schemas.openxmlformats.org/drawingml/2006/main" name="Тема Office">
  <a:themeElements>
    <a:clrScheme name="Другая 2">
      <a:dk1>
        <a:srgbClr val="343846"/>
      </a:dk1>
      <a:lt1>
        <a:srgbClr val="FFFFFF"/>
      </a:lt1>
      <a:dk2>
        <a:srgbClr val="F24942"/>
      </a:dk2>
      <a:lt2>
        <a:srgbClr val="ABB1C0"/>
      </a:lt2>
      <a:accent1>
        <a:srgbClr val="F5634D"/>
      </a:accent1>
      <a:accent2>
        <a:srgbClr val="546670"/>
      </a:accent2>
      <a:accent3>
        <a:srgbClr val="738A96"/>
      </a:accent3>
      <a:accent4>
        <a:srgbClr val="E2465A"/>
      </a:accent4>
      <a:accent5>
        <a:srgbClr val="33829B"/>
      </a:accent5>
      <a:accent6>
        <a:srgbClr val="0291A0"/>
      </a:accent6>
      <a:hlink>
        <a:srgbClr val="E21E32"/>
      </a:hlink>
      <a:folHlink>
        <a:srgbClr val="AEABAB"/>
      </a:folHlink>
    </a:clrScheme>
    <a:fontScheme name="Другая 2">
      <a:majorFont>
        <a:latin typeface="Proxima Nova Rg"/>
        <a:ea typeface=""/>
        <a:cs typeface=""/>
      </a:majorFont>
      <a:minorFont>
        <a:latin typeface="Proxima Nova Rg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17103</TotalTime>
  <Words>3658</Words>
  <Application>Microsoft Office PowerPoint</Application>
  <PresentationFormat>Широкоэкранный</PresentationFormat>
  <Paragraphs>601</Paragraphs>
  <Slides>54</Slides>
  <Notes>5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12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54</vt:i4>
      </vt:variant>
    </vt:vector>
  </HeadingPairs>
  <TitlesOfParts>
    <vt:vector size="67" baseType="lpstr">
      <vt:lpstr>Arial</vt:lpstr>
      <vt:lpstr>Calibri</vt:lpstr>
      <vt:lpstr>Courier New</vt:lpstr>
      <vt:lpstr>Helvetica Light</vt:lpstr>
      <vt:lpstr>MS Mincho</vt:lpstr>
      <vt:lpstr>Proxima Nova Lt</vt:lpstr>
      <vt:lpstr>Proxima Nova Rg</vt:lpstr>
      <vt:lpstr>Roboto</vt:lpstr>
      <vt:lpstr>Segoe UI</vt:lpstr>
      <vt:lpstr>Segoe UI Semibold</vt:lpstr>
      <vt:lpstr>Times New Roman</vt:lpstr>
      <vt:lpstr>Wingdings</vt:lpstr>
      <vt:lpstr>Тема Office</vt:lpstr>
      <vt:lpstr>Презентация PowerPoint</vt:lpstr>
      <vt:lpstr>РТС-ТЕНДЕР — ЛИДИРУЮЩАЯ ЭЛЕКТРОННАЯ ПЛОЩАДКА РФ ДЛЯ ПРОВЕДЕНИЯ ЗАКУПОК B2G&amp;B2B</vt:lpstr>
      <vt:lpstr>РТС-ТЕНДЕР — ЛИДИРУЮЩАЯ ЭЛЕКТРОННАЯ ПЛОЩАДКА РФ ДЛЯ ПРОВЕДЕНИЯ ЗАКУПОК B2G&amp;B2B</vt:lpstr>
      <vt:lpstr>ОБЕСПЕЧЕНИЕ ЗАКУПОК КРУПНЕЙШИХ ЗАКАЗЧИКОВ</vt:lpstr>
      <vt:lpstr>ПОКАЗАТЕЛИ ПЛОЩАДКИ ПО 44-ФЗ</vt:lpstr>
      <vt:lpstr>ПОКАЗАТЕЛИ ПЛОЩАДКИ ПО 223-ФЗ</vt:lpstr>
      <vt:lpstr>ПОКАЗАТЕЛИ ПЛОЩАДКИ ПО 615-ПП</vt:lpstr>
      <vt:lpstr>МАКСИМАЛЬНАЯ ДОСТУПНОСТЬ НА ВСЕЙ ТЕРРИТОРИИ РОССИИ</vt:lpstr>
      <vt:lpstr>РОЛЬ ПЛОЩАДОК СЕГОДНЯ</vt:lpstr>
      <vt:lpstr>РЕШЕНИЯ ДЛЯ ЗАКАЗЧИКОВ</vt:lpstr>
      <vt:lpstr>РЕШЕНИЯ ДЛЯ ПОСТАВЩИКОВ</vt:lpstr>
      <vt:lpstr>МОДУЛЬ ИСПОЛНЕНИЯ КОНТРАКТОВ (МИК)</vt:lpstr>
      <vt:lpstr>МОДУЛЬ ИСПОЛНЕНИЯ КОНТРАКТОВ (МИК)</vt:lpstr>
      <vt:lpstr>МОДУЛЬ ИСПОЛНЕНИЯ КОНТРАКТОВ</vt:lpstr>
      <vt:lpstr>МИК ЛАЙТ ДЛЯ УПРОЩЕНИЯ РАБОТЫ С ЕИС ЭА</vt:lpstr>
      <vt:lpstr>МИК. ИНТЕГРАЦИЯ С ЕИС ЭА</vt:lpstr>
      <vt:lpstr>ЕДИНАЯ ВИТРИНА ТОВАРОВ РОССИЙСКИХ ПРОИЗВОДИТЕЛЕЙ</vt:lpstr>
      <vt:lpstr>ОБРАЗОВАТЕЛЬНЫЙ ПРОЕКТ ГОСЗАКУПКИ. ВЕРСИЯ 2.0</vt:lpstr>
      <vt:lpstr>ПРЕИМУЩЕСТВА НАШЕЙ ПРОГРАММЫ</vt:lpstr>
      <vt:lpstr>ДРУГИЕ ОБУЧАЮЩИЕ ПРОЕКТЫ ДЛЯ ЗАКАЗЧИКОВ</vt:lpstr>
      <vt:lpstr>Презентация PowerPoint</vt:lpstr>
      <vt:lpstr>Презентация PowerPoint</vt:lpstr>
      <vt:lpstr>Презентация PowerPoint</vt:lpstr>
      <vt:lpstr>СЕРВИС «РАСЧЕТ ДОЛИ ЗАКУПОК ТОВАРОВ  ИЗ ГОСУДАРСТВ – ЧЛЕНОВ ЕАЭС»</vt:lpstr>
      <vt:lpstr>СЕРВИС «РАСЧЕТ ДОЛИ ЗАКУПОК ТОВАРОВ  ИЗ ГОСУДАРСТВ – ЧЛЕНОВ ЕАЭС»</vt:lpstr>
      <vt:lpstr>СЕРВИС «РАСЧЕТ ДОЛИ ЗАКУПОК ТОВАРОВ  ИЗ ГОСУДАРСТВ – ЧЛЕНОВ ЕАЭС»</vt:lpstr>
      <vt:lpstr>Презентация PowerPoint</vt:lpstr>
      <vt:lpstr>СЕРВИС «СТАНДАРТЫ И НОРМЫ»</vt:lpstr>
      <vt:lpstr>СЕРВИС «СТАНДАРТЫ И НОРМЫ»</vt:lpstr>
      <vt:lpstr>Презентация PowerPoint</vt:lpstr>
      <vt:lpstr>СЕРВИС «О КОНТРАГЕНТЕ»</vt:lpstr>
      <vt:lpstr>СЕРВИС «О КОНТРАГЕНТЕ»</vt:lpstr>
      <vt:lpstr>Презентация PowerPoint</vt:lpstr>
      <vt:lpstr>СЕРВИС «АНАЛИЗ ЦЕН»</vt:lpstr>
      <vt:lpstr>СЕРВИС «АНАЛИЗ ЦЕН»</vt:lpstr>
      <vt:lpstr>Презентация PowerPoint</vt:lpstr>
      <vt:lpstr>СЕРВИС «ПОИСК ТЕХНИЧЕСКОГО ЗАДАНИЯ»</vt:lpstr>
      <vt:lpstr>СЕРВИС «ПОИСК ТЕХНИЧЕСКОГО ЗАДАНИЯ»</vt:lpstr>
      <vt:lpstr>Презентация PowerPoint</vt:lpstr>
      <vt:lpstr>СЕРВИС «ОБОСНОВАНИЕ Н(М)ЦК ДЛЯ ТОВАРОВ»</vt:lpstr>
      <vt:lpstr>СЕРВИС «ОБОСНОВАНИЕ Н(М)ЦК ДЛЯ ТОВАРОВ»</vt:lpstr>
      <vt:lpstr>СЕРВИС «ОБОСНОВАНИЕ Н(М)ЦК ДЛЯ ТОВАРОВ»</vt:lpstr>
      <vt:lpstr>Презентация PowerPoint</vt:lpstr>
      <vt:lpstr>СЕРВИС «ОБОСНОВАНИЕ Н(М)ЦК ДЛЯ ЛЕКАРСТВЕННЫХ ПРЕПАРАТОВ»</vt:lpstr>
      <vt:lpstr>СЕРВИС «ОБОСНОВАНИЕ Н(М)ЦК ДЛЯ ЛЕКАРСТВЕННЫХ ПРЕПАРАТОВ»</vt:lpstr>
      <vt:lpstr>СЕРВИС «ОБОСНОВАНИЕ Н(М)ЦК ДЛЯ ЛЕКАРСТВЕННЫХ ПРЕПАРАТОВ»</vt:lpstr>
      <vt:lpstr>Презентация PowerPoint</vt:lpstr>
      <vt:lpstr>СЕРВИС «ОБОСНОВАНИЕ Н(М)ЦК МЕД. ИЗДЕЛИЙ ИЗ ПВХ»</vt:lpstr>
      <vt:lpstr>Презентация PowerPoint</vt:lpstr>
      <vt:lpstr>СЕРВИС «ОСОБЕННОСТИ ЗАКУПОК»</vt:lpstr>
      <vt:lpstr>СЕРВИС «ОСОБЕННОСТИ ЗАКУПОК»</vt:lpstr>
      <vt:lpstr>СЕРВИС «ОСОБЕННОСТИ ЗАКУПОК»</vt:lpstr>
      <vt:lpstr>СЕРВИС «ОСОБЕННОСТИ ЗАКУПОК» ОТОБРАЖЕНИЕ ЛЕКАРСТВЕННЫХ ПРЕПАРАТОВ И МЕДИЦИНСКИХ ИЗДЕЛИЙ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Галанина Мария Владимировна</dc:creator>
  <cp:lastModifiedBy>master</cp:lastModifiedBy>
  <cp:revision>456</cp:revision>
  <dcterms:created xsi:type="dcterms:W3CDTF">2022-02-28T07:44:06Z</dcterms:created>
  <dcterms:modified xsi:type="dcterms:W3CDTF">2022-05-20T08:26:23Z</dcterms:modified>
</cp:coreProperties>
</file>